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Lst>
  <p:notesMasterIdLst>
    <p:notesMasterId r:id="rId9"/>
  </p:notesMasterIdLst>
  <p:sldIdLst>
    <p:sldId id="261" r:id="rId3"/>
    <p:sldId id="615" r:id="rId4"/>
    <p:sldId id="274" r:id="rId5"/>
    <p:sldId id="4411" r:id="rId6"/>
    <p:sldId id="75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E3FF"/>
    <a:srgbClr val="F7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DA2C3-8746-457F-BDA7-EFEF10B91034}"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8CD4F-CD88-4B67-9D6D-392C6986DFA6}" type="slidenum">
              <a:rPr lang="en-US" smtClean="0"/>
              <a:t>‹#›</a:t>
            </a:fld>
            <a:endParaRPr lang="en-US"/>
          </a:p>
        </p:txBody>
      </p:sp>
    </p:spTree>
    <p:extLst>
      <p:ext uri="{BB962C8B-B14F-4D97-AF65-F5344CB8AC3E}">
        <p14:creationId xmlns:p14="http://schemas.microsoft.com/office/powerpoint/2010/main" val="27619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97467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67274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017745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72748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750578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05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35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00960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2860304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1011502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245784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122236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971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00289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3342949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41978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89954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6559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29210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39446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863724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33381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055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3467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37070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962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8176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27408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5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51141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016759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6751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87015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0616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9/18/2025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8556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329938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768651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8074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5420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43591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4F660ECD-5BBA-0976-2244-83925F71D53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938131" y="0"/>
            <a:ext cx="1748161" cy="1748161"/>
          </a:xfrm>
          <a:prstGeom prst="rect">
            <a:avLst/>
          </a:prstGeom>
        </p:spPr>
      </p:pic>
    </p:spTree>
    <p:extLst>
      <p:ext uri="{BB962C8B-B14F-4D97-AF65-F5344CB8AC3E}">
        <p14:creationId xmlns:p14="http://schemas.microsoft.com/office/powerpoint/2010/main" val="88834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912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2" name="Picture 1" descr="A person and person with a book and flowers&#10;&#10;Description automatically generated">
            <a:extLst>
              <a:ext uri="{FF2B5EF4-FFF2-40B4-BE49-F238E27FC236}">
                <a16:creationId xmlns:a16="http://schemas.microsoft.com/office/drawing/2014/main" id="{25755434-40BC-C415-8DD0-057A97F44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59" y="3819524"/>
            <a:ext cx="3842064" cy="3318189"/>
          </a:xfrm>
          <a:prstGeom prst="rect">
            <a:avLst/>
          </a:prstGeom>
        </p:spPr>
      </p:pic>
      <p:pic>
        <p:nvPicPr>
          <p:cNvPr id="7" name="Picture 6">
            <a:extLst>
              <a:ext uri="{FF2B5EF4-FFF2-40B4-BE49-F238E27FC236}">
                <a16:creationId xmlns:a16="http://schemas.microsoft.com/office/drawing/2014/main" id="{00CE830A-BA7D-5E12-78E7-2A9B5598762A}"/>
              </a:ext>
            </a:extLst>
          </p:cNvPr>
          <p:cNvPicPr>
            <a:picLocks noChangeAspect="1"/>
          </p:cNvPicPr>
          <p:nvPr/>
        </p:nvPicPr>
        <p:blipFill>
          <a:blip r:embed="rId4"/>
          <a:stretch>
            <a:fillRect/>
          </a:stretch>
        </p:blipFill>
        <p:spPr>
          <a:xfrm>
            <a:off x="4353160" y="1118574"/>
            <a:ext cx="3371380" cy="963251"/>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5"/>
          <a:stretch>
            <a:fillRect/>
          </a:stretch>
        </p:blipFill>
        <p:spPr>
          <a:xfrm>
            <a:off x="2227372" y="2085102"/>
            <a:ext cx="7718205" cy="2554445"/>
          </a:xfrm>
          <a:prstGeom prst="rect">
            <a:avLst/>
          </a:prstGeom>
        </p:spPr>
      </p:pic>
      <p:sp>
        <p:nvSpPr>
          <p:cNvPr id="3" name="Oval 2"/>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2: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lang="en-US" sz="4800" b="1" dirty="0">
                  <a:solidFill>
                    <a:prstClr val="black"/>
                  </a:solidFill>
                  <a:latin typeface="Calibri (Body)"/>
                  <a:ea typeface="Segoe UI" panose="020B0502040204020203" pitchFamily="34" charset="0"/>
                  <a:cs typeface="Calibri" panose="020F0502020204030204" pitchFamily="34" charset="0"/>
                </a:rPr>
                <a:t>VÌ SAO PHẢI BIẾT ƠN</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62537" y="1595639"/>
            <a:ext cx="4371695" cy="3640040"/>
            <a:chOff x="310800" y="1911333"/>
            <a:chExt cx="5650162" cy="4353621"/>
          </a:xfrm>
        </p:grpSpPr>
        <p:sp>
          <p:nvSpPr>
            <p:cNvPr id="14" name="Google Shape;718;p33"/>
            <p:cNvSpPr/>
            <p:nvPr/>
          </p:nvSpPr>
          <p:spPr>
            <a:xfrm>
              <a:off x="310800" y="2127566"/>
              <a:ext cx="5650162" cy="4137388"/>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8;p33"/>
            <p:cNvSpPr/>
            <p:nvPr/>
          </p:nvSpPr>
          <p:spPr>
            <a:xfrm>
              <a:off x="478016" y="2218264"/>
              <a:ext cx="5273270" cy="379973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Sáng Chủ nhật, các bạn trong thôn đến Nhà Văn hoá để nghe bác trưởng thôn nói chuyện. Bác kể: Thôn mang tên người đã có công giúp dân đắp đề lần biển, mở mang đồng ruộng để sản xuất, vượt qua đói nghèo, xây dựng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thôn giàu đẹp, yên vui.</a:t>
              </a:r>
            </a:p>
          </p:txBody>
        </p:sp>
        <p:grpSp>
          <p:nvGrpSpPr>
            <p:cNvPr id="21" name="Group 20"/>
            <p:cNvGrpSpPr/>
            <p:nvPr/>
          </p:nvGrpSpPr>
          <p:grpSpPr>
            <a:xfrm>
              <a:off x="646756" y="4315458"/>
              <a:ext cx="4758622" cy="643061"/>
              <a:chOff x="855100" y="4477504"/>
              <a:chExt cx="4758622" cy="643061"/>
            </a:xfrm>
          </p:grpSpPr>
          <p:cxnSp>
            <p:nvCxnSpPr>
              <p:cNvPr id="3" name="Straight Connector 2"/>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5" name="Google Shape;724;p33"/>
            <p:cNvGrpSpPr/>
            <p:nvPr/>
          </p:nvGrpSpPr>
          <p:grpSpPr>
            <a:xfrm>
              <a:off x="1906680" y="1911333"/>
              <a:ext cx="1854260" cy="523163"/>
              <a:chOff x="1639601" y="539501"/>
              <a:chExt cx="1091683" cy="548641"/>
            </a:xfrm>
          </p:grpSpPr>
          <p:sp>
            <p:nvSpPr>
              <p:cNvPr id="16"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25" name="Oval 2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7" name="Oval 26"/>
          <p:cNvSpPr/>
          <p:nvPr/>
        </p:nvSpPr>
        <p:spPr>
          <a:xfrm>
            <a:off x="4434351" y="-6078309"/>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pic>
        <p:nvPicPr>
          <p:cNvPr id="2" name="Đ Đ tuầ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7547" y="1776430"/>
            <a:ext cx="6017341" cy="4545843"/>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video>
              <p:cMediaNode vol="80000">
                <p:cTn id="2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Google Shape;718;p33"/>
          <p:cNvSpPr/>
          <p:nvPr/>
        </p:nvSpPr>
        <p:spPr>
          <a:xfrm>
            <a:off x="6577781" y="2300747"/>
            <a:ext cx="5231772" cy="4125057"/>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18;p33"/>
          <p:cNvSpPr/>
          <p:nvPr/>
        </p:nvSpPr>
        <p:spPr>
          <a:xfrm>
            <a:off x="6752645" y="2433485"/>
            <a:ext cx="5191705" cy="3805226"/>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chemeClr val="accent5">
                <a:lumMod val="75000"/>
              </a:schemeClr>
            </a:solidFill>
            <a:prstDash val="dash"/>
          </a:ln>
        </p:spPr>
        <p:txBody>
          <a:bodyPr spcFirstLastPara="1" wrap="square" lIns="457200" tIns="365760" rIns="548640" bIns="18288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BD8100E3-98DA-2BF1-730D-76162076F32B}"/>
              </a:ext>
            </a:extLst>
          </p:cNvPr>
          <p:cNvSpPr txBox="1"/>
          <p:nvPr/>
        </p:nvSpPr>
        <p:spPr>
          <a:xfrm>
            <a:off x="7034981" y="2830768"/>
            <a:ext cx="4319468" cy="2862322"/>
          </a:xfrm>
          <a:prstGeom prst="rect">
            <a:avLst/>
          </a:prstGeom>
          <a:noFill/>
        </p:spPr>
        <p:txBody>
          <a:bodyPr wrap="square" rtlCol="0">
            <a:spAutoFit/>
          </a:bodyPr>
          <a:lstStyle/>
          <a:p>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Kỉ niệm ngày Thương binh liệt sĩ 27 tháng 7, giáo viên và học sinh dâng hương lên tượng đài "Tổ quốc ghi công". Thầy trò r</a:t>
            </a:r>
            <a:r>
              <a:rPr lang="en-US" kern="0" dirty="0">
                <a:solidFill>
                  <a:srgbClr val="002060"/>
                </a:solidFill>
                <a:latin typeface="Cambria" panose="02040503050406030204" pitchFamily="18" charset="0"/>
                <a:ea typeface="Cambria" panose="02040503050406030204" pitchFamily="18" charset="0"/>
                <a:cs typeface="Arial"/>
                <a:sym typeface="Arial"/>
              </a:rPr>
              <a:t>ư</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ng rưng xúc động nhớ lời Bác Hồ từng nói: "Máu đào của các liệt sĩ đã làm cho lá cờ cách mạng thêm đỏ chói. Sự hi sinh anh dũng của các liệt sĩ đã giúp cho đất nước Việt Nam của chúng ta được nở hoa độc lập, kết quả t</a:t>
            </a:r>
            <a:r>
              <a:rPr kumimoji="0" lang="en-US"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ự</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do"</a:t>
            </a: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endParaRPr lang="en-US" dirty="0"/>
          </a:p>
        </p:txBody>
      </p:sp>
      <p:sp>
        <p:nvSpPr>
          <p:cNvPr id="25" name="Oval 24"/>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27" name="Oval 26"/>
          <p:cNvSpPr/>
          <p:nvPr/>
        </p:nvSpPr>
        <p:spPr>
          <a:xfrm>
            <a:off x="4434351" y="-6078309"/>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pic>
        <p:nvPicPr>
          <p:cNvPr id="2" name="Đạo đức 5 tuầ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50" y="1401096"/>
            <a:ext cx="4572615" cy="4837615"/>
          </a:xfrm>
          <a:prstGeom prst="rect">
            <a:avLst/>
          </a:prstGeom>
        </p:spPr>
      </p:pic>
    </p:spTree>
    <p:extLst>
      <p:ext uri="{BB962C8B-B14F-4D97-AF65-F5344CB8AC3E}">
        <p14:creationId xmlns:p14="http://schemas.microsoft.com/office/powerpoint/2010/main" val="307738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cTn>
                <p:tgtEl>
                  <p:spTgt spid="2"/>
                </p:tgtEl>
              </p:cMediaNode>
            </p:video>
          </p:childTnLst>
        </p:cTn>
      </p:par>
    </p:tnLst>
    <p:bldLst>
      <p:bldP spid="41" grpId="0" animBg="1"/>
      <p:bldP spid="42"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670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3: </a:t>
              </a:r>
              <a:r>
                <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VIỆC CẦN LÀM ĐỂ THỂ HIỆN LÒNG BIẾT ƠN NGƯỜI CÓ CÔNG VỚI QUÊ HƯƠNG, ĐẤT NƯỚC</a:t>
              </a:r>
              <a:endPar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170585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hãy kể những việc làm thể hiện lòng biết ơn người có công với quê hương, đất nước trong các bức tranh trên.</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Oval 8"/>
          <p:cNvSpPr/>
          <p:nvPr/>
        </p:nvSpPr>
        <p:spPr>
          <a:xfrm>
            <a:off x="-1935205" y="-124877"/>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11" name="Oval 10"/>
          <p:cNvSpPr/>
          <p:nvPr/>
        </p:nvSpPr>
        <p:spPr>
          <a:xfrm>
            <a:off x="4394951" y="-6107806"/>
            <a:ext cx="1742146" cy="1930086"/>
          </a:xfrm>
          <a:prstGeom prst="ellipse">
            <a:avLst/>
          </a:prstGeom>
          <a:solidFill>
            <a:schemeClr val="bg1"/>
          </a:solidFill>
          <a:ln w="762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251</Words>
  <Application>Microsoft Office PowerPoint</Application>
  <PresentationFormat>Widescreen</PresentationFormat>
  <Paragraphs>7</Paragraphs>
  <Slides>6</Slides>
  <Notes>0</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vt:i4>
      </vt:variant>
    </vt:vector>
  </HeadingPairs>
  <TitlesOfParts>
    <vt:vector size="23" baseType="lpstr">
      <vt:lpstr>#9Slide05 Bodega Script</vt:lpstr>
      <vt:lpstr>#9Slide07 HoneyCream</vt:lpstr>
      <vt:lpstr>Arial</vt:lpstr>
      <vt:lpstr>Arial Unicode MS</vt:lpstr>
      <vt:lpstr>Calibri</vt:lpstr>
      <vt:lpstr>Calibri (Body)</vt:lpstr>
      <vt:lpstr>Calibri Light</vt:lpstr>
      <vt:lpstr>Cambria</vt:lpstr>
      <vt:lpstr>Poppins Black</vt:lpstr>
      <vt:lpstr>Poppins Light</vt:lpstr>
      <vt:lpstr>Segoe UI</vt:lpstr>
      <vt:lpstr>SVN-Newton</vt:lpstr>
      <vt:lpstr>Times New Roman</vt:lpstr>
      <vt:lpstr>UTM Aquarelle</vt:lpstr>
      <vt:lpstr>UTM Avo</vt:lpstr>
      <vt:lpstr>PPTMON theme</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2024-06-26T09:52:32Z</dcterms:created>
  <dcterms:modified xsi:type="dcterms:W3CDTF">2025-09-18T08:05:11Z</dcterms:modified>
</cp:coreProperties>
</file>