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7" r:id="rId2"/>
    <p:sldMasterId id="2147483691" r:id="rId3"/>
    <p:sldMasterId id="2147483705" r:id="rId4"/>
    <p:sldMasterId id="2147483717" r:id="rId5"/>
    <p:sldMasterId id="2147483721" r:id="rId6"/>
  </p:sldMasterIdLst>
  <p:notesMasterIdLst>
    <p:notesMasterId r:id="rId24"/>
  </p:notesMasterIdLst>
  <p:sldIdLst>
    <p:sldId id="261" r:id="rId7"/>
    <p:sldId id="286" r:id="rId8"/>
    <p:sldId id="517" r:id="rId9"/>
    <p:sldId id="523" r:id="rId10"/>
    <p:sldId id="524" r:id="rId11"/>
    <p:sldId id="525" r:id="rId12"/>
    <p:sldId id="526" r:id="rId13"/>
    <p:sldId id="321" r:id="rId14"/>
    <p:sldId id="322" r:id="rId15"/>
    <p:sldId id="323" r:id="rId16"/>
    <p:sldId id="324" r:id="rId17"/>
    <p:sldId id="285" r:id="rId18"/>
    <p:sldId id="304" r:id="rId19"/>
    <p:sldId id="520" r:id="rId20"/>
    <p:sldId id="302" r:id="rId21"/>
    <p:sldId id="522" r:id="rId22"/>
    <p:sldId id="30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autoAdjust="0"/>
    <p:restoredTop sz="94660"/>
  </p:normalViewPr>
  <p:slideViewPr>
    <p:cSldViewPr snapToGrid="0">
      <p:cViewPr varScale="1">
        <p:scale>
          <a:sx n="85" d="100"/>
          <a:sy n="85" d="100"/>
        </p:scale>
        <p:origin x="61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20077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645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4098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8822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29395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051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5948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1922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image" Target="../media/image16.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12/10/2025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12/10/2025</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12/10/2025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12/10/2025</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12/10/2025</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C2FFF66-3FBA-86A5-AE87-E833C972456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517" t="27354" r="19795" b="5469"/>
          <a:stretch/>
        </p:blipFill>
        <p:spPr>
          <a:xfrm>
            <a:off x="0" y="-122861"/>
            <a:ext cx="12192000" cy="7103722"/>
          </a:xfrm>
          <a:prstGeom prst="rect">
            <a:avLst/>
          </a:prstGeom>
        </p:spPr>
      </p:pic>
      <p:sp>
        <p:nvSpPr>
          <p:cNvPr id="3" name="Rectangle: Rounded Corners 2">
            <a:extLst>
              <a:ext uri="{FF2B5EF4-FFF2-40B4-BE49-F238E27FC236}">
                <a16:creationId xmlns:a16="http://schemas.microsoft.com/office/drawing/2014/main" id="{CAEEB957-0F21-8678-84E9-F78B99FDD3A0}"/>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60158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364" y="174401"/>
            <a:ext cx="5249636" cy="6999515"/>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6308273" y="715108"/>
            <a:ext cx="4800600"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885355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022064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2897148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1267802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3EEEF1A-51DA-94B1-F2A0-112A542BD6C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517" t="27354" r="19795" b="5469"/>
          <a:stretch/>
        </p:blipFill>
        <p:spPr>
          <a:xfrm>
            <a:off x="0" y="-122861"/>
            <a:ext cx="12192000" cy="7103722"/>
          </a:xfrm>
          <a:prstGeom prst="rect">
            <a:avLst/>
          </a:prstGeom>
        </p:spPr>
      </p:pic>
      <p:sp>
        <p:nvSpPr>
          <p:cNvPr id="3" name="Rectangle: Rounded Corners 2">
            <a:extLst>
              <a:ext uri="{FF2B5EF4-FFF2-40B4-BE49-F238E27FC236}">
                <a16:creationId xmlns:a16="http://schemas.microsoft.com/office/drawing/2014/main" id="{FD67D2A0-04EC-7D07-ADC7-051F3AEAFD3F}"/>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177517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0848345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3286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1366153" y="622317"/>
            <a:ext cx="9459694" cy="5613366"/>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665465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1626219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922162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39684836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822713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808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12/10/2025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2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00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8065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6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2157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5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8923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4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945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9283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3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7539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0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877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7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076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8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03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12/10/2025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9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5638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3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4725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748340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662374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651865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39630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911842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568407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554467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9262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059175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96407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81436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2064035164"/>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123273301"/>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346289112"/>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12/10/2025</a:t>
            </a:fld>
            <a:endParaRPr lang="en-US"/>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
        <p:nvSpPr>
          <p:cNvPr id="7" name="Freeform 2">
            <a:extLst>
              <a:ext uri="{FF2B5EF4-FFF2-40B4-BE49-F238E27FC236}">
                <a16:creationId xmlns:a16="http://schemas.microsoft.com/office/drawing/2014/main" id="{20CE31A6-424F-683E-0FA6-B96192609ED3}"/>
              </a:ext>
            </a:extLst>
          </p:cNvPr>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Tree>
    <p:extLst>
      <p:ext uri="{BB962C8B-B14F-4D97-AF65-F5344CB8AC3E}">
        <p14:creationId xmlns:p14="http://schemas.microsoft.com/office/powerpoint/2010/main" val="246520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12/10/2025</a:t>
            </a:fld>
            <a:endParaRPr lang="en-US"/>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8652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12/10/2025</a:t>
            </a:fld>
            <a:endParaRPr lang="en-US"/>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13409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12/10/2025</a:t>
            </a:fld>
            <a:endParaRPr lang="en-US"/>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299535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12/10/2025</a:t>
            </a:fld>
            <a:endParaRPr lang="en-US"/>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016464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12/10/2025</a:t>
            </a:fld>
            <a:endParaRPr lang="en-US"/>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3296" b="10454"/>
          <a:stretch/>
        </p:blipFill>
        <p:spPr>
          <a:xfrm>
            <a:off x="0" y="-1"/>
            <a:ext cx="12192000" cy="6858001"/>
          </a:xfrm>
          <a:prstGeom prst="rect">
            <a:avLst/>
          </a:prstGeom>
        </p:spPr>
      </p:pic>
    </p:spTree>
    <p:extLst>
      <p:ext uri="{BB962C8B-B14F-4D97-AF65-F5344CB8AC3E}">
        <p14:creationId xmlns:p14="http://schemas.microsoft.com/office/powerpoint/2010/main" val="278945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12/10/2025</a:t>
            </a:fld>
            <a:endParaRPr lang="en-US"/>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1"/>
            <a:ext cx="12192000" cy="6857999"/>
          </a:xfrm>
          <a:prstGeom prst="rect">
            <a:avLst/>
          </a:prstGeom>
        </p:spPr>
      </p:pic>
    </p:spTree>
    <p:extLst>
      <p:ext uri="{BB962C8B-B14F-4D97-AF65-F5344CB8AC3E}">
        <p14:creationId xmlns:p14="http://schemas.microsoft.com/office/powerpoint/2010/main" val="1682599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12/10/2025</a:t>
            </a:fld>
            <a:endParaRPr lang="en-US"/>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932481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12/10/2025</a:t>
            </a:fld>
            <a:endParaRPr lang="en-US"/>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348793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12/10/2025</a:t>
            </a:fld>
            <a:endParaRPr lang="en-US"/>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4020854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a:xfrm>
            <a:off x="838200" y="6356350"/>
            <a:ext cx="2743200" cy="365125"/>
          </a:xfrm>
          <a:prstGeom prst="rect">
            <a:avLst/>
          </a:prstGeom>
        </p:spPr>
        <p:txBody>
          <a:bodyPr/>
          <a:lstStyle/>
          <a:p>
            <a:fld id="{CF1F7DCB-AF61-43A1-ACC2-BC07373AB104}" type="datetimeFigureOut">
              <a:rPr lang="en-US" smtClean="0"/>
              <a:t>12/10/2025</a:t>
            </a:fld>
            <a:endParaRPr lang="en-US"/>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a:xfrm>
            <a:off x="8610600" y="6356350"/>
            <a:ext cx="2743200" cy="365125"/>
          </a:xfrm>
          <a:prstGeom prst="rect">
            <a:avLst/>
          </a:prstGeom>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858320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12/10/2025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image" Target="../media/image36.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12/10/2025</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2BD697F-5156-69BB-BCD8-A68D72533ED4}"/>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777738" y="-73743"/>
            <a:ext cx="1610311" cy="1610311"/>
          </a:xfrm>
          <a:prstGeom prst="rect">
            <a:avLst/>
          </a:prstGeom>
        </p:spPr>
      </p:pic>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0346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57332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179673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2025/12/10</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37083300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Lst>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72661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9.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45.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47.png"/><Relationship Id="rId4" Type="http://schemas.openxmlformats.org/officeDocument/2006/relationships/image" Target="../media/image44.png"/><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microsoft.com/office/2007/relationships/hdphoto" Target="../media/hdphoto2.wdp"/><Relationship Id="rId5" Type="http://schemas.openxmlformats.org/officeDocument/2006/relationships/image" Target="../media/image45.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6.png"/><Relationship Id="rId5" Type="http://schemas.microsoft.com/office/2007/relationships/hdphoto" Target="../media/hdphoto2.wdp"/><Relationship Id="rId4" Type="http://schemas.openxmlformats.org/officeDocument/2006/relationships/image" Target="../media/image45.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microsoft.com/office/2007/relationships/hdphoto" Target="../media/hdphoto3.wdp"/><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microsoft.com/office/2007/relationships/hdphoto" Target="../media/hdphoto4.wdp"/><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microsoft.com/office/2007/relationships/hdphoto" Target="../media/hdphoto2.wdp"/><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1.wav"/><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1.wav"/><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BE7D2D7C-FFDD-100A-1B61-95648B734D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631" y="1001486"/>
            <a:ext cx="7733524" cy="2692838"/>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1028F3B3-1B98-F1D7-A0A2-B3CD126B3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7738" y="-73743"/>
            <a:ext cx="1610311" cy="1610311"/>
          </a:xfrm>
          <a:prstGeom prst="rect">
            <a:avLst/>
          </a:prstGeom>
        </p:spPr>
      </p:pic>
    </p:spTree>
    <p:extLst>
      <p:ext uri="{BB962C8B-B14F-4D97-AF65-F5344CB8AC3E}">
        <p14:creationId xmlns:p14="http://schemas.microsoft.com/office/powerpoint/2010/main" val="2719414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Rectangle: Rounded Corners 40">
            <a:extLst>
              <a:ext uri="{FF2B5EF4-FFF2-40B4-BE49-F238E27FC236}">
                <a16:creationId xmlns:a16="http://schemas.microsoft.com/office/drawing/2014/main" id="{94C51A99-4C38-41A0-ACBC-892D4B0B438E}"/>
              </a:ext>
            </a:extLst>
          </p:cNvPr>
          <p:cNvSpPr/>
          <p:nvPr/>
        </p:nvSpPr>
        <p:spPr>
          <a:xfrm>
            <a:off x="1283308" y="1433957"/>
            <a:ext cx="10448925"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vi-VN"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Hoa nằm mơ thấy gì?</a:t>
            </a:r>
          </a:p>
        </p:txBody>
      </p:sp>
      <p:sp>
        <p:nvSpPr>
          <p:cNvPr id="42" name="Rectangle: Rounded Corners 41">
            <a:extLst>
              <a:ext uri="{FF2B5EF4-FFF2-40B4-BE49-F238E27FC236}">
                <a16:creationId xmlns:a16="http://schemas.microsoft.com/office/drawing/2014/main" id="{E88F4A0E-D5B7-492A-ADA8-05410F0A8652}"/>
              </a:ext>
            </a:extLst>
          </p:cNvPr>
          <p:cNvSpPr/>
          <p:nvPr/>
        </p:nvSpPr>
        <p:spPr>
          <a:xfrm>
            <a:off x="2052357" y="3500205"/>
            <a:ext cx="8440738" cy="20732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vi-VN"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mơ thấy búp bê khóc thút thít</a:t>
            </a:r>
            <a:endPar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8165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1F16AF7A-4CC0-4BD8-B567-9CEA024ABAA4}"/>
              </a:ext>
            </a:extLst>
          </p:cNvPr>
          <p:cNvSpPr/>
          <p:nvPr/>
        </p:nvSpPr>
        <p:spPr>
          <a:xfrm>
            <a:off x="737066" y="1180540"/>
            <a:ext cx="10448925"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Hoa đã làm gì với hai đồ chơi của mình?</a:t>
            </a:r>
          </a:p>
        </p:txBody>
      </p:sp>
      <p:sp>
        <p:nvSpPr>
          <p:cNvPr id="13" name="Rectangle: Rounded Corners 12">
            <a:extLst>
              <a:ext uri="{FF2B5EF4-FFF2-40B4-BE49-F238E27FC236}">
                <a16:creationId xmlns:a16="http://schemas.microsoft.com/office/drawing/2014/main" id="{911E28DC-D06F-4954-ADBE-CF7266ADA59C}"/>
              </a:ext>
            </a:extLst>
          </p:cNvPr>
          <p:cNvSpPr/>
          <p:nvPr/>
        </p:nvSpPr>
        <p:spPr>
          <a:xfrm>
            <a:off x="591112" y="3347011"/>
            <a:ext cx="10363198" cy="233044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giới thiệu búp bê với em chó bông, 3 bạn</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 với nhau rất vui vẻ.</a:t>
            </a:r>
          </a:p>
        </p:txBody>
      </p:sp>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A13D632-F57C-3DD8-F1F4-AA309F50062D}"/>
              </a:ext>
            </a:extLst>
          </p:cNvPr>
          <p:cNvSpPr txBox="1"/>
          <p:nvPr/>
        </p:nvSpPr>
        <p:spPr>
          <a:xfrm>
            <a:off x="1353670" y="2351600"/>
            <a:ext cx="9000565" cy="1003031"/>
          </a:xfrm>
          <a:prstGeom prst="rect">
            <a:avLst/>
          </a:prstGeom>
          <a:noFill/>
        </p:spPr>
        <p:txBody>
          <a:bodyPr wrap="square" rtlCol="0">
            <a:spAutoFit/>
          </a:bodyPr>
          <a:lstStyle/>
          <a:p>
            <a:pPr algn="ctr">
              <a:lnSpc>
                <a:spcPct val="150000"/>
              </a:lnSpc>
            </a:pPr>
            <a:r>
              <a:rPr lang="en-US" sz="4400" b="1" dirty="0">
                <a:solidFill>
                  <a:srgbClr val="002060"/>
                </a:solidFill>
              </a:rPr>
              <a:t>3. </a:t>
            </a:r>
            <a:r>
              <a:rPr lang="en-US" sz="4400" b="1" dirty="0" err="1">
                <a:solidFill>
                  <a:srgbClr val="002060"/>
                </a:solidFill>
              </a:rPr>
              <a:t>Chọn</a:t>
            </a:r>
            <a:r>
              <a:rPr lang="en-US" sz="4400" b="1" dirty="0">
                <a:solidFill>
                  <a:srgbClr val="002060"/>
                </a:solidFill>
              </a:rPr>
              <a:t> </a:t>
            </a:r>
            <a:r>
              <a:rPr lang="en-US" sz="4400" b="1" dirty="0" err="1">
                <a:solidFill>
                  <a:srgbClr val="002060"/>
                </a:solidFill>
              </a:rPr>
              <a:t>kể</a:t>
            </a:r>
            <a:r>
              <a:rPr lang="en-US" sz="4400" b="1" dirty="0">
                <a:solidFill>
                  <a:srgbClr val="002060"/>
                </a:solidFill>
              </a:rPr>
              <a:t> 1-2 </a:t>
            </a:r>
            <a:r>
              <a:rPr lang="en-US" sz="4400" b="1" dirty="0" err="1">
                <a:solidFill>
                  <a:srgbClr val="002060"/>
                </a:solidFill>
              </a:rPr>
              <a:t>đoạn</a:t>
            </a:r>
            <a:r>
              <a:rPr lang="en-US" sz="4400" b="1" dirty="0">
                <a:solidFill>
                  <a:srgbClr val="002060"/>
                </a:solidFill>
              </a:rPr>
              <a:t> </a:t>
            </a:r>
            <a:r>
              <a:rPr lang="en-US" sz="4400" b="1" dirty="0" err="1">
                <a:solidFill>
                  <a:srgbClr val="002060"/>
                </a:solidFill>
              </a:rPr>
              <a:t>của</a:t>
            </a:r>
            <a:r>
              <a:rPr lang="en-US" sz="4400" b="1" dirty="0">
                <a:solidFill>
                  <a:srgbClr val="002060"/>
                </a:solidFill>
              </a:rPr>
              <a:t> </a:t>
            </a:r>
            <a:r>
              <a:rPr lang="en-US" sz="4400" b="1" dirty="0" err="1">
                <a:solidFill>
                  <a:srgbClr val="002060"/>
                </a:solidFill>
              </a:rPr>
              <a:t>câu</a:t>
            </a:r>
            <a:r>
              <a:rPr lang="en-US" sz="4400" b="1" dirty="0">
                <a:solidFill>
                  <a:srgbClr val="002060"/>
                </a:solidFill>
              </a:rPr>
              <a:t> </a:t>
            </a:r>
            <a:r>
              <a:rPr lang="en-US" sz="4400" b="1" dirty="0" err="1">
                <a:solidFill>
                  <a:srgbClr val="002060"/>
                </a:solidFill>
              </a:rPr>
              <a:t>chuyện</a:t>
            </a:r>
            <a:endParaRPr lang="en-US" sz="4400" b="1" dirty="0">
              <a:solidFill>
                <a:srgbClr val="002060"/>
              </a:solidFill>
            </a:endParaRPr>
          </a:p>
        </p:txBody>
      </p:sp>
    </p:spTree>
    <p:extLst>
      <p:ext uri="{BB962C8B-B14F-4D97-AF65-F5344CB8AC3E}">
        <p14:creationId xmlns:p14="http://schemas.microsoft.com/office/powerpoint/2010/main" val="534776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DD4DF7-A10B-48E3-842D-F98BEDF78EC1}"/>
              </a:ext>
            </a:extLst>
          </p:cNvPr>
          <p:cNvSpPr/>
          <p:nvPr/>
        </p:nvSpPr>
        <p:spPr>
          <a:xfrm>
            <a:off x="4515460" y="1802455"/>
            <a:ext cx="337624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Búp</a:t>
            </a:r>
            <a:r>
              <a:rPr kumimoji="0" lang="en-US" sz="36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bê</a:t>
            </a:r>
            <a:r>
              <a:rPr kumimoji="0" lang="en-US" sz="36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36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khóc</a:t>
            </a:r>
            <a:endParaRPr kumimoji="0" lang="en-US" sz="36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1DCD422C-4223-47C5-BF3D-5183C51DDB69}"/>
              </a:ext>
            </a:extLst>
          </p:cNvPr>
          <p:cNvPicPr>
            <a:picLocks noChangeAspect="1"/>
          </p:cNvPicPr>
          <p:nvPr/>
        </p:nvPicPr>
        <p:blipFill>
          <a:blip r:embed="rId3"/>
          <a:stretch>
            <a:fillRect/>
          </a:stretch>
        </p:blipFill>
        <p:spPr>
          <a:xfrm>
            <a:off x="456570" y="184751"/>
            <a:ext cx="4255377" cy="1932599"/>
          </a:xfrm>
          <a:prstGeom prst="rect">
            <a:avLst/>
          </a:prstGeom>
        </p:spPr>
      </p:pic>
      <p:grpSp>
        <p:nvGrpSpPr>
          <p:cNvPr id="3" name="Group 2">
            <a:extLst>
              <a:ext uri="{FF2B5EF4-FFF2-40B4-BE49-F238E27FC236}">
                <a16:creationId xmlns:a16="http://schemas.microsoft.com/office/drawing/2014/main" id="{43268F1E-5101-4D16-9B59-2ACCF3E3F2CA}"/>
              </a:ext>
            </a:extLst>
          </p:cNvPr>
          <p:cNvGrpSpPr/>
          <p:nvPr/>
        </p:nvGrpSpPr>
        <p:grpSpPr>
          <a:xfrm>
            <a:off x="4162934" y="2745598"/>
            <a:ext cx="4081295" cy="3327234"/>
            <a:chOff x="2817525" y="2295040"/>
            <a:chExt cx="6799986" cy="4276104"/>
          </a:xfrm>
        </p:grpSpPr>
        <p:pic>
          <p:nvPicPr>
            <p:cNvPr id="13" name="Picture 12">
              <a:extLst>
                <a:ext uri="{FF2B5EF4-FFF2-40B4-BE49-F238E27FC236}">
                  <a16:creationId xmlns:a16="http://schemas.microsoft.com/office/drawing/2014/main" id="{3B8315A7-F9E8-4684-A655-699FA6B13D4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7000"/>
                      </a14:imgEffect>
                      <a14:imgEffect>
                        <a14:brightnessContrast bright="15000"/>
                      </a14:imgEffect>
                    </a14:imgLayer>
                  </a14:imgProps>
                </a:ext>
              </a:extLst>
            </a:blip>
            <a:srcRect l="947" t="3045" r="949" b="1646"/>
            <a:stretch/>
          </p:blipFill>
          <p:spPr>
            <a:xfrm>
              <a:off x="6152862" y="2295040"/>
              <a:ext cx="3464649" cy="2112492"/>
            </a:xfrm>
            <a:prstGeom prst="roundRect">
              <a:avLst>
                <a:gd name="adj" fmla="val 8602"/>
              </a:avLst>
            </a:prstGeom>
          </p:spPr>
        </p:pic>
        <p:pic>
          <p:nvPicPr>
            <p:cNvPr id="17" name="Picture 16">
              <a:extLst>
                <a:ext uri="{FF2B5EF4-FFF2-40B4-BE49-F238E27FC236}">
                  <a16:creationId xmlns:a16="http://schemas.microsoft.com/office/drawing/2014/main" id="{29EC5ADB-E16D-4702-9F72-1B6EC1E9123F}"/>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43000"/>
                      </a14:imgEffect>
                      <a14:imgEffect>
                        <a14:brightnessContrast bright="11000"/>
                      </a14:imgEffect>
                    </a14:imgLayer>
                  </a14:imgProps>
                </a:ext>
              </a:extLst>
            </a:blip>
            <a:srcRect l="2346" t="1437" r="2346" b="1437"/>
            <a:stretch/>
          </p:blipFill>
          <p:spPr>
            <a:xfrm>
              <a:off x="6152862" y="4540557"/>
              <a:ext cx="3350923" cy="2030587"/>
            </a:xfrm>
            <a:prstGeom prst="roundRect">
              <a:avLst>
                <a:gd name="adj" fmla="val 10172"/>
              </a:avLst>
            </a:prstGeom>
          </p:spPr>
        </p:pic>
        <p:pic>
          <p:nvPicPr>
            <p:cNvPr id="18" name="Picture 17">
              <a:extLst>
                <a:ext uri="{FF2B5EF4-FFF2-40B4-BE49-F238E27FC236}">
                  <a16:creationId xmlns:a16="http://schemas.microsoft.com/office/drawing/2014/main" id="{3981CD51-D03A-4EEA-8686-66542D244240}"/>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36000"/>
                      </a14:imgEffect>
                      <a14:imgEffect>
                        <a14:brightnessContrast bright="17000"/>
                      </a14:imgEffect>
                    </a14:imgLayer>
                  </a14:imgProps>
                </a:ext>
              </a:extLst>
            </a:blip>
            <a:srcRect l="5787" t="3894" r="3163" b="5056"/>
            <a:stretch/>
          </p:blipFill>
          <p:spPr>
            <a:xfrm>
              <a:off x="2846552" y="2302773"/>
              <a:ext cx="3350925" cy="2082840"/>
            </a:xfrm>
            <a:prstGeom prst="roundRect">
              <a:avLst>
                <a:gd name="adj" fmla="val 6947"/>
              </a:avLst>
            </a:prstGeom>
          </p:spPr>
        </p:pic>
        <p:pic>
          <p:nvPicPr>
            <p:cNvPr id="19" name="Picture 18">
              <a:extLst>
                <a:ext uri="{FF2B5EF4-FFF2-40B4-BE49-F238E27FC236}">
                  <a16:creationId xmlns:a16="http://schemas.microsoft.com/office/drawing/2014/main" id="{2F2FB469-29A2-4BD0-B8CD-C091AECF71F2}"/>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38000"/>
                      </a14:imgEffect>
                      <a14:imgEffect>
                        <a14:brightnessContrast bright="15000"/>
                      </a14:imgEffect>
                    </a14:imgLayer>
                  </a14:imgProps>
                </a:ext>
              </a:extLst>
            </a:blip>
            <a:srcRect l="2347" t="597" b="597"/>
            <a:stretch/>
          </p:blipFill>
          <p:spPr>
            <a:xfrm>
              <a:off x="2817525" y="4529927"/>
              <a:ext cx="3379952" cy="2030587"/>
            </a:xfrm>
            <a:prstGeom prst="roundRect">
              <a:avLst>
                <a:gd name="adj" fmla="val 6059"/>
              </a:avLst>
            </a:prstGeom>
          </p:spPr>
        </p:pic>
      </p:grpSp>
    </p:spTree>
    <p:extLst>
      <p:ext uri="{BB962C8B-B14F-4D97-AF65-F5344CB8AC3E}">
        <p14:creationId xmlns:p14="http://schemas.microsoft.com/office/powerpoint/2010/main" val="4316661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C5EBA606-0ED8-4ADA-BF40-B0482A85C08E}"/>
              </a:ext>
            </a:extLst>
          </p:cNvPr>
          <p:cNvSpPr txBox="1"/>
          <p:nvPr/>
        </p:nvSpPr>
        <p:spPr>
          <a:xfrm>
            <a:off x="5943582" y="561196"/>
            <a:ext cx="551090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19">
            <a:extLst>
              <a:ext uri="{FF2B5EF4-FFF2-40B4-BE49-F238E27FC236}">
                <a16:creationId xmlns:a16="http://schemas.microsoft.com/office/drawing/2014/main" id="{4BD2A677-D3BA-4619-95A8-6D4BC5393F6A}"/>
              </a:ext>
            </a:extLst>
          </p:cNvPr>
          <p:cNvSpPr/>
          <p:nvPr/>
        </p:nvSpPr>
        <p:spPr>
          <a:xfrm>
            <a:off x="6524761" y="1519658"/>
            <a:ext cx="372730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Búp</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bê</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khóc</a:t>
            </a:r>
            <a:endPar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id="{8AF85A2C-3482-4719-9B2E-071F45149C45}"/>
              </a:ext>
            </a:extLst>
          </p:cNvPr>
          <p:cNvGrpSpPr/>
          <p:nvPr/>
        </p:nvGrpSpPr>
        <p:grpSpPr>
          <a:xfrm>
            <a:off x="1163876" y="1685932"/>
            <a:ext cx="4861004" cy="4044308"/>
            <a:chOff x="2817525" y="2295040"/>
            <a:chExt cx="6799986" cy="4276104"/>
          </a:xfrm>
        </p:grpSpPr>
        <p:pic>
          <p:nvPicPr>
            <p:cNvPr id="15" name="Picture 14">
              <a:extLst>
                <a:ext uri="{FF2B5EF4-FFF2-40B4-BE49-F238E27FC236}">
                  <a16:creationId xmlns:a16="http://schemas.microsoft.com/office/drawing/2014/main" id="{B4FBAF00-7323-4358-8ECF-2460C026608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7000"/>
                      </a14:imgEffect>
                      <a14:imgEffect>
                        <a14:brightnessContrast bright="15000"/>
                      </a14:imgEffect>
                    </a14:imgLayer>
                  </a14:imgProps>
                </a:ext>
              </a:extLst>
            </a:blip>
            <a:srcRect l="947" t="3045" r="949" b="1646"/>
            <a:stretch/>
          </p:blipFill>
          <p:spPr>
            <a:xfrm>
              <a:off x="6152862" y="2295040"/>
              <a:ext cx="3464649" cy="2112492"/>
            </a:xfrm>
            <a:prstGeom prst="roundRect">
              <a:avLst>
                <a:gd name="adj" fmla="val 8602"/>
              </a:avLst>
            </a:prstGeom>
          </p:spPr>
        </p:pic>
        <p:pic>
          <p:nvPicPr>
            <p:cNvPr id="16" name="Picture 15">
              <a:extLst>
                <a:ext uri="{FF2B5EF4-FFF2-40B4-BE49-F238E27FC236}">
                  <a16:creationId xmlns:a16="http://schemas.microsoft.com/office/drawing/2014/main" id="{F17C0326-55D4-4CC3-B31E-A8108F83A98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43000"/>
                      </a14:imgEffect>
                      <a14:imgEffect>
                        <a14:brightnessContrast bright="11000"/>
                      </a14:imgEffect>
                    </a14:imgLayer>
                  </a14:imgProps>
                </a:ext>
              </a:extLst>
            </a:blip>
            <a:srcRect l="2346" t="1437" r="2346" b="1437"/>
            <a:stretch/>
          </p:blipFill>
          <p:spPr>
            <a:xfrm>
              <a:off x="6152862" y="4540557"/>
              <a:ext cx="3350923" cy="2030587"/>
            </a:xfrm>
            <a:prstGeom prst="roundRect">
              <a:avLst>
                <a:gd name="adj" fmla="val 10172"/>
              </a:avLst>
            </a:prstGeom>
          </p:spPr>
        </p:pic>
        <p:pic>
          <p:nvPicPr>
            <p:cNvPr id="22" name="Picture 21">
              <a:extLst>
                <a:ext uri="{FF2B5EF4-FFF2-40B4-BE49-F238E27FC236}">
                  <a16:creationId xmlns:a16="http://schemas.microsoft.com/office/drawing/2014/main" id="{D48A05B3-4152-4F01-B514-B258EAEDBB4C}"/>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36000"/>
                      </a14:imgEffect>
                      <a14:imgEffect>
                        <a14:brightnessContrast bright="17000"/>
                      </a14:imgEffect>
                    </a14:imgLayer>
                  </a14:imgProps>
                </a:ext>
              </a:extLst>
            </a:blip>
            <a:srcRect l="5787" t="3894" r="3163" b="5056"/>
            <a:stretch/>
          </p:blipFill>
          <p:spPr>
            <a:xfrm>
              <a:off x="2846552" y="2302773"/>
              <a:ext cx="3350925" cy="2082840"/>
            </a:xfrm>
            <a:prstGeom prst="roundRect">
              <a:avLst>
                <a:gd name="adj" fmla="val 6947"/>
              </a:avLst>
            </a:prstGeom>
          </p:spPr>
        </p:pic>
        <p:pic>
          <p:nvPicPr>
            <p:cNvPr id="28" name="Picture 27">
              <a:extLst>
                <a:ext uri="{FF2B5EF4-FFF2-40B4-BE49-F238E27FC236}">
                  <a16:creationId xmlns:a16="http://schemas.microsoft.com/office/drawing/2014/main" id="{2E55FC18-765C-4AD8-88A8-9ACF78EB8C98}"/>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38000"/>
                      </a14:imgEffect>
                      <a14:imgEffect>
                        <a14:brightnessContrast bright="15000"/>
                      </a14:imgEffect>
                    </a14:imgLayer>
                  </a14:imgProps>
                </a:ext>
              </a:extLst>
            </a:blip>
            <a:srcRect l="2347" t="597" b="597"/>
            <a:stretch/>
          </p:blipFill>
          <p:spPr>
            <a:xfrm>
              <a:off x="2817525" y="4529927"/>
              <a:ext cx="3379952" cy="2030587"/>
            </a:xfrm>
            <a:prstGeom prst="roundRect">
              <a:avLst>
                <a:gd name="adj" fmla="val 6059"/>
              </a:avLst>
            </a:prstGeom>
          </p:spPr>
        </p:pic>
      </p:grpSp>
    </p:spTree>
    <p:extLst>
      <p:ext uri="{BB962C8B-B14F-4D97-AF65-F5344CB8AC3E}">
        <p14:creationId xmlns:p14="http://schemas.microsoft.com/office/powerpoint/2010/main" val="3548561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34">
            <a:extLst>
              <a:ext uri="{FF2B5EF4-FFF2-40B4-BE49-F238E27FC236}">
                <a16:creationId xmlns:a16="http://schemas.microsoft.com/office/drawing/2014/main" id="{52790FFB-B611-4997-8CB1-9160072792C9}"/>
              </a:ext>
            </a:extLst>
          </p:cNvPr>
          <p:cNvSpPr/>
          <p:nvPr/>
        </p:nvSpPr>
        <p:spPr>
          <a:xfrm>
            <a:off x="1210235" y="820057"/>
            <a:ext cx="9745839" cy="1877730"/>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nhận</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xét</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về</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bé</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Hoa</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nhân</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vật</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28BFDBF2-F79B-9E13-F2A0-1EC6DD0A65B4}"/>
              </a:ext>
            </a:extLst>
          </p:cNvPr>
          <p:cNvGrpSpPr/>
          <p:nvPr/>
        </p:nvGrpSpPr>
        <p:grpSpPr>
          <a:xfrm>
            <a:off x="2998033" y="2911859"/>
            <a:ext cx="5999170" cy="2888862"/>
            <a:chOff x="206984" y="2009197"/>
            <a:chExt cx="6593412" cy="1282845"/>
          </a:xfrm>
        </p:grpSpPr>
        <p:sp>
          <p:nvSpPr>
            <p:cNvPr id="3" name="Rectangle: Rounded Corners 2">
              <a:extLst>
                <a:ext uri="{FF2B5EF4-FFF2-40B4-BE49-F238E27FC236}">
                  <a16:creationId xmlns:a16="http://schemas.microsoft.com/office/drawing/2014/main" id="{D2D1324A-82DB-0B13-B517-383402B8E1B8}"/>
                </a:ext>
              </a:extLst>
            </p:cNvPr>
            <p:cNvSpPr/>
            <p:nvPr/>
          </p:nvSpPr>
          <p:spPr>
            <a:xfrm>
              <a:off x="206984" y="2009197"/>
              <a:ext cx="6593412" cy="1282845"/>
            </a:xfrm>
            <a:prstGeom prst="roundRect">
              <a:avLst>
                <a:gd name="adj" fmla="val 6583"/>
              </a:avLst>
            </a:prstGeom>
            <a:solidFill>
              <a:srgbClr val="FFFF00"/>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cs typeface="+mn-cs"/>
              </a:endParaRPr>
            </a:p>
          </p:txBody>
        </p:sp>
        <p:sp>
          <p:nvSpPr>
            <p:cNvPr id="4" name="TextBox 3">
              <a:extLst>
                <a:ext uri="{FF2B5EF4-FFF2-40B4-BE49-F238E27FC236}">
                  <a16:creationId xmlns:a16="http://schemas.microsoft.com/office/drawing/2014/main" id="{29F9814F-F561-3983-B306-254B8CEF84C8}"/>
                </a:ext>
              </a:extLst>
            </p:cNvPr>
            <p:cNvSpPr txBox="1"/>
            <p:nvPr/>
          </p:nvSpPr>
          <p:spPr>
            <a:xfrm>
              <a:off x="644924" y="2083426"/>
              <a:ext cx="6155472" cy="1134386"/>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vi-VN" sz="3200" dirty="0">
                  <a:latin typeface="Calibri" panose="020F0502020204030204" pitchFamily="34" charset="0"/>
                  <a:cs typeface="Calibri" panose="020F0502020204030204" pitchFamily="34" charset="0"/>
                </a:rPr>
                <a:t>Hoa vô tình quên mất búp bê khi nhận được món quà mới là một chú chó bông. Thật may, cô bé đã nhận ra lỗi và trân trọng hai món quà như nhau. </a:t>
              </a:r>
              <a:endParaRPr kumimoji="0" lang="vi-VN" sz="3200" b="0" i="0" u="none" strike="noStrike" kern="120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92302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34">
            <a:extLst>
              <a:ext uri="{FF2B5EF4-FFF2-40B4-BE49-F238E27FC236}">
                <a16:creationId xmlns:a16="http://schemas.microsoft.com/office/drawing/2014/main" id="{52790FFB-B611-4997-8CB1-9160072792C9}"/>
              </a:ext>
            </a:extLst>
          </p:cNvPr>
          <p:cNvSpPr/>
          <p:nvPr/>
        </p:nvSpPr>
        <p:spPr>
          <a:xfrm>
            <a:off x="2824695" y="820057"/>
            <a:ext cx="8131379" cy="1877730"/>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altLang="zh-C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 học được bài học gì từ câu chuyện trên? </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28BFDBF2-F79B-9E13-F2A0-1EC6DD0A65B4}"/>
              </a:ext>
            </a:extLst>
          </p:cNvPr>
          <p:cNvGrpSpPr/>
          <p:nvPr/>
        </p:nvGrpSpPr>
        <p:grpSpPr>
          <a:xfrm>
            <a:off x="5373680" y="3369059"/>
            <a:ext cx="5999170" cy="2888862"/>
            <a:chOff x="2817948" y="2212224"/>
            <a:chExt cx="6593412" cy="1282845"/>
          </a:xfrm>
        </p:grpSpPr>
        <p:sp>
          <p:nvSpPr>
            <p:cNvPr id="3" name="Rectangle: Rounded Corners 2">
              <a:extLst>
                <a:ext uri="{FF2B5EF4-FFF2-40B4-BE49-F238E27FC236}">
                  <a16:creationId xmlns:a16="http://schemas.microsoft.com/office/drawing/2014/main" id="{D2D1324A-82DB-0B13-B517-383402B8E1B8}"/>
                </a:ext>
              </a:extLst>
            </p:cNvPr>
            <p:cNvSpPr/>
            <p:nvPr/>
          </p:nvSpPr>
          <p:spPr>
            <a:xfrm>
              <a:off x="2817948" y="2212224"/>
              <a:ext cx="6593412" cy="1282845"/>
            </a:xfrm>
            <a:prstGeom prst="roundRect">
              <a:avLst>
                <a:gd name="adj" fmla="val 6583"/>
              </a:avLst>
            </a:prstGeom>
            <a:solidFill>
              <a:srgbClr val="FFFF00"/>
            </a:solidFill>
            <a:ln w="190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Normal"/>
                <a:ea typeface="+mn-ea"/>
                <a:cs typeface="+mn-cs"/>
              </a:endParaRPr>
            </a:p>
          </p:txBody>
        </p:sp>
        <p:sp>
          <p:nvSpPr>
            <p:cNvPr id="4" name="TextBox 3">
              <a:extLst>
                <a:ext uri="{FF2B5EF4-FFF2-40B4-BE49-F238E27FC236}">
                  <a16:creationId xmlns:a16="http://schemas.microsoft.com/office/drawing/2014/main" id="{29F9814F-F561-3983-B306-254B8CEF84C8}"/>
                </a:ext>
              </a:extLst>
            </p:cNvPr>
            <p:cNvSpPr txBox="1"/>
            <p:nvPr/>
          </p:nvSpPr>
          <p:spPr>
            <a:xfrm>
              <a:off x="3025581" y="2363527"/>
              <a:ext cx="6155472" cy="10250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Calibri" panose="020F0502020204030204" pitchFamily="34" charset="0"/>
                  <a:cs typeface="Calibri" panose="020F0502020204030204" pitchFamily="34" charset="0"/>
                </a:rPr>
                <a:t>Từ</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câu</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chuyện</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em</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rút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ra</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được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bài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học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phải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biết</a:t>
              </a:r>
              <a:r>
                <a:rPr lang="en-US" sz="3600" dirty="0">
                  <a:solidFill>
                    <a:prstClr val="black"/>
                  </a:solidFill>
                  <a:latin typeface="Calibri" panose="020F0502020204030204" pitchFamily="34" charset="0"/>
                  <a:cs typeface="Calibri" panose="020F0502020204030204" pitchFamily="34" charset="0"/>
                </a:rPr>
                <a:t> y</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êu quý, trân trọng những món quà mình được tặng.</a:t>
              </a:r>
            </a:p>
          </p:txBody>
        </p:sp>
      </p:grpSp>
    </p:spTree>
    <p:extLst>
      <p:ext uri="{BB962C8B-B14F-4D97-AF65-F5344CB8AC3E}">
        <p14:creationId xmlns:p14="http://schemas.microsoft.com/office/powerpoint/2010/main" val="2931214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FFFD60-AC99-B59E-F94E-A19A06E87317}"/>
              </a:ext>
            </a:extLst>
          </p:cNvPr>
          <p:cNvPicPr>
            <a:picLocks noChangeAspect="1"/>
          </p:cNvPicPr>
          <p:nvPr/>
        </p:nvPicPr>
        <p:blipFill>
          <a:blip r:embed="rId3"/>
          <a:stretch>
            <a:fillRect/>
          </a:stretch>
        </p:blipFill>
        <p:spPr>
          <a:xfrm>
            <a:off x="1353899" y="1751928"/>
            <a:ext cx="8748518" cy="3926164"/>
          </a:xfrm>
          <a:prstGeom prst="rect">
            <a:avLst/>
          </a:prstGeom>
        </p:spPr>
      </p:pic>
    </p:spTree>
    <p:extLst>
      <p:ext uri="{BB962C8B-B14F-4D97-AF65-F5344CB8AC3E}">
        <p14:creationId xmlns:p14="http://schemas.microsoft.com/office/powerpoint/2010/main" val="168534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D5721E-F0AC-32EA-8DED-E564D4A1054C}"/>
              </a:ext>
            </a:extLst>
          </p:cNvPr>
          <p:cNvPicPr>
            <a:picLocks noChangeAspect="1"/>
          </p:cNvPicPr>
          <p:nvPr/>
        </p:nvPicPr>
        <p:blipFill>
          <a:blip r:embed="rId3"/>
          <a:stretch>
            <a:fillRect/>
          </a:stretch>
        </p:blipFill>
        <p:spPr>
          <a:xfrm>
            <a:off x="4481519" y="1816760"/>
            <a:ext cx="4554107" cy="1286367"/>
          </a:xfrm>
          <a:prstGeom prst="rect">
            <a:avLst/>
          </a:prstGeom>
        </p:spPr>
      </p:pic>
      <p:sp>
        <p:nvSpPr>
          <p:cNvPr id="5" name="TextBox 4">
            <a:extLst>
              <a:ext uri="{FF2B5EF4-FFF2-40B4-BE49-F238E27FC236}">
                <a16:creationId xmlns:a16="http://schemas.microsoft.com/office/drawing/2014/main" id="{C554FD0A-DB34-2345-DB32-5D1B81783E80}"/>
              </a:ext>
            </a:extLst>
          </p:cNvPr>
          <p:cNvSpPr txBox="1"/>
          <p:nvPr/>
        </p:nvSpPr>
        <p:spPr>
          <a:xfrm>
            <a:off x="3955337" y="3103127"/>
            <a:ext cx="5606472" cy="1569660"/>
          </a:xfrm>
          <a:prstGeom prst="rect">
            <a:avLst/>
          </a:prstGeom>
          <a:noFill/>
        </p:spPr>
        <p:txBody>
          <a:bodyPr wrap="square" rtlCol="0">
            <a:spAutoFit/>
          </a:bodyPr>
          <a:lstStyle/>
          <a:p>
            <a:pPr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Kể</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a:p>
            <a:pPr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Búp</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bê</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khóc</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F2618F-CA0E-4F91-AC5C-7A00590CD34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7000"/>
                    </a14:imgEffect>
                    <a14:imgEffect>
                      <a14:brightnessContrast bright="15000"/>
                    </a14:imgEffect>
                  </a14:imgLayer>
                </a14:imgProps>
              </a:ext>
            </a:extLst>
          </a:blip>
          <a:srcRect l="947" t="3045" r="949" b="1646"/>
          <a:stretch/>
        </p:blipFill>
        <p:spPr>
          <a:xfrm>
            <a:off x="6824802" y="1895839"/>
            <a:ext cx="3464649" cy="2112492"/>
          </a:xfrm>
          <a:prstGeom prst="roundRect">
            <a:avLst>
              <a:gd name="adj" fmla="val 8602"/>
            </a:avLst>
          </a:prstGeom>
        </p:spPr>
      </p:pic>
      <p:pic>
        <p:nvPicPr>
          <p:cNvPr id="7" name="Picture 6">
            <a:extLst>
              <a:ext uri="{FF2B5EF4-FFF2-40B4-BE49-F238E27FC236}">
                <a16:creationId xmlns:a16="http://schemas.microsoft.com/office/drawing/2014/main" id="{9BDB48A0-7F04-4551-8674-0A848CCF26E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43000"/>
                    </a14:imgEffect>
                    <a14:imgEffect>
                      <a14:brightnessContrast bright="11000"/>
                    </a14:imgEffect>
                  </a14:imgLayer>
                </a14:imgProps>
              </a:ext>
            </a:extLst>
          </a:blip>
          <a:srcRect l="2346" t="1437" r="2346" b="1437"/>
          <a:stretch/>
        </p:blipFill>
        <p:spPr>
          <a:xfrm>
            <a:off x="6938528" y="4341667"/>
            <a:ext cx="3350923" cy="2030587"/>
          </a:xfrm>
          <a:prstGeom prst="roundRect">
            <a:avLst>
              <a:gd name="adj" fmla="val 10172"/>
            </a:avLst>
          </a:prstGeom>
        </p:spPr>
      </p:pic>
      <p:sp>
        <p:nvSpPr>
          <p:cNvPr id="8" name="TextBox 7">
            <a:extLst>
              <a:ext uri="{FF2B5EF4-FFF2-40B4-BE49-F238E27FC236}">
                <a16:creationId xmlns:a16="http://schemas.microsoft.com/office/drawing/2014/main" id="{43FEF6D1-88F6-4833-BB9E-39F92BF21B1C}"/>
              </a:ext>
            </a:extLst>
          </p:cNvPr>
          <p:cNvSpPr txBox="1"/>
          <p:nvPr/>
        </p:nvSpPr>
        <p:spPr>
          <a:xfrm>
            <a:off x="3195980" y="209311"/>
            <a:ext cx="6224482" cy="809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vi-VN" sz="3600" b="1" dirty="0">
                <a:solidFill>
                  <a:srgbClr val="17479D"/>
                </a:solidFill>
                <a:latin typeface="+mj-lt"/>
              </a:rPr>
              <a:t>Nghe kể chuyện</a:t>
            </a:r>
            <a:endParaRPr kumimoji="0" lang="en-US" sz="3600" b="1" i="0" u="none" strike="noStrike" kern="0" cap="none" spc="0" normalizeH="0" baseline="0" noProof="0" dirty="0">
              <a:ln>
                <a:noFill/>
              </a:ln>
              <a:solidFill>
                <a:srgbClr val="17479D"/>
              </a:solidFill>
              <a:effectLst/>
              <a:uLnTx/>
              <a:uFillTx/>
              <a:latin typeface="+mj-lt"/>
              <a:sym typeface="Arial"/>
            </a:endParaRPr>
          </a:p>
        </p:txBody>
      </p:sp>
      <p:sp>
        <p:nvSpPr>
          <p:cNvPr id="9" name="TextBox 8">
            <a:extLst>
              <a:ext uri="{FF2B5EF4-FFF2-40B4-BE49-F238E27FC236}">
                <a16:creationId xmlns:a16="http://schemas.microsoft.com/office/drawing/2014/main" id="{F89669F1-451D-4D26-9AFC-311066A71999}"/>
              </a:ext>
            </a:extLst>
          </p:cNvPr>
          <p:cNvSpPr txBox="1"/>
          <p:nvPr/>
        </p:nvSpPr>
        <p:spPr>
          <a:xfrm>
            <a:off x="3749595" y="1165639"/>
            <a:ext cx="5365827" cy="730200"/>
          </a:xfrm>
          <a:prstGeom prst="rect">
            <a:avLst/>
          </a:prstGeom>
          <a:noFill/>
        </p:spPr>
        <p:txBody>
          <a:bodyPr wrap="square" rtlCol="0">
            <a:spAutoFit/>
          </a:bodyPr>
          <a:lstStyle/>
          <a:p>
            <a:pPr algn="ctr">
              <a:lnSpc>
                <a:spcPct val="150000"/>
              </a:lnSpc>
            </a:pPr>
            <a:r>
              <a:rPr lang="en-US" sz="3200" b="1" dirty="0" err="1">
                <a:solidFill>
                  <a:schemeClr val="accent1">
                    <a:lumMod val="50000"/>
                  </a:schemeClr>
                </a:solidFill>
                <a:latin typeface="+mj-lt"/>
              </a:rPr>
              <a:t>Búp</a:t>
            </a:r>
            <a:r>
              <a:rPr lang="en-US" sz="3200" b="1" dirty="0">
                <a:solidFill>
                  <a:schemeClr val="accent1">
                    <a:lumMod val="50000"/>
                  </a:schemeClr>
                </a:solidFill>
                <a:latin typeface="+mj-lt"/>
              </a:rPr>
              <a:t> </a:t>
            </a:r>
            <a:r>
              <a:rPr lang="en-US" sz="3200" b="1" dirty="0" err="1">
                <a:solidFill>
                  <a:schemeClr val="accent1">
                    <a:lumMod val="50000"/>
                  </a:schemeClr>
                </a:solidFill>
                <a:latin typeface="+mj-lt"/>
              </a:rPr>
              <a:t>bê</a:t>
            </a:r>
            <a:r>
              <a:rPr lang="en-US" sz="3200" b="1" dirty="0">
                <a:solidFill>
                  <a:schemeClr val="accent1">
                    <a:lumMod val="50000"/>
                  </a:schemeClr>
                </a:solidFill>
                <a:latin typeface="+mj-lt"/>
              </a:rPr>
              <a:t> </a:t>
            </a:r>
            <a:r>
              <a:rPr lang="en-US" sz="3200" b="1" dirty="0" err="1">
                <a:solidFill>
                  <a:schemeClr val="accent1">
                    <a:lumMod val="50000"/>
                  </a:schemeClr>
                </a:solidFill>
                <a:latin typeface="+mj-lt"/>
              </a:rPr>
              <a:t>biết</a:t>
            </a:r>
            <a:r>
              <a:rPr lang="en-US" sz="3200" b="1" dirty="0">
                <a:solidFill>
                  <a:schemeClr val="accent1">
                    <a:lumMod val="50000"/>
                  </a:schemeClr>
                </a:solidFill>
                <a:latin typeface="+mj-lt"/>
              </a:rPr>
              <a:t> </a:t>
            </a:r>
            <a:r>
              <a:rPr lang="en-US" sz="3200" b="1" dirty="0" err="1">
                <a:solidFill>
                  <a:schemeClr val="accent1">
                    <a:lumMod val="50000"/>
                  </a:schemeClr>
                </a:solidFill>
                <a:latin typeface="+mj-lt"/>
              </a:rPr>
              <a:t>khóc</a:t>
            </a:r>
            <a:endParaRPr lang="en-US" sz="3200" b="1" dirty="0">
              <a:solidFill>
                <a:schemeClr val="accent1">
                  <a:lumMod val="50000"/>
                </a:schemeClr>
              </a:solidFill>
              <a:latin typeface="+mj-lt"/>
            </a:endParaRPr>
          </a:p>
        </p:txBody>
      </p:sp>
      <p:pic>
        <p:nvPicPr>
          <p:cNvPr id="10" name="Picture 9">
            <a:extLst>
              <a:ext uri="{FF2B5EF4-FFF2-40B4-BE49-F238E27FC236}">
                <a16:creationId xmlns:a16="http://schemas.microsoft.com/office/drawing/2014/main" id="{596B44C6-AA0E-4F9B-A477-BB68AAD7EE82}"/>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36000"/>
                    </a14:imgEffect>
                    <a14:imgEffect>
                      <a14:brightnessContrast bright="17000"/>
                    </a14:imgEffect>
                  </a14:imgLayer>
                </a14:imgProps>
              </a:ext>
            </a:extLst>
          </a:blip>
          <a:srcRect l="5787" t="3894" r="3163" b="5056"/>
          <a:stretch/>
        </p:blipFill>
        <p:spPr>
          <a:xfrm>
            <a:off x="2622434" y="2042202"/>
            <a:ext cx="3350925" cy="2082840"/>
          </a:xfrm>
          <a:prstGeom prst="roundRect">
            <a:avLst>
              <a:gd name="adj" fmla="val 6947"/>
            </a:avLst>
          </a:prstGeom>
        </p:spPr>
      </p:pic>
      <p:pic>
        <p:nvPicPr>
          <p:cNvPr id="11" name="Picture 10">
            <a:extLst>
              <a:ext uri="{FF2B5EF4-FFF2-40B4-BE49-F238E27FC236}">
                <a16:creationId xmlns:a16="http://schemas.microsoft.com/office/drawing/2014/main" id="{C7643F7A-58A7-4568-BB6F-068B6C81F55B}"/>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38000"/>
                    </a14:imgEffect>
                    <a14:imgEffect>
                      <a14:brightnessContrast bright="15000"/>
                    </a14:imgEffect>
                  </a14:imgLayer>
                </a14:imgProps>
              </a:ext>
            </a:extLst>
          </a:blip>
          <a:srcRect l="2347" t="597" b="597"/>
          <a:stretch/>
        </p:blipFill>
        <p:spPr>
          <a:xfrm>
            <a:off x="2716048" y="4341668"/>
            <a:ext cx="3379952" cy="2030587"/>
          </a:xfrm>
          <a:prstGeom prst="roundRect">
            <a:avLst>
              <a:gd name="adj" fmla="val 6059"/>
            </a:avLst>
          </a:prstGeom>
        </p:spPr>
      </p:pic>
    </p:spTree>
    <p:extLst>
      <p:ext uri="{BB962C8B-B14F-4D97-AF65-F5344CB8AC3E}">
        <p14:creationId xmlns:p14="http://schemas.microsoft.com/office/powerpoint/2010/main" val="18819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7CF641-7EF3-AFAF-8B0B-188D13AC7BF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6000"/>
                    </a14:imgEffect>
                    <a14:imgEffect>
                      <a14:brightnessContrast bright="17000"/>
                    </a14:imgEffect>
                  </a14:imgLayer>
                </a14:imgProps>
              </a:ext>
            </a:extLst>
          </a:blip>
          <a:srcRect l="5787" t="3894" r="3163" b="5056"/>
          <a:stretch/>
        </p:blipFill>
        <p:spPr>
          <a:xfrm>
            <a:off x="1055852" y="2486025"/>
            <a:ext cx="4220733" cy="2623488"/>
          </a:xfrm>
          <a:prstGeom prst="roundRect">
            <a:avLst>
              <a:gd name="adj" fmla="val 6947"/>
            </a:avLst>
          </a:prstGeom>
        </p:spPr>
      </p:pic>
      <p:sp>
        <p:nvSpPr>
          <p:cNvPr id="4" name="Rectangle: Rounded Corners 3">
            <a:extLst>
              <a:ext uri="{FF2B5EF4-FFF2-40B4-BE49-F238E27FC236}">
                <a16:creationId xmlns:a16="http://schemas.microsoft.com/office/drawing/2014/main" id="{5CF1FC7B-14D1-F741-F04C-5473FA0891D7}"/>
              </a:ext>
            </a:extLst>
          </p:cNvPr>
          <p:cNvSpPr/>
          <p:nvPr/>
        </p:nvSpPr>
        <p:spPr>
          <a:xfrm>
            <a:off x="5362575" y="1647825"/>
            <a:ext cx="6164406" cy="41529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904065"/>
            <a:r>
              <a:rPr lang="vi-VN"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(1) Nhân dịp sinh nhật tròn 6 tuổi, Hoa được bố mẹ tặng cho con búp bê mà cô bé rất thích. Đi đâu, làm gì, cô bé cũng mang búp bê theo. Hoa nhờ mẹ may nhiều quần áo đẹp cho búp bê.</a:t>
            </a:r>
          </a:p>
        </p:txBody>
      </p:sp>
    </p:spTree>
    <p:extLst>
      <p:ext uri="{BB962C8B-B14F-4D97-AF65-F5344CB8AC3E}">
        <p14:creationId xmlns:p14="http://schemas.microsoft.com/office/powerpoint/2010/main" val="1360682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CF1FC7B-14D1-F741-F04C-5473FA0891D7}"/>
              </a:ext>
            </a:extLst>
          </p:cNvPr>
          <p:cNvSpPr/>
          <p:nvPr/>
        </p:nvSpPr>
        <p:spPr>
          <a:xfrm>
            <a:off x="5343525" y="1314450"/>
            <a:ext cx="6021531" cy="46863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904065"/>
            <a:r>
              <a:rPr lang="vi-VN"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(2) Một năm sau, khi Hoa tròn 7 tuổi, bố mẹ tặng cho cô bé một món quà mới. Đó là một chú chó bông màu trắng rất xinh. Từ ngày có chó b</a:t>
            </a:r>
            <a:r>
              <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ô</a:t>
            </a:r>
            <a:r>
              <a:rPr lang="vi-VN" sz="3200" b="1" dirty="0">
                <a:solidFill>
                  <a:srgbClr val="002060"/>
                </a:solidFill>
                <a:latin typeface="Calibri" panose="020F0502020204030204" pitchFamily="34" charset="0"/>
                <a:ea typeface="Arial-Rounded" panose="020B0500000000000000" pitchFamily="34" charset="0"/>
                <a:cs typeface="Calibri" panose="020F0502020204030204" pitchFamily="34" charset="0"/>
              </a:rPr>
              <a:t>ng, Hoa chẳng ngó ngàng tới bé búp bê nữa. Hoa mang chó bông đi ngủ, đi chơi, quên hẳn cô bé búp bê ở góc tủ tối tăm.</a:t>
            </a:r>
          </a:p>
        </p:txBody>
      </p:sp>
      <p:pic>
        <p:nvPicPr>
          <p:cNvPr id="3" name="Picture 2">
            <a:extLst>
              <a:ext uri="{FF2B5EF4-FFF2-40B4-BE49-F238E27FC236}">
                <a16:creationId xmlns:a16="http://schemas.microsoft.com/office/drawing/2014/main" id="{BC79DF09-7CF9-C0D3-06DF-624552656D9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7000"/>
                    </a14:imgEffect>
                    <a14:imgEffect>
                      <a14:brightnessContrast bright="15000"/>
                    </a14:imgEffect>
                  </a14:imgLayer>
                </a14:imgProps>
              </a:ext>
            </a:extLst>
          </a:blip>
          <a:srcRect l="947" t="3045" r="949" b="1646"/>
          <a:stretch/>
        </p:blipFill>
        <p:spPr>
          <a:xfrm>
            <a:off x="729362" y="2514600"/>
            <a:ext cx="4382597" cy="2672190"/>
          </a:xfrm>
          <a:prstGeom prst="roundRect">
            <a:avLst>
              <a:gd name="adj" fmla="val 8602"/>
            </a:avLst>
          </a:prstGeom>
        </p:spPr>
      </p:pic>
    </p:spTree>
    <p:extLst>
      <p:ext uri="{BB962C8B-B14F-4D97-AF65-F5344CB8AC3E}">
        <p14:creationId xmlns:p14="http://schemas.microsoft.com/office/powerpoint/2010/main" val="80261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CF1FC7B-14D1-F741-F04C-5473FA0891D7}"/>
              </a:ext>
            </a:extLst>
          </p:cNvPr>
          <p:cNvSpPr/>
          <p:nvPr/>
        </p:nvSpPr>
        <p:spPr>
          <a:xfrm>
            <a:off x="5343525" y="1314450"/>
            <a:ext cx="6134100" cy="46863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904065"/>
            <a:r>
              <a:rPr lang="vi-VN" sz="2500" b="1" dirty="0">
                <a:solidFill>
                  <a:srgbClr val="002060"/>
                </a:solidFill>
                <a:latin typeface="Calibri" panose="020F0502020204030204" pitchFamily="34" charset="0"/>
                <a:ea typeface="Arial-Rounded" panose="020B0500000000000000" pitchFamily="34" charset="0"/>
                <a:cs typeface="Calibri" panose="020F0502020204030204" pitchFamily="34" charset="0"/>
              </a:rPr>
              <a:t>(3) Một hôm, Hoa nằm mơ thấy em búp bê nhỏ của mình khóc thút thít</a:t>
            </a:r>
          </a:p>
          <a:p>
            <a:pPr lvl="0" algn="just" defTabSz="904065"/>
            <a:r>
              <a:rPr lang="en-US" sz="2500" b="1" dirty="0">
                <a:solidFill>
                  <a:srgbClr val="002060"/>
                </a:solidFill>
                <a:latin typeface="Calibri" panose="020F0502020204030204" pitchFamily="34" charset="0"/>
                <a:ea typeface="Arial-Rounded" panose="020B0500000000000000" pitchFamily="34" charset="0"/>
                <a:cs typeface="Calibri" panose="020F0502020204030204" pitchFamily="34" charset="0"/>
              </a:rPr>
              <a:t>-</a:t>
            </a:r>
            <a:r>
              <a:rPr lang="vi-VN" sz="25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Chị Hoa quên em rồi sao? Em nhớ chị lắm. Hu... hu...</a:t>
            </a:r>
          </a:p>
          <a:p>
            <a:pPr lvl="0" algn="just" defTabSz="904065"/>
            <a:r>
              <a:rPr lang="vi-VN" sz="2500" b="1" dirty="0">
                <a:solidFill>
                  <a:srgbClr val="002060"/>
                </a:solidFill>
                <a:latin typeface="Calibri" panose="020F0502020204030204" pitchFamily="34" charset="0"/>
                <a:ea typeface="Arial-Rounded" panose="020B0500000000000000" pitchFamily="34" charset="0"/>
                <a:cs typeface="Calibri" panose="020F0502020204030204" pitchFamily="34" charset="0"/>
              </a:rPr>
              <a:t>Nghe búp bê khóc, Hoa bật khóc theo. Khi tỉnh giấc, Hoa liên lục tìm búp bê ngay. Cô bé mừng rỡ khi thấy búp bê còn trong góc tủ. Hoa ôm búp bê vào lòng</a:t>
            </a:r>
          </a:p>
          <a:p>
            <a:pPr lvl="0" algn="just" defTabSz="904065"/>
            <a:r>
              <a:rPr lang="vi-VN" sz="2500" b="1" dirty="0">
                <a:solidFill>
                  <a:srgbClr val="002060"/>
                </a:solidFill>
                <a:latin typeface="Calibri" panose="020F0502020204030204" pitchFamily="34" charset="0"/>
                <a:ea typeface="Arial-Rounded" panose="020B0500000000000000" pitchFamily="34" charset="0"/>
                <a:cs typeface="Calibri" panose="020F0502020204030204" pitchFamily="34" charset="0"/>
              </a:rPr>
              <a:t>và nói khẽ:</a:t>
            </a:r>
          </a:p>
          <a:p>
            <a:pPr lvl="0" algn="just" defTabSz="904065"/>
            <a:r>
              <a:rPr lang="en-US" sz="2500" b="1" dirty="0">
                <a:solidFill>
                  <a:srgbClr val="002060"/>
                </a:solidFill>
                <a:latin typeface="Calibri" panose="020F0502020204030204" pitchFamily="34" charset="0"/>
                <a:ea typeface="Arial-Rounded" panose="020B0500000000000000" pitchFamily="34" charset="0"/>
                <a:cs typeface="Calibri" panose="020F0502020204030204" pitchFamily="34" charset="0"/>
              </a:rPr>
              <a:t>-</a:t>
            </a:r>
            <a:r>
              <a:rPr lang="vi-VN" sz="25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Tha lỗi cho chị nhé, chúng ta sẽ mãi là bạn!</a:t>
            </a:r>
          </a:p>
        </p:txBody>
      </p:sp>
      <p:pic>
        <p:nvPicPr>
          <p:cNvPr id="2" name="Picture 1">
            <a:extLst>
              <a:ext uri="{FF2B5EF4-FFF2-40B4-BE49-F238E27FC236}">
                <a16:creationId xmlns:a16="http://schemas.microsoft.com/office/drawing/2014/main" id="{6E304D05-F3A0-65DD-A08B-3E8EC75EEB0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8000"/>
                    </a14:imgEffect>
                    <a14:imgEffect>
                      <a14:brightnessContrast bright="15000"/>
                    </a14:imgEffect>
                  </a14:imgLayer>
                </a14:imgProps>
              </a:ext>
            </a:extLst>
          </a:blip>
          <a:srcRect l="2347" t="597" b="597"/>
          <a:stretch/>
        </p:blipFill>
        <p:spPr>
          <a:xfrm>
            <a:off x="903000" y="2495550"/>
            <a:ext cx="4340466" cy="2607639"/>
          </a:xfrm>
          <a:prstGeom prst="roundRect">
            <a:avLst>
              <a:gd name="adj" fmla="val 6059"/>
            </a:avLst>
          </a:prstGeom>
        </p:spPr>
      </p:pic>
    </p:spTree>
    <p:extLst>
      <p:ext uri="{BB962C8B-B14F-4D97-AF65-F5344CB8AC3E}">
        <p14:creationId xmlns:p14="http://schemas.microsoft.com/office/powerpoint/2010/main" val="19781180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CF1FC7B-14D1-F741-F04C-5473FA0891D7}"/>
              </a:ext>
            </a:extLst>
          </p:cNvPr>
          <p:cNvSpPr/>
          <p:nvPr/>
        </p:nvSpPr>
        <p:spPr>
          <a:xfrm>
            <a:off x="5248275" y="2095500"/>
            <a:ext cx="6029325" cy="34575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904065"/>
            <a:r>
              <a:rPr lang="vi-VN"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(4) Hoa giới thiệu búp bê với em chó bông. Từ đó, Hoa chơi với búp bê và chó</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 </a:t>
            </a:r>
            <a:r>
              <a:rPr lang="vi-VN"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b</a:t>
            </a:r>
            <a:r>
              <a:rPr lang="en-US"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ô</a:t>
            </a:r>
            <a:r>
              <a:rPr lang="vi-VN" sz="3600" b="1" dirty="0">
                <a:solidFill>
                  <a:srgbClr val="002060"/>
                </a:solidFill>
                <a:latin typeface="Calibri" panose="020F0502020204030204" pitchFamily="34" charset="0"/>
                <a:ea typeface="Arial-Rounded" panose="020B0500000000000000" pitchFamily="34" charset="0"/>
                <a:cs typeface="Calibri" panose="020F0502020204030204" pitchFamily="34" charset="0"/>
              </a:rPr>
              <a:t>ng rất vui vẻ, không bỏ quên bạn nào. </a:t>
            </a:r>
          </a:p>
        </p:txBody>
      </p:sp>
      <p:pic>
        <p:nvPicPr>
          <p:cNvPr id="3" name="Picture 2">
            <a:extLst>
              <a:ext uri="{FF2B5EF4-FFF2-40B4-BE49-F238E27FC236}">
                <a16:creationId xmlns:a16="http://schemas.microsoft.com/office/drawing/2014/main" id="{958AA9F2-CC4E-3D7B-5469-99AF6D57051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43000"/>
                    </a14:imgEffect>
                    <a14:imgEffect>
                      <a14:brightnessContrast bright="11000"/>
                    </a14:imgEffect>
                  </a14:imgLayer>
                </a14:imgProps>
              </a:ext>
            </a:extLst>
          </a:blip>
          <a:srcRect l="2346" t="1437" r="2346" b="1437"/>
          <a:stretch/>
        </p:blipFill>
        <p:spPr>
          <a:xfrm>
            <a:off x="833849" y="2562225"/>
            <a:ext cx="4236324" cy="2567121"/>
          </a:xfrm>
          <a:prstGeom prst="roundRect">
            <a:avLst>
              <a:gd name="adj" fmla="val 10172"/>
            </a:avLst>
          </a:prstGeom>
        </p:spPr>
      </p:pic>
    </p:spTree>
    <p:extLst>
      <p:ext uri="{BB962C8B-B14F-4D97-AF65-F5344CB8AC3E}">
        <p14:creationId xmlns:p14="http://schemas.microsoft.com/office/powerpoint/2010/main" val="41942833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D8F65BE-B4E5-4E77-B3D5-B4FE11A1B6EA}"/>
              </a:ext>
            </a:extLst>
          </p:cNvPr>
          <p:cNvSpPr/>
          <p:nvPr/>
        </p:nvSpPr>
        <p:spPr>
          <a:xfrm>
            <a:off x="107577" y="276225"/>
            <a:ext cx="11604132" cy="12382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Khi tròn 6 tuổi Hoa được tặng quà gì, Hoa yêu thích món</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quà đó như thế nào?</a:t>
            </a:r>
          </a:p>
        </p:txBody>
      </p:sp>
      <p:sp>
        <p:nvSpPr>
          <p:cNvPr id="6" name="Rectangle: Rounded Corners 5">
            <a:extLst>
              <a:ext uri="{FF2B5EF4-FFF2-40B4-BE49-F238E27FC236}">
                <a16:creationId xmlns:a16="http://schemas.microsoft.com/office/drawing/2014/main" id="{47E5112D-0858-4F7A-BF6E-035A371032EC}"/>
              </a:ext>
            </a:extLst>
          </p:cNvPr>
          <p:cNvSpPr/>
          <p:nvPr/>
        </p:nvSpPr>
        <p:spPr>
          <a:xfrm>
            <a:off x="107577" y="2052918"/>
            <a:ext cx="11989342" cy="223549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được bố mẹ tặng con búp bê. Hoa rất thích nó, đi đâu cũng mang theo.</a:t>
            </a:r>
          </a:p>
        </p:txBody>
      </p:sp>
    </p:spTree>
    <p:extLst>
      <p:ext uri="{BB962C8B-B14F-4D97-AF65-F5344CB8AC3E}">
        <p14:creationId xmlns:p14="http://schemas.microsoft.com/office/powerpoint/2010/main" val="422451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C8125A0-830C-497A-B4ED-F4F4DF18CAA9}"/>
              </a:ext>
            </a:extLst>
          </p:cNvPr>
          <p:cNvSpPr/>
          <p:nvPr/>
        </p:nvSpPr>
        <p:spPr>
          <a:xfrm>
            <a:off x="439271" y="276225"/>
            <a:ext cx="11133603" cy="17907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Khi tròn 7 tuổi Hoa được tặng quà gì? Hoa đã làm gì</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với món quà cũ?</a:t>
            </a:r>
          </a:p>
        </p:txBody>
      </p:sp>
      <p:sp>
        <p:nvSpPr>
          <p:cNvPr id="6" name="Rectangle: Rounded Corners 5">
            <a:extLst>
              <a:ext uri="{FF2B5EF4-FFF2-40B4-BE49-F238E27FC236}">
                <a16:creationId xmlns:a16="http://schemas.microsoft.com/office/drawing/2014/main" id="{A2828B8D-9CED-4F14-B101-89D7E8F39873}"/>
              </a:ext>
            </a:extLst>
          </p:cNvPr>
          <p:cNvSpPr/>
          <p:nvPr/>
        </p:nvSpPr>
        <p:spPr>
          <a:xfrm>
            <a:off x="1117600" y="3094181"/>
            <a:ext cx="10409382" cy="2318327"/>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được tặng chú chó bông màu trắng rất xinh</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Hoa không ngó ngàng tới búp bê nữa.</a:t>
            </a:r>
          </a:p>
        </p:txBody>
      </p:sp>
    </p:spTree>
    <p:extLst>
      <p:ext uri="{BB962C8B-B14F-4D97-AF65-F5344CB8AC3E}">
        <p14:creationId xmlns:p14="http://schemas.microsoft.com/office/powerpoint/2010/main" val="390073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阿里巴巴普惠体 Medium"/>
        <a:ea typeface="阿里巴巴普惠体 Medium"/>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521</Words>
  <Application>Microsoft Office PowerPoint</Application>
  <PresentationFormat>Widescreen</PresentationFormat>
  <Paragraphs>38</Paragraphs>
  <Slides>17</Slides>
  <Notes>10</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17</vt:i4>
      </vt:variant>
    </vt:vector>
  </HeadingPairs>
  <TitlesOfParts>
    <vt:vector size="32" baseType="lpstr">
      <vt:lpstr>Arial-Rounded</vt:lpstr>
      <vt:lpstr>等线</vt:lpstr>
      <vt:lpstr>等线 Light</vt:lpstr>
      <vt:lpstr>字魂27号-布丁体</vt:lpstr>
      <vt:lpstr>思源黑体 CN Normal</vt:lpstr>
      <vt:lpstr>Arial</vt:lpstr>
      <vt:lpstr>Arial Black</vt:lpstr>
      <vt:lpstr>Calibri</vt:lpstr>
      <vt:lpstr>Calibri Light</vt:lpstr>
      <vt:lpstr>Office Theme</vt:lpstr>
      <vt:lpstr>千图网海量PPT模板www.58pic.com​​</vt:lpstr>
      <vt:lpstr>1_Office 主题​​</vt:lpstr>
      <vt:lpstr>5_Office 主题​​</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Kat Silly</cp:lastModifiedBy>
  <cp:revision>60</cp:revision>
  <dcterms:created xsi:type="dcterms:W3CDTF">2021-07-20T01:55:21Z</dcterms:created>
  <dcterms:modified xsi:type="dcterms:W3CDTF">2025-12-10T02:04:14Z</dcterms:modified>
</cp:coreProperties>
</file>