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18"/>
  </p:notesMasterIdLst>
  <p:sldIdLst>
    <p:sldId id="2647" r:id="rId4"/>
    <p:sldId id="258" r:id="rId5"/>
    <p:sldId id="303" r:id="rId6"/>
    <p:sldId id="256" r:id="rId7"/>
    <p:sldId id="259" r:id="rId8"/>
    <p:sldId id="2635" r:id="rId9"/>
    <p:sldId id="2640" r:id="rId10"/>
    <p:sldId id="2636" r:id="rId11"/>
    <p:sldId id="299" r:id="rId12"/>
    <p:sldId id="2645" r:id="rId13"/>
    <p:sldId id="2642" r:id="rId14"/>
    <p:sldId id="2646" r:id="rId15"/>
    <p:sldId id="2643" r:id="rId16"/>
    <p:sldId id="30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F0B"/>
    <a:srgbClr val="FF0000"/>
    <a:srgbClr val="FF00FF"/>
    <a:srgbClr val="CC00FF"/>
    <a:srgbClr val="8AFBFF"/>
    <a:srgbClr val="F1625E"/>
    <a:srgbClr val="F1635E"/>
    <a:srgbClr val="0092D0"/>
    <a:srgbClr val="50A29C"/>
    <a:srgbClr val="8042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3124" autoAdjust="0"/>
  </p:normalViewPr>
  <p:slideViewPr>
    <p:cSldViewPr snapToGrid="0">
      <p:cViewPr varScale="1">
        <p:scale>
          <a:sx n="69" d="100"/>
          <a:sy n="69" d="100"/>
        </p:scale>
        <p:origin x="4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03231-ECDD-4E9E-B030-15456CE8094C}" type="datetimeFigureOut">
              <a:rPr lang="en-US" smtClean="0"/>
              <a:t>18/05/2025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2AC5E-F910-4BCB-BB07-E675E1835FE7}" type="slidenum">
              <a:rPr lang="en-US" smtClean="0"/>
              <a:t>‹#›</a:t>
            </a:fld>
            <a:endParaRPr lang="en-US"/>
          </a:p>
        </p:txBody>
      </p:sp>
    </p:spTree>
    <p:extLst>
      <p:ext uri="{BB962C8B-B14F-4D97-AF65-F5344CB8AC3E}">
        <p14:creationId xmlns:p14="http://schemas.microsoft.com/office/powerpoint/2010/main" val="297402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18/05/2025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132942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18/05/2025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68354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18/05/2025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750763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18/05/2025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773689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18/05/2025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24896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18/05/2025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88894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18/05/2025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83641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18/05/2025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6966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18/05/2025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144586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18/05/2025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56297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18/05/2025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7247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18/05/2025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99563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18/05/2025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95539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18/05/2025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561384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18/05/2025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95491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1760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78520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7279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95534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224968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37923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073831"/>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18/05/2025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1436383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383149"/>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732458"/>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61356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73395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110726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18/05/2025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587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18/05/2025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54076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18/05/2025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34644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18/05/2025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98153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18/05/2025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59836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18/05/2025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14827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285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69138590-66B5-A364-0877-59AB7E26ED4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18/05/2025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4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DBFB501-C0C5-D95B-74F2-5E390AC47B61}"/>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69303714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descr="D:\资料\组 7.png组 7">
            <a:extLst>
              <a:ext uri="{FF2B5EF4-FFF2-40B4-BE49-F238E27FC236}">
                <a16:creationId xmlns:a16="http://schemas.microsoft.com/office/drawing/2014/main" id="{0DD634F7-8ECC-49EF-8BAF-E81F062927DA}"/>
              </a:ext>
            </a:extLst>
          </p:cNvPr>
          <p:cNvPicPr>
            <a:picLocks noChangeAspect="1"/>
          </p:cNvPicPr>
          <p:nvPr/>
        </p:nvPicPr>
        <p:blipFill>
          <a:blip r:embed="rId2"/>
          <a:srcRect l="8720" r="8720"/>
          <a:stretch>
            <a:fillRect/>
          </a:stretch>
        </p:blipFill>
        <p:spPr>
          <a:xfrm>
            <a:off x="634" y="1506682"/>
            <a:ext cx="12191365" cy="4158061"/>
          </a:xfrm>
          <a:prstGeom prst="rect">
            <a:avLst/>
          </a:prstGeom>
        </p:spPr>
      </p:pic>
      <p:pic>
        <p:nvPicPr>
          <p:cNvPr id="3" name="图片 8">
            <a:extLst>
              <a:ext uri="{FF2B5EF4-FFF2-40B4-BE49-F238E27FC236}">
                <a16:creationId xmlns:a16="http://schemas.microsoft.com/office/drawing/2014/main" id="{4E3E0FE0-6A25-4EBF-B01F-D7C81721BD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0" y="5182559"/>
            <a:ext cx="5920402" cy="1488343"/>
          </a:xfrm>
          <a:prstGeom prst="rect">
            <a:avLst/>
          </a:prstGeom>
        </p:spPr>
      </p:pic>
      <p:pic>
        <p:nvPicPr>
          <p:cNvPr id="5" name="图片 7">
            <a:extLst>
              <a:ext uri="{FF2B5EF4-FFF2-40B4-BE49-F238E27FC236}">
                <a16:creationId xmlns:a16="http://schemas.microsoft.com/office/drawing/2014/main" id="{B4567780-8F34-43CC-A132-340041DC39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419724"/>
            <a:ext cx="5884750" cy="1438275"/>
          </a:xfrm>
          <a:prstGeom prst="rect">
            <a:avLst/>
          </a:prstGeom>
        </p:spPr>
      </p:pic>
      <p:pic>
        <p:nvPicPr>
          <p:cNvPr id="6" name="图片 9">
            <a:extLst>
              <a:ext uri="{FF2B5EF4-FFF2-40B4-BE49-F238E27FC236}">
                <a16:creationId xmlns:a16="http://schemas.microsoft.com/office/drawing/2014/main" id="{027B934A-626F-4A4A-8C25-2F662B35D7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0846" y="5715733"/>
            <a:ext cx="5884750" cy="1142266"/>
          </a:xfrm>
          <a:prstGeom prst="rect">
            <a:avLst/>
          </a:prstGeom>
        </p:spPr>
      </p:pic>
      <p:pic>
        <p:nvPicPr>
          <p:cNvPr id="18" name="图片 5">
            <a:extLst>
              <a:ext uri="{FF2B5EF4-FFF2-40B4-BE49-F238E27FC236}">
                <a16:creationId xmlns:a16="http://schemas.microsoft.com/office/drawing/2014/main" id="{92BF052C-807C-43C0-8426-1AF9E7652F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485491" y="5229013"/>
            <a:ext cx="1736164" cy="1670100"/>
          </a:xfrm>
          <a:prstGeom prst="rect">
            <a:avLst/>
          </a:prstGeom>
        </p:spPr>
      </p:pic>
      <p:pic>
        <p:nvPicPr>
          <p:cNvPr id="23" name="图片 66" descr="云">
            <a:extLst>
              <a:ext uri="{FF2B5EF4-FFF2-40B4-BE49-F238E27FC236}">
                <a16:creationId xmlns:a16="http://schemas.microsoft.com/office/drawing/2014/main" id="{2F26C6B9-7B80-4209-A07C-49F687DCEFC8}"/>
              </a:ext>
            </a:extLst>
          </p:cNvPr>
          <p:cNvPicPr>
            <a:picLocks noChangeAspect="1"/>
          </p:cNvPicPr>
          <p:nvPr/>
        </p:nvPicPr>
        <p:blipFill>
          <a:blip r:embed="rId7"/>
          <a:stretch>
            <a:fillRect/>
          </a:stretch>
        </p:blipFill>
        <p:spPr>
          <a:xfrm>
            <a:off x="29655" y="-27709"/>
            <a:ext cx="12192000" cy="1950720"/>
          </a:xfrm>
          <a:prstGeom prst="rect">
            <a:avLst/>
          </a:prstGeom>
        </p:spPr>
      </p:pic>
      <p:pic>
        <p:nvPicPr>
          <p:cNvPr id="4" name="图片 5">
            <a:extLst>
              <a:ext uri="{FF2B5EF4-FFF2-40B4-BE49-F238E27FC236}">
                <a16:creationId xmlns:a16="http://schemas.microsoft.com/office/drawing/2014/main" id="{BC81C456-76D7-BDA4-CB79-ABD407B3BE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5229013"/>
            <a:ext cx="1736164" cy="1670100"/>
          </a:xfrm>
          <a:prstGeom prst="rect">
            <a:avLst/>
          </a:prstGeom>
        </p:spPr>
      </p:pic>
      <p:sp>
        <p:nvSpPr>
          <p:cNvPr id="11"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223121" y="110527"/>
            <a:ext cx="1113045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5400" b="1" i="0" u="none" strike="noStrike" kern="1200" cap="none" spc="0" normalizeH="0" baseline="0" noProof="0" dirty="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5400" b="1" i="0" u="none" strike="noStrike" kern="1200" cap="none" spc="0" normalizeH="0" baseline="0" noProof="0" dirty="0"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TIỂU HỌC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5400" b="1" i="0" u="none" strike="noStrike" kern="1200" cap="none" spc="0" normalizeH="0" baseline="0" noProof="0" dirty="0" err="1"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Lịch</a:t>
            </a:r>
            <a:r>
              <a:rPr kumimoji="0" lang="en-US" altLang="en-US" sz="5400" b="1" i="0" u="none" strike="noStrike" kern="1200" cap="none" spc="0" normalizeH="0" baseline="0" noProof="0" dirty="0"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5400" b="1" i="0" u="none" strike="noStrike" kern="1200" cap="none" spc="0" normalizeH="0" baseline="0" noProof="0" dirty="0" err="1"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sử</a:t>
            </a:r>
            <a:r>
              <a:rPr kumimoji="0" lang="en-US" altLang="en-US" sz="5400" b="1" i="0" u="none" strike="noStrike" kern="1200" cap="none" spc="0" normalizeH="0" baseline="0" noProof="0" dirty="0"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5400" b="1" i="0" u="none" strike="noStrike" kern="1200" cap="none" spc="0" normalizeH="0" baseline="0" noProof="0" dirty="0" err="1"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và</a:t>
            </a:r>
            <a:r>
              <a:rPr kumimoji="0" lang="en-US" altLang="en-US" sz="5400" b="1" i="0" u="none" strike="noStrike" kern="1200" cap="none" spc="0" normalizeH="0" baseline="0" noProof="0" dirty="0"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5400" b="1" i="0" u="none" strike="noStrike" kern="1200" cap="none" spc="0" normalizeH="0" baseline="0" noProof="0" dirty="0" err="1"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Địa</a:t>
            </a:r>
            <a:r>
              <a:rPr kumimoji="0" lang="en-US" altLang="en-US" sz="5400" b="1" i="0" u="none" strike="noStrike" kern="1200" cap="none" spc="0" normalizeH="0" baseline="0" noProof="0" dirty="0"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altLang="en-US" sz="5400" b="1" i="0" u="none" strike="noStrike" kern="1200" cap="none" spc="0" normalizeH="0" baseline="0" noProof="0" dirty="0" err="1" smtClean="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rPr>
              <a:t>lí</a:t>
            </a:r>
            <a:endParaRPr kumimoji="0" lang="en-US" altLang="en-US" sz="5400" b="1" i="0" u="none" strike="noStrike" kern="1200" cap="none" spc="0" normalizeH="0" baseline="0" noProof="0" dirty="0">
              <a:ln>
                <a:noFill/>
              </a:ln>
              <a:solidFill>
                <a:srgbClr val="02546A"/>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71FDC0A3-7992-B985-E05A-D18D13CFA1BF}"/>
              </a:ext>
            </a:extLst>
          </p:cNvPr>
          <p:cNvPicPr>
            <a:picLocks noChangeAspect="1"/>
          </p:cNvPicPr>
          <p:nvPr/>
        </p:nvPicPr>
        <p:blipFill>
          <a:blip r:embed="rId8"/>
          <a:stretch>
            <a:fillRect/>
          </a:stretch>
        </p:blipFill>
        <p:spPr>
          <a:xfrm>
            <a:off x="5179394" y="3497886"/>
            <a:ext cx="2255716" cy="1072989"/>
          </a:xfrm>
          <a:prstGeom prst="rect">
            <a:avLst/>
          </a:prstGeom>
        </p:spPr>
      </p:pic>
      <p:sp>
        <p:nvSpPr>
          <p:cNvPr id="12" name="Text Box 18">
            <a:extLst>
              <a:ext uri="{FF2B5EF4-FFF2-40B4-BE49-F238E27FC236}">
                <a16:creationId xmlns:a16="http://schemas.microsoft.com/office/drawing/2014/main" id="{F3C96D8C-E6BD-4394-86EC-80255C380064}"/>
              </a:ext>
            </a:extLst>
          </p:cNvPr>
          <p:cNvSpPr txBox="1">
            <a:spLocks noChangeArrowheads="1"/>
          </p:cNvSpPr>
          <p:nvPr/>
        </p:nvSpPr>
        <p:spPr bwMode="auto">
          <a:xfrm>
            <a:off x="868081" y="2476178"/>
            <a:ext cx="9943448" cy="830997"/>
          </a:xfrm>
          <a:prstGeom prst="rect">
            <a:avLst/>
          </a:prstGeom>
          <a:solidFill>
            <a:schemeClr val="accent4">
              <a:lumMod val="40000"/>
              <a:lumOff val="60000"/>
            </a:schemeClr>
          </a:solidFill>
          <a:ln>
            <a:solidFill>
              <a:srgbClr val="CBB391"/>
            </a:solidFill>
          </a:ln>
        </p:spPr>
        <p:txBody>
          <a:bodyPr wrap="square">
            <a:spAutoFit/>
          </a:bodyPr>
          <a:lstStyle>
            <a:lvl1pPr>
              <a:defRPr sz="2400">
                <a:solidFill>
                  <a:srgbClr val="0000CC"/>
                </a:solidFill>
                <a:latin typeface=".VnTime" panose="020B7200000000000000" pitchFamily="34" charset="0"/>
              </a:defRPr>
            </a:lvl1pPr>
            <a:lvl2pPr marL="742950" indent="-285750">
              <a:defRPr sz="2400">
                <a:solidFill>
                  <a:srgbClr val="0000CC"/>
                </a:solidFill>
                <a:latin typeface=".VnTime" panose="020B7200000000000000" pitchFamily="34" charset="0"/>
              </a:defRPr>
            </a:lvl2pPr>
            <a:lvl3pPr marL="1143000" indent="-228600">
              <a:defRPr sz="2400">
                <a:solidFill>
                  <a:srgbClr val="0000CC"/>
                </a:solidFill>
                <a:latin typeface=".VnTime" panose="020B7200000000000000" pitchFamily="34" charset="0"/>
              </a:defRPr>
            </a:lvl3pPr>
            <a:lvl4pPr marL="1600200" indent="-228600">
              <a:defRPr sz="2400">
                <a:solidFill>
                  <a:srgbClr val="0000CC"/>
                </a:solidFill>
                <a:latin typeface=".VnTime" panose="020B7200000000000000" pitchFamily="34" charset="0"/>
              </a:defRPr>
            </a:lvl4pPr>
            <a:lvl5pPr marL="2057400" indent="-228600">
              <a:defRPr sz="2400">
                <a:solidFill>
                  <a:srgbClr val="0000CC"/>
                </a:solidFill>
                <a:latin typeface=".VnTime" panose="020B7200000000000000" pitchFamily="34" charset="0"/>
              </a:defRPr>
            </a:lvl5pPr>
            <a:lvl6pPr marL="2514600" indent="-228600" eaLnBrk="0" fontAlgn="base" hangingPunct="0">
              <a:spcBef>
                <a:spcPct val="0"/>
              </a:spcBef>
              <a:spcAft>
                <a:spcPct val="0"/>
              </a:spcAft>
              <a:defRPr sz="2400">
                <a:solidFill>
                  <a:srgbClr val="0000CC"/>
                </a:solidFill>
                <a:latin typeface=".VnTime" panose="020B7200000000000000" pitchFamily="34" charset="0"/>
              </a:defRPr>
            </a:lvl6pPr>
            <a:lvl7pPr marL="2971800" indent="-228600" eaLnBrk="0" fontAlgn="base" hangingPunct="0">
              <a:spcBef>
                <a:spcPct val="0"/>
              </a:spcBef>
              <a:spcAft>
                <a:spcPct val="0"/>
              </a:spcAft>
              <a:defRPr sz="2400">
                <a:solidFill>
                  <a:srgbClr val="0000CC"/>
                </a:solidFill>
                <a:latin typeface=".VnTime" panose="020B7200000000000000" pitchFamily="34" charset="0"/>
              </a:defRPr>
            </a:lvl7pPr>
            <a:lvl8pPr marL="3429000" indent="-228600" eaLnBrk="0" fontAlgn="base" hangingPunct="0">
              <a:spcBef>
                <a:spcPct val="0"/>
              </a:spcBef>
              <a:spcAft>
                <a:spcPct val="0"/>
              </a:spcAft>
              <a:defRPr sz="2400">
                <a:solidFill>
                  <a:srgbClr val="0000CC"/>
                </a:solidFill>
                <a:latin typeface=".VnTime" panose="020B7200000000000000" pitchFamily="34" charset="0"/>
              </a:defRPr>
            </a:lvl8pPr>
            <a:lvl9pPr marL="3886200" indent="-228600" eaLnBrk="0" fontAlgn="base" hangingPunct="0">
              <a:spcBef>
                <a:spcPct val="0"/>
              </a:spcBef>
              <a:spcAft>
                <a:spcPct val="0"/>
              </a:spcAft>
              <a:defRPr sz="2400">
                <a:solidFill>
                  <a:srgbClr val="0000CC"/>
                </a:solidFill>
                <a:latin typeface=".VnTime" panose="020B7200000000000000" pitchFamily="34" charset="0"/>
              </a:defRPr>
            </a:lvl9pPr>
          </a:lstStyle>
          <a:p>
            <a:pPr lvl="0" algn="ctr"/>
            <a:r>
              <a:rPr lang="en-US" altLang="en-US" sz="4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Bài</a:t>
            </a:r>
            <a:r>
              <a:rPr lang="en-US" altLang="en-US" sz="4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28</a:t>
            </a:r>
            <a:r>
              <a:rPr lang="en-US" altLang="en-US" sz="4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Ôn</a:t>
            </a:r>
            <a:r>
              <a:rPr lang="en-US" altLang="en-US" sz="4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altLang="en-US" sz="4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tập</a:t>
            </a:r>
            <a:endParaRPr kumimoji="0" lang="en-US" alt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410769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right)">
                                      <p:cBhvr>
                                        <p:cTn id="16" dur="500"/>
                                        <p:tgtEl>
                                          <p:spTgt spid="18"/>
                                        </p:tgtEl>
                                      </p:cBhvr>
                                    </p:animEffect>
                                  </p:childTnLst>
                                </p:cTn>
                              </p:par>
                              <p:par>
                                <p:cTn id="17" presetID="50" presetClass="entr" presetSubtype="0" decel="10000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3"/>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par>
                                <p:cTn id="22" presetID="9"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dissolve">
                                      <p:cBhvr>
                                        <p:cTn id="24" dur="500"/>
                                        <p:tgtEl>
                                          <p:spTgt spid="23"/>
                                        </p:tgtEl>
                                      </p:cBhvr>
                                    </p:animEffect>
                                  </p:childTnLst>
                                </p:cTn>
                              </p:par>
                              <p:par>
                                <p:cTn id="25" presetID="22" presetClass="entr" presetSubtype="2"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826" y="631531"/>
            <a:ext cx="10953664" cy="5509200"/>
          </a:xfrm>
          <a:prstGeom prst="rect">
            <a:avLst/>
          </a:prstGeom>
          <a:noFill/>
        </p:spPr>
        <p:txBody>
          <a:bodyPr wrap="square" rtlCol="0">
            <a:spAutoFit/>
          </a:bodyPr>
          <a:lstStyle/>
          <a:p>
            <a:pPr lvl="0" algn="just">
              <a:defRPr/>
            </a:pPr>
            <a:r>
              <a:rPr lang="en-US" sz="3200" b="1" dirty="0">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Châu Á là châu lục lớn nhất và đa dạng nhất trên Trái Đất. Nó trải dài từ vùng Bắc Cực lạnh giá đến các đảo nhiệt đới ở xích đạo. Châu lục này có những ngọn núi cao nhất thế giới như dãy Himalaya với đỉnh Everest hùng vĩ, những sa mạc rộng lớn như Gobi, và những khu rừng mưa nhiệt đới phong phú ở Đông Nam Á. Các con sông lớn như Dương Tử và Hằng hà nuôi dưỡng những vùng đồng bằng màu mỡ. Bờ biển dài và đa dạng của châu Á tiếp giáp với nhiều đại dương, tạo nên vô số hòn đảo và vịnh biển đẹp. Sự đa dạng về địa hình và khí hậu đã tạo ra một hệ sinh thái phong phú với nhiều loài động thực vật độc đáo.</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531657" y="253253"/>
            <a:ext cx="823638" cy="1018233"/>
          </a:xfrm>
          <a:prstGeom prst="rect">
            <a:avLst/>
          </a:prstGeom>
        </p:spPr>
      </p:pic>
      <p:sp>
        <p:nvSpPr>
          <p:cNvPr id="11" name="Rectangle 2">
            <a:extLst>
              <a:ext uri="{FF2B5EF4-FFF2-40B4-BE49-F238E27FC236}">
                <a16:creationId xmlns:a16="http://schemas.microsoft.com/office/drawing/2014/main" id="{70D30617-BA89-61A7-0D8A-06C738FDD145}"/>
              </a:ext>
            </a:extLst>
          </p:cNvPr>
          <p:cNvSpPr>
            <a:spLocks noChangeArrowheads="1"/>
          </p:cNvSpPr>
          <p:nvPr/>
        </p:nvSpPr>
        <p:spPr bwMode="auto">
          <a:xfrm>
            <a:off x="838200" y="2995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797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926" t="22002" r="29209" b="15073"/>
          <a:stretch/>
        </p:blipFill>
        <p:spPr>
          <a:xfrm>
            <a:off x="1951567" y="0"/>
            <a:ext cx="8288866" cy="6539241"/>
          </a:xfrm>
          <a:prstGeom prst="rect">
            <a:avLst/>
          </a:prstGeom>
        </p:spPr>
      </p:pic>
      <p:pic>
        <p:nvPicPr>
          <p:cNvPr id="4" name="Picture 3" descr="A close up of a logo&#10;&#10;Description automatically generated">
            <a:extLst>
              <a:ext uri="{FF2B5EF4-FFF2-40B4-BE49-F238E27FC236}">
                <a16:creationId xmlns:a16="http://schemas.microsoft.com/office/drawing/2014/main" id="{3BE40F3A-BF3F-32D2-148F-B8F1CDDD5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501" y="2137144"/>
            <a:ext cx="9424620" cy="2714416"/>
          </a:xfrm>
          <a:prstGeom prst="rect">
            <a:avLst/>
          </a:prstGeom>
        </p:spPr>
      </p:pic>
    </p:spTree>
    <p:extLst>
      <p:ext uri="{BB962C8B-B14F-4D97-AF65-F5344CB8AC3E}">
        <p14:creationId xmlns:p14="http://schemas.microsoft.com/office/powerpoint/2010/main" val="2966684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03928" y="482676"/>
            <a:ext cx="10953664" cy="1569660"/>
          </a:xfrm>
          <a:prstGeom prst="rect">
            <a:avLst/>
          </a:prstGeom>
          <a:noFill/>
        </p:spPr>
        <p:txBody>
          <a:bodyPr wrap="square" rtlCol="0">
            <a:spAutoFit/>
          </a:bodyPr>
          <a:lstStyle/>
          <a:p>
            <a:pPr lvl="0" algn="just">
              <a:defRPr/>
            </a:pPr>
            <a:r>
              <a:rPr lang="en-US" sz="3200" b="1" dirty="0">
                <a:solidFill>
                  <a:srgbClr val="002060"/>
                </a:solidFill>
                <a:latin typeface="Cambria" panose="02040503050406030204" pitchFamily="18" charset="0"/>
                <a:ea typeface="Cambria" panose="02040503050406030204" pitchFamily="18" charset="0"/>
              </a:rPr>
              <a:t>8. </a:t>
            </a:r>
            <a:r>
              <a:rPr lang="vi-VN" sz="3200" b="1" dirty="0">
                <a:solidFill>
                  <a:srgbClr val="002060"/>
                </a:solidFill>
                <a:latin typeface="Cambria" panose="02040503050406030204" pitchFamily="18" charset="0"/>
                <a:ea typeface="Cambria" panose="02040503050406030204" pitchFamily="18" charset="0"/>
              </a:rPr>
              <a:t>Sưu tầm tư liệu và viết một bài giới thiệu (theo ý tưởng của em) về một thành tựu tiêu biểu của văn minh thế giới mà em ấn tượng nhất.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531657" y="253253"/>
            <a:ext cx="823638" cy="1018233"/>
          </a:xfrm>
          <a:prstGeom prst="rect">
            <a:avLst/>
          </a:prstGeom>
        </p:spPr>
      </p:pic>
      <p:sp>
        <p:nvSpPr>
          <p:cNvPr id="11" name="Rectangle 2">
            <a:extLst>
              <a:ext uri="{FF2B5EF4-FFF2-40B4-BE49-F238E27FC236}">
                <a16:creationId xmlns:a16="http://schemas.microsoft.com/office/drawing/2014/main" id="{70D30617-BA89-61A7-0D8A-06C738FDD145}"/>
              </a:ext>
            </a:extLst>
          </p:cNvPr>
          <p:cNvSpPr>
            <a:spLocks noChangeArrowheads="1"/>
          </p:cNvSpPr>
          <p:nvPr/>
        </p:nvSpPr>
        <p:spPr bwMode="auto">
          <a:xfrm>
            <a:off x="838200" y="2995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074" name="Picture 2" descr="Giới thiệu một thành tựu tiêu biểu nhất">
            <a:extLst>
              <a:ext uri="{FF2B5EF4-FFF2-40B4-BE49-F238E27FC236}">
                <a16:creationId xmlns:a16="http://schemas.microsoft.com/office/drawing/2014/main" id="{D43245E3-2821-99B9-0910-2ED682DD3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2660" y="2009915"/>
            <a:ext cx="5652871" cy="452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633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6E4B787-04E9-59CD-119C-FF53C48F487C}"/>
              </a:ext>
            </a:extLst>
          </p:cNvPr>
          <p:cNvSpPr txBox="1"/>
          <p:nvPr/>
        </p:nvSpPr>
        <p:spPr>
          <a:xfrm>
            <a:off x="701749" y="578806"/>
            <a:ext cx="10972800" cy="5293757"/>
          </a:xfrm>
          <a:prstGeom prst="rect">
            <a:avLst/>
          </a:prstGeom>
          <a:noFill/>
        </p:spPr>
        <p:txBody>
          <a:bodyPr wrap="square" rtlCol="0">
            <a:spAutoFit/>
          </a:bodyPr>
          <a:lstStyle/>
          <a:p>
            <a:pPr algn="just"/>
            <a:r>
              <a:rPr lang="en-US" sz="2600" dirty="0">
                <a:solidFill>
                  <a:srgbClr val="000000"/>
                </a:solidFill>
                <a:latin typeface="Cambria" panose="02040503050406030204" pitchFamily="18" charset="0"/>
                <a:ea typeface="Cambria" panose="02040503050406030204" pitchFamily="18" charset="0"/>
              </a:rPr>
              <a:t>   </a:t>
            </a:r>
            <a:r>
              <a:rPr lang="vi-VN" sz="2600" dirty="0">
                <a:solidFill>
                  <a:srgbClr val="000000"/>
                </a:solidFill>
                <a:latin typeface="Cambria" panose="02040503050406030204" pitchFamily="18" charset="0"/>
                <a:ea typeface="Cambria" panose="02040503050406030204" pitchFamily="18" charset="0"/>
              </a:rPr>
              <a:t>Thành tựu tiêu biểu của văn minh thế giới mà em ấn tượng nhất là kim tự tháp ở Ai Cập bởi đây chính là công trình kỳ bí bậc nhất của thế giới cổ đại.</a:t>
            </a:r>
          </a:p>
          <a:p>
            <a:pPr algn="just"/>
            <a:r>
              <a:rPr lang="vi-VN" sz="2600" dirty="0">
                <a:solidFill>
                  <a:srgbClr val="000000"/>
                </a:solidFill>
                <a:latin typeface="Cambria" panose="02040503050406030204" pitchFamily="18" charset="0"/>
                <a:ea typeface="Cambria" panose="02040503050406030204" pitchFamily="18" charset="0"/>
              </a:rPr>
              <a:t>Kim tự tháp là các kiến trúc hình chóp có đáy là hình vuông với bốn mặt bên là tam giác đều. Kim tự tháp là nơi đặt hài cốt của vua, hoàng hậu kèm theo nhiều vàng bạc, đá quý. Các kim tháp được xây dựng từ các khối đá thiên nhiên nguyên khối. Các khối đá khổng lồ có khi nặng hàng chục tấn được đẽo gọt và ghép lại với nhau vô cùng vững chắc, hoàn hảo, trường tồn với thời gian và được liên kết với nhau dựa trên trọng lượng của chúng. Loại đá này không phải được lấy ngay ở gần kim tự tháp mà phải được vận chuyển từ những địa điểm cách xa nơi xây dựng hàng trăm thậm chí hàng ngàn km.</a:t>
            </a:r>
          </a:p>
          <a:p>
            <a:pPr algn="just"/>
            <a:r>
              <a:rPr lang="en-US" sz="2600" dirty="0">
                <a:solidFill>
                  <a:srgbClr val="000000"/>
                </a:solidFill>
                <a:latin typeface="Cambria" panose="02040503050406030204" pitchFamily="18" charset="0"/>
                <a:ea typeface="Cambria" panose="02040503050406030204" pitchFamily="18" charset="0"/>
              </a:rPr>
              <a:t>   </a:t>
            </a:r>
            <a:r>
              <a:rPr lang="vi-VN" sz="2600" dirty="0">
                <a:solidFill>
                  <a:srgbClr val="000000"/>
                </a:solidFill>
                <a:latin typeface="Cambria" panose="02040503050406030204" pitchFamily="18" charset="0"/>
                <a:ea typeface="Cambria" panose="02040503050406030204" pitchFamily="18" charset="0"/>
              </a:rPr>
              <a:t>Mặc dù trình độ văn minh của nhân loại đã có những phát triển vượt bậc, nhưng khi nghiên cứu về các kim tự tháp có thể thấy những gì người Ai Cập cổ đại để lại vẫn còn là bí ẩn mà khoa học không dễ để có thể giải thích được.</a:t>
            </a:r>
            <a:endParaRPr lang="vi-VN" sz="26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48132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6194"/>
          <a:stretch/>
        </p:blipFill>
        <p:spPr>
          <a:xfrm>
            <a:off x="0" y="3429000"/>
            <a:ext cx="12192000" cy="3460282"/>
          </a:xfrm>
          <a:prstGeom prst="rect">
            <a:avLst/>
          </a:prstGeom>
        </p:spPr>
      </p:pic>
      <p:sp>
        <p:nvSpPr>
          <p:cNvPr id="3" name="Content Placeholder 2">
            <a:extLst>
              <a:ext uri="{FF2B5EF4-FFF2-40B4-BE49-F238E27FC236}">
                <a16:creationId xmlns:a16="http://schemas.microsoft.com/office/drawing/2014/main" id="{C372F7ED-15EF-D038-912A-2E8198732C3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DA1E29F-53B3-2B13-07CE-C2F61E0A3B39}"/>
              </a:ext>
            </a:extLst>
          </p:cNvPr>
          <p:cNvPicPr>
            <a:picLocks noChangeAspect="1"/>
          </p:cNvPicPr>
          <p:nvPr/>
        </p:nvPicPr>
        <p:blipFill>
          <a:blip r:embed="rId4"/>
          <a:stretch>
            <a:fillRect/>
          </a:stretch>
        </p:blipFill>
        <p:spPr>
          <a:xfrm>
            <a:off x="2072000" y="1185735"/>
            <a:ext cx="8218120" cy="3444539"/>
          </a:xfrm>
          <a:prstGeom prst="rect">
            <a:avLst/>
          </a:prstGeom>
        </p:spPr>
      </p:pic>
    </p:spTree>
    <p:extLst>
      <p:ext uri="{BB962C8B-B14F-4D97-AF65-F5344CB8AC3E}">
        <p14:creationId xmlns:p14="http://schemas.microsoft.com/office/powerpoint/2010/main" val="10571788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926" t="22002" r="29209" b="15073"/>
          <a:stretch/>
        </p:blipFill>
        <p:spPr>
          <a:xfrm>
            <a:off x="1951567" y="0"/>
            <a:ext cx="8288866" cy="6539241"/>
          </a:xfrm>
          <a:prstGeom prst="rect">
            <a:avLst/>
          </a:prstGeom>
        </p:spPr>
      </p:pic>
      <p:pic>
        <p:nvPicPr>
          <p:cNvPr id="5" name="Picture 4" descr="A green and red text with white border&#10;&#10;Description automatically generated">
            <a:extLst>
              <a:ext uri="{FF2B5EF4-FFF2-40B4-BE49-F238E27FC236}">
                <a16:creationId xmlns:a16="http://schemas.microsoft.com/office/drawing/2014/main" id="{BD982EAE-10CA-AEAA-8FA6-A584C48C70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7888" y="2499279"/>
            <a:ext cx="6456224" cy="1859441"/>
          </a:xfrm>
          <a:prstGeom prst="rect">
            <a:avLst/>
          </a:prstGeom>
        </p:spPr>
      </p:pic>
    </p:spTree>
    <p:extLst>
      <p:ext uri="{BB962C8B-B14F-4D97-AF65-F5344CB8AC3E}">
        <p14:creationId xmlns:p14="http://schemas.microsoft.com/office/powerpoint/2010/main" val="39381030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63300" b="60045"/>
          <a:stretch/>
        </p:blipFill>
        <p:spPr>
          <a:xfrm>
            <a:off x="3261635" y="192858"/>
            <a:ext cx="8349117" cy="4177123"/>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57239" b="20090"/>
          <a:stretch/>
        </p:blipFill>
        <p:spPr>
          <a:xfrm>
            <a:off x="0" y="3048800"/>
            <a:ext cx="3623734" cy="3809200"/>
          </a:xfrm>
          <a:prstGeom prst="rect">
            <a:avLst/>
          </a:prstGeom>
        </p:spPr>
      </p:pic>
      <p:sp>
        <p:nvSpPr>
          <p:cNvPr id="7" name="TextBox 6">
            <a:extLst>
              <a:ext uri="{FF2B5EF4-FFF2-40B4-BE49-F238E27FC236}">
                <a16:creationId xmlns:a16="http://schemas.microsoft.com/office/drawing/2014/main" id="{F2282F9D-D07A-8CAB-8979-F08529A3AE85}"/>
              </a:ext>
            </a:extLst>
          </p:cNvPr>
          <p:cNvSpPr txBox="1"/>
          <p:nvPr/>
        </p:nvSpPr>
        <p:spPr>
          <a:xfrm>
            <a:off x="3615070" y="882502"/>
            <a:ext cx="7804297" cy="769441"/>
          </a:xfrm>
          <a:prstGeom prst="rect">
            <a:avLst/>
          </a:prstGeom>
          <a:noFill/>
        </p:spPr>
        <p:txBody>
          <a:bodyPr wrap="square" rtlCol="0">
            <a:spAutoFit/>
          </a:bodyPr>
          <a:lstStyle/>
          <a:p>
            <a:pPr marL="571500" indent="-571500">
              <a:buFont typeface="Arial" panose="020B0604020202020204" pitchFamily="34" charset="0"/>
              <a:buChar char="•"/>
            </a:pPr>
            <a:r>
              <a:rPr lang="en-US" sz="4400" b="1" dirty="0" err="1">
                <a:solidFill>
                  <a:schemeClr val="bg1"/>
                </a:solidFill>
                <a:latin typeface="Cambria" panose="02040503050406030204" pitchFamily="18" charset="0"/>
                <a:ea typeface="Cambria" panose="02040503050406030204" pitchFamily="18" charset="0"/>
              </a:rPr>
              <a:t>Bài</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hát</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nói</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về</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nội</a:t>
            </a:r>
            <a:r>
              <a:rPr lang="en-US" sz="4400" b="1" dirty="0">
                <a:solidFill>
                  <a:schemeClr val="bg1"/>
                </a:solidFill>
                <a:latin typeface="Cambria" panose="02040503050406030204" pitchFamily="18" charset="0"/>
                <a:ea typeface="Cambria" panose="02040503050406030204" pitchFamily="18" charset="0"/>
              </a:rPr>
              <a:t> dung </a:t>
            </a:r>
            <a:r>
              <a:rPr lang="en-US" sz="4400" b="1" dirty="0" err="1">
                <a:solidFill>
                  <a:schemeClr val="bg1"/>
                </a:solidFill>
                <a:latin typeface="Cambria" panose="02040503050406030204" pitchFamily="18" charset="0"/>
                <a:ea typeface="Cambria" panose="02040503050406030204" pitchFamily="18" charset="0"/>
              </a:rPr>
              <a:t>gì</a:t>
            </a:r>
            <a:r>
              <a:rPr lang="en-US" sz="4400" b="1" dirty="0">
                <a:solidFill>
                  <a:schemeClr val="bg1"/>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97D26670-5B62-EFC4-EE73-B91F3A89BF7C}"/>
              </a:ext>
            </a:extLst>
          </p:cNvPr>
          <p:cNvSpPr txBox="1"/>
          <p:nvPr/>
        </p:nvSpPr>
        <p:spPr>
          <a:xfrm>
            <a:off x="3604438" y="1828800"/>
            <a:ext cx="7368363" cy="1446550"/>
          </a:xfrm>
          <a:prstGeom prst="rect">
            <a:avLst/>
          </a:prstGeom>
          <a:noFill/>
        </p:spPr>
        <p:txBody>
          <a:bodyPr wrap="square" rtlCol="0">
            <a:spAutoFit/>
          </a:bodyPr>
          <a:lstStyle/>
          <a:p>
            <a:pPr marL="571500" indent="-571500" algn="just">
              <a:buFont typeface="Arial" panose="020B0604020202020204" pitchFamily="34" charset="0"/>
              <a:buChar char="•"/>
            </a:pPr>
            <a:r>
              <a:rPr lang="en-US" sz="4400" b="1" dirty="0">
                <a:solidFill>
                  <a:schemeClr val="bg1"/>
                </a:solidFill>
                <a:latin typeface="Cambria" panose="02040503050406030204" pitchFamily="18" charset="0"/>
                <a:ea typeface="Cambria" panose="02040503050406030204" pitchFamily="18" charset="0"/>
              </a:rPr>
              <a:t>Em </a:t>
            </a:r>
            <a:r>
              <a:rPr lang="en-US" sz="4400" b="1" dirty="0" err="1">
                <a:solidFill>
                  <a:schemeClr val="bg1"/>
                </a:solidFill>
                <a:latin typeface="Cambria" panose="02040503050406030204" pitchFamily="18" charset="0"/>
                <a:ea typeface="Cambria" panose="02040503050406030204" pitchFamily="18" charset="0"/>
              </a:rPr>
              <a:t>có</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cảm</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nhận</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gì</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khi</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nghe</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bài</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hát</a:t>
            </a:r>
            <a:r>
              <a:rPr lang="en-US" sz="4400" b="1" dirty="0">
                <a:solidFill>
                  <a:schemeClr val="bg1"/>
                </a:solidFill>
                <a:latin typeface="Cambria" panose="02040503050406030204" pitchFamily="18" charset="0"/>
                <a:ea typeface="Cambria" panose="02040503050406030204" pitchFamily="18" charset="0"/>
              </a:rPr>
              <a:t> </a:t>
            </a:r>
            <a:r>
              <a:rPr lang="en-US" sz="4400" b="1" dirty="0" err="1">
                <a:solidFill>
                  <a:schemeClr val="bg1"/>
                </a:solidFill>
                <a:latin typeface="Cambria" panose="02040503050406030204" pitchFamily="18" charset="0"/>
                <a:ea typeface="Cambria" panose="02040503050406030204" pitchFamily="18" charset="0"/>
              </a:rPr>
              <a:t>này</a:t>
            </a:r>
            <a:r>
              <a:rPr lang="en-US" sz="4400" b="1" dirty="0">
                <a:solidFill>
                  <a:schemeClr val="bg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098478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000401" y="240949"/>
            <a:ext cx="8191198" cy="646331"/>
          </a:xfrm>
          <a:prstGeom prst="rect">
            <a:avLst/>
          </a:prstGeom>
          <a:noFill/>
        </p:spPr>
        <p:txBody>
          <a:bodyPr wrap="square" rtlCol="0">
            <a:spAutoFit/>
          </a:bodyPr>
          <a:lstStyle/>
          <a:p>
            <a:pPr algn="ctr"/>
            <a:r>
              <a:rPr lang="en-US" sz="3600" b="1" dirty="0" err="1"/>
              <a:t>Thứ</a:t>
            </a:r>
            <a:r>
              <a:rPr lang="en-US" sz="3600" b="1" dirty="0"/>
              <a:t>……. </a:t>
            </a:r>
            <a:r>
              <a:rPr lang="en-US" sz="3600" b="1" dirty="0" err="1"/>
              <a:t>ngày</a:t>
            </a:r>
            <a:r>
              <a:rPr lang="en-US" sz="3600" b="1" dirty="0"/>
              <a:t>……. </a:t>
            </a:r>
            <a:r>
              <a:rPr lang="en-US" sz="3600" b="1" dirty="0" err="1"/>
              <a:t>tháng</a:t>
            </a:r>
            <a:r>
              <a:rPr lang="en-US" sz="3600" b="1" dirty="0"/>
              <a:t>…… </a:t>
            </a:r>
            <a:r>
              <a:rPr lang="en-US" sz="3600" b="1" dirty="0" err="1"/>
              <a:t>năm</a:t>
            </a:r>
            <a:endParaRPr lang="en-US" sz="3600" b="1" dirty="0"/>
          </a:p>
        </p:txBody>
      </p:sp>
      <p:pic>
        <p:nvPicPr>
          <p:cNvPr id="5" name="Picture 4">
            <a:extLst>
              <a:ext uri="{FF2B5EF4-FFF2-40B4-BE49-F238E27FC236}">
                <a16:creationId xmlns:a16="http://schemas.microsoft.com/office/drawing/2014/main" id="{BD8E47AC-D5B7-4EB5-9358-485F8F6DFEA7}"/>
              </a:ext>
            </a:extLst>
          </p:cNvPr>
          <p:cNvPicPr>
            <a:picLocks noChangeAspect="1"/>
          </p:cNvPicPr>
          <p:nvPr/>
        </p:nvPicPr>
        <p:blipFill>
          <a:blip r:embed="rId3"/>
          <a:stretch>
            <a:fillRect/>
          </a:stretch>
        </p:blipFill>
        <p:spPr>
          <a:xfrm>
            <a:off x="4396082" y="973785"/>
            <a:ext cx="3450635" cy="1176630"/>
          </a:xfrm>
          <a:prstGeom prst="rect">
            <a:avLst/>
          </a:prstGeom>
        </p:spPr>
      </p:pic>
      <p:pic>
        <p:nvPicPr>
          <p:cNvPr id="6" name="Picture 5">
            <a:extLst>
              <a:ext uri="{FF2B5EF4-FFF2-40B4-BE49-F238E27FC236}">
                <a16:creationId xmlns:a16="http://schemas.microsoft.com/office/drawing/2014/main" id="{5CD49810-E9E1-62E1-A07D-6AC403324AE7}"/>
              </a:ext>
            </a:extLst>
          </p:cNvPr>
          <p:cNvPicPr>
            <a:picLocks noChangeAspect="1"/>
          </p:cNvPicPr>
          <p:nvPr/>
        </p:nvPicPr>
        <p:blipFill>
          <a:blip r:embed="rId4"/>
          <a:stretch>
            <a:fillRect/>
          </a:stretch>
        </p:blipFill>
        <p:spPr>
          <a:xfrm>
            <a:off x="2785730" y="1364329"/>
            <a:ext cx="6771984" cy="3074491"/>
          </a:xfrm>
          <a:prstGeom prst="rect">
            <a:avLst/>
          </a:prstGeom>
        </p:spPr>
      </p:pic>
      <p:pic>
        <p:nvPicPr>
          <p:cNvPr id="3" name="Picture 2">
            <a:extLst>
              <a:ext uri="{FF2B5EF4-FFF2-40B4-BE49-F238E27FC236}">
                <a16:creationId xmlns:a16="http://schemas.microsoft.com/office/drawing/2014/main" id="{DCDECCCF-8E10-7AFD-8952-47B451CACB7A}"/>
              </a:ext>
            </a:extLst>
          </p:cNvPr>
          <p:cNvPicPr>
            <a:picLocks noChangeAspect="1"/>
          </p:cNvPicPr>
          <p:nvPr/>
        </p:nvPicPr>
        <p:blipFill>
          <a:blip r:embed="rId5"/>
          <a:stretch>
            <a:fillRect/>
          </a:stretch>
        </p:blipFill>
        <p:spPr>
          <a:xfrm>
            <a:off x="5294233" y="3392599"/>
            <a:ext cx="1646063" cy="859611"/>
          </a:xfrm>
          <a:prstGeom prst="rect">
            <a:avLst/>
          </a:prstGeom>
        </p:spPr>
      </p:pic>
    </p:spTree>
    <p:extLst>
      <p:ext uri="{BB962C8B-B14F-4D97-AF65-F5344CB8AC3E}">
        <p14:creationId xmlns:p14="http://schemas.microsoft.com/office/powerpoint/2010/main" val="6794383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3928" y="482676"/>
            <a:ext cx="10953664" cy="1569660"/>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5. C</a:t>
            </a:r>
            <a:r>
              <a:rPr lang="vi-VN" sz="3200" b="1" dirty="0">
                <a:solidFill>
                  <a:srgbClr val="002060"/>
                </a:solidFill>
                <a:latin typeface="Cambria" panose="02040503050406030204" pitchFamily="18" charset="0"/>
                <a:ea typeface="Cambria" panose="02040503050406030204" pitchFamily="18" charset="0"/>
              </a:rPr>
              <a:t>họn và kể lại một sự kiện lịch sử nổi bật của Triều Hậu Lê, Triều Nguyễn mà em đã được học (theo gợi ý dưới đây):</a:t>
            </a:r>
            <a:endParaRPr lang="en-US" sz="3200" b="1" dirty="0">
              <a:solidFill>
                <a:srgbClr val="002060"/>
              </a:solidFill>
              <a:latin typeface="Cambria" panose="02040503050406030204" pitchFamily="18" charset="0"/>
              <a:ea typeface="Cambria" panose="02040503050406030204" pitchFamily="18" charset="0"/>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531657" y="253253"/>
            <a:ext cx="823638" cy="1018233"/>
          </a:xfrm>
          <a:prstGeom prst="rect">
            <a:avLst/>
          </a:prstGeom>
        </p:spPr>
      </p:pic>
      <p:sp>
        <p:nvSpPr>
          <p:cNvPr id="3" name="Rectangle 1">
            <a:extLst>
              <a:ext uri="{FF2B5EF4-FFF2-40B4-BE49-F238E27FC236}">
                <a16:creationId xmlns:a16="http://schemas.microsoft.com/office/drawing/2014/main" id="{EF4BFEEC-8C61-84BB-975A-63DCAB0E3FDA}"/>
              </a:ext>
            </a:extLst>
          </p:cNvPr>
          <p:cNvSpPr>
            <a:spLocks noChangeArrowheads="1"/>
          </p:cNvSpPr>
          <p:nvPr/>
        </p:nvSpPr>
        <p:spPr bwMode="auto">
          <a:xfrm>
            <a:off x="838200" y="336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6B2D2BC6-DBE1-95D5-8FCE-F2861B266B7B}"/>
              </a:ext>
            </a:extLst>
          </p:cNvPr>
          <p:cNvSpPr/>
          <p:nvPr/>
        </p:nvSpPr>
        <p:spPr>
          <a:xfrm>
            <a:off x="2477386" y="2567602"/>
            <a:ext cx="7868093" cy="2123658"/>
          </a:xfrm>
          <a:prstGeom prst="rect">
            <a:avLst/>
          </a:prstGeom>
          <a:solidFill>
            <a:srgbClr val="92E9D9"/>
          </a:solidFill>
          <a:ln w="19050">
            <a:solidFill>
              <a:schemeClr val="tx1"/>
            </a:solidFill>
            <a:prstDash val="dash"/>
          </a:ln>
        </p:spPr>
        <p:txBody>
          <a:bodyPr wrap="square">
            <a:spAutoFit/>
          </a:bodyPr>
          <a:lstStyle/>
          <a:p>
            <a:pPr algn="just"/>
            <a:r>
              <a:rPr lang="vi-VN" sz="4400" b="1" i="1" dirty="0">
                <a:solidFill>
                  <a:srgbClr val="FF0000"/>
                </a:solidFill>
                <a:latin typeface="Cambria" panose="02040503050406030204" pitchFamily="18" charset="0"/>
                <a:ea typeface="Cambria" panose="02040503050406030204" pitchFamily="18" charset="0"/>
              </a:rPr>
              <a:t>+ Tên sự kiện</a:t>
            </a:r>
          </a:p>
          <a:p>
            <a:pPr algn="just"/>
            <a:r>
              <a:rPr lang="vi-VN" sz="4400" b="1" i="1" dirty="0">
                <a:solidFill>
                  <a:srgbClr val="FF0000"/>
                </a:solidFill>
                <a:latin typeface="Cambria" panose="02040503050406030204" pitchFamily="18" charset="0"/>
                <a:ea typeface="Cambria" panose="02040503050406030204" pitchFamily="18" charset="0"/>
              </a:rPr>
              <a:t>+ Diễn biến chính của sự kiện.</a:t>
            </a:r>
          </a:p>
          <a:p>
            <a:pPr algn="just"/>
            <a:r>
              <a:rPr lang="vi-VN" sz="4400" b="1" i="1" dirty="0">
                <a:solidFill>
                  <a:srgbClr val="FF0000"/>
                </a:solidFill>
                <a:latin typeface="Cambria" panose="02040503050406030204" pitchFamily="18" charset="0"/>
                <a:ea typeface="Cambria" panose="02040503050406030204" pitchFamily="18" charset="0"/>
              </a:rPr>
              <a:t>+ Ý nghĩa của sự kiện.</a:t>
            </a:r>
          </a:p>
        </p:txBody>
      </p:sp>
    </p:spTree>
    <p:extLst>
      <p:ext uri="{BB962C8B-B14F-4D97-AF65-F5344CB8AC3E}">
        <p14:creationId xmlns:p14="http://schemas.microsoft.com/office/powerpoint/2010/main" val="2917565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97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1F4792F-A268-D0C5-4CE5-DDBF6851BB8A}"/>
              </a:ext>
            </a:extLst>
          </p:cNvPr>
          <p:cNvSpPr txBox="1"/>
          <p:nvPr/>
        </p:nvSpPr>
        <p:spPr>
          <a:xfrm>
            <a:off x="616688" y="450092"/>
            <a:ext cx="11196083" cy="6407908"/>
          </a:xfrm>
          <a:prstGeom prst="rect">
            <a:avLst/>
          </a:prstGeom>
          <a:noFill/>
        </p:spPr>
        <p:txBody>
          <a:bodyPr wrap="square" rtlCol="0">
            <a:spAutoFit/>
          </a:bodyPr>
          <a:lstStyle/>
          <a:p>
            <a:pPr marL="0" marR="0" algn="just">
              <a:lnSpc>
                <a:spcPct val="115000"/>
              </a:lnSpc>
              <a:spcBef>
                <a:spcPts val="0"/>
              </a:spcBef>
              <a:spcAft>
                <a:spcPts val="0"/>
              </a:spcAft>
            </a:pPr>
            <a:r>
              <a:rPr lang="nl-NL" sz="2400" b="1" dirty="0">
                <a:effectLst/>
                <a:latin typeface="Cambria" panose="02040503050406030204" pitchFamily="18" charset="0"/>
                <a:ea typeface="Cambria" panose="02040503050406030204" pitchFamily="18" charset="0"/>
              </a:rPr>
              <a:t>+ Tên sự kiện: </a:t>
            </a:r>
            <a:r>
              <a:rPr lang="nl-NL" sz="2400" dirty="0">
                <a:effectLst/>
                <a:latin typeface="Cambria" panose="02040503050406030204" pitchFamily="18" charset="0"/>
                <a:ea typeface="Cambria" panose="02040503050406030204" pitchFamily="18" charset="0"/>
              </a:rPr>
              <a:t>Chiến thắng Đống Đa (1789)</a:t>
            </a:r>
            <a:endParaRPr lang="en-US" sz="2400" dirty="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nl-NL" sz="2400" b="1" dirty="0">
                <a:effectLst/>
                <a:latin typeface="Cambria" panose="02040503050406030204" pitchFamily="18" charset="0"/>
                <a:ea typeface="Cambria" panose="02040503050406030204" pitchFamily="18" charset="0"/>
              </a:rPr>
              <a:t>+ Diễn biến chính của sự kiện: </a:t>
            </a:r>
            <a:r>
              <a:rPr lang="nl-NL" sz="2400" dirty="0">
                <a:effectLst/>
                <a:latin typeface="Cambria" panose="02040503050406030204" pitchFamily="18" charset="0"/>
                <a:ea typeface="Cambria" panose="02040503050406030204" pitchFamily="18" charset="0"/>
              </a:rPr>
              <a:t>Năm 1788, quân Thanh (Trung Quốc) xâm lược Đại Việt với danh nghĩa giúp nhà Lê trung hưng. Quang Trung Nguyễn Huệ quyết định tấn công quân Thanh vào dịp Tết Kỷ Dậu (1789). Quân Tây Sơn hành quân thần tốc từ Phú Xuân ra Thăng Long trong vòng 5 ngày. Đêm mồng 3 Tết, Nguyễn Huệ chỉ huy quân đội đánh úp đồn Hà Hồi và Ngọc Hồi của quân Thanh. Sáng mồng 5 Tết, quân Tây Sơn đánh thẳng vào Thăng Long. Tướng giặc Tôn Sĩ Nghị bỏ chạy, quân Thanh đại bại. Trận đánh quyết định diễn ra tại gò Đống Đa, nơi quân Tây Sơn đã đánh tan tác đội quân tinh nhuệ cuối cùng của nhà Thanh.</a:t>
            </a:r>
            <a:endParaRPr lang="en-US" sz="2400" dirty="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nl-NL" sz="2400" b="1" dirty="0">
                <a:effectLst/>
                <a:latin typeface="Cambria" panose="02040503050406030204" pitchFamily="18" charset="0"/>
                <a:ea typeface="Cambria" panose="02040503050406030204" pitchFamily="18" charset="0"/>
              </a:rPr>
              <a:t>+ Ý nghĩa của sự kiện: </a:t>
            </a:r>
            <a:r>
              <a:rPr lang="nl-NL" sz="2400" dirty="0">
                <a:effectLst/>
                <a:latin typeface="Cambria" panose="02040503050406030204" pitchFamily="18" charset="0"/>
                <a:ea typeface="Cambria" panose="02040503050406030204" pitchFamily="18" charset="0"/>
              </a:rPr>
              <a:t>Bảo vệ được nền độc lập dân tộc, đánh bại âm mưu xâm lược của nhà Thanh. Khẳng định tài năng quân sự xuất chúng của Quang Trung Nguyễn Huệ. Nâng cao uy tín và vị thế của nhà Tây Sơn trên chính trường Đại Việt. Trở thành biểu tượng của tinh thần yêu nước và sức mạnh đoàn kết dân tộc Việt Nam. Để lại bài học quý giá về nghệ thuật quân sự, đặc biệt là chiến thuật táo bạo và bất ngờ.</a:t>
            </a:r>
            <a:endParaRPr lang="en-US" sz="2400" dirty="0">
              <a:effectLst/>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65712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03928" y="482676"/>
            <a:ext cx="10953664" cy="1077218"/>
          </a:xfrm>
          <a:prstGeom prst="rect">
            <a:avLst/>
          </a:prstGeom>
          <a:noFill/>
        </p:spPr>
        <p:txBody>
          <a:bodyPr wrap="square" rtlCol="0">
            <a:spAutoFit/>
          </a:bodyPr>
          <a:lstStyle/>
          <a:p>
            <a:pPr lvl="0" algn="just">
              <a:defRPr/>
            </a:pPr>
            <a:r>
              <a:rPr lang="en-US" sz="3200" b="1" dirty="0">
                <a:solidFill>
                  <a:srgbClr val="002060"/>
                </a:solidFill>
                <a:latin typeface="Cambria" panose="02040503050406030204" pitchFamily="18" charset="0"/>
                <a:ea typeface="Cambria" panose="02040503050406030204" pitchFamily="18" charset="0"/>
              </a:rPr>
              <a:t>6. </a:t>
            </a:r>
            <a:r>
              <a:rPr lang="vi-VN" sz="3200" b="1" dirty="0">
                <a:solidFill>
                  <a:srgbClr val="002060"/>
                </a:solidFill>
                <a:latin typeface="Cambria" panose="02040503050406030204" pitchFamily="18" charset="0"/>
                <a:ea typeface="Cambria" panose="02040503050406030204" pitchFamily="18" charset="0"/>
              </a:rPr>
              <a:t>Em hãy hoàn thành bảng (theo gợi ý dưới đây vào vở) về các nước láng giềng của Việt Nam.</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531657" y="253253"/>
            <a:ext cx="823638" cy="1018233"/>
          </a:xfrm>
          <a:prstGeom prst="rect">
            <a:avLst/>
          </a:prstGeom>
        </p:spPr>
      </p:pic>
      <p:graphicFrame>
        <p:nvGraphicFramePr>
          <p:cNvPr id="9" name="Table 8">
            <a:extLst>
              <a:ext uri="{FF2B5EF4-FFF2-40B4-BE49-F238E27FC236}">
                <a16:creationId xmlns:a16="http://schemas.microsoft.com/office/drawing/2014/main" id="{30B8CB5C-13C0-BF7C-81DA-FB2A8FF1D1D5}"/>
              </a:ext>
            </a:extLst>
          </p:cNvPr>
          <p:cNvGraphicFramePr>
            <a:graphicFrameLocks noGrp="1"/>
          </p:cNvGraphicFramePr>
          <p:nvPr>
            <p:extLst>
              <p:ext uri="{D42A27DB-BD31-4B8C-83A1-F6EECF244321}">
                <p14:modId xmlns:p14="http://schemas.microsoft.com/office/powerpoint/2010/main" val="3499955842"/>
              </p:ext>
            </p:extLst>
          </p:nvPr>
        </p:nvGraphicFramePr>
        <p:xfrm>
          <a:off x="806302" y="1815240"/>
          <a:ext cx="10515600" cy="3413760"/>
        </p:xfrm>
        <a:graphic>
          <a:graphicData uri="http://schemas.openxmlformats.org/drawingml/2006/table">
            <a:tbl>
              <a:tblPr/>
              <a:tblGrid>
                <a:gridCol w="2628900">
                  <a:extLst>
                    <a:ext uri="{9D8B030D-6E8A-4147-A177-3AD203B41FA5}">
                      <a16:colId xmlns:a16="http://schemas.microsoft.com/office/drawing/2014/main" val="3985888368"/>
                    </a:ext>
                  </a:extLst>
                </a:gridCol>
                <a:gridCol w="2628900">
                  <a:extLst>
                    <a:ext uri="{9D8B030D-6E8A-4147-A177-3AD203B41FA5}">
                      <a16:colId xmlns:a16="http://schemas.microsoft.com/office/drawing/2014/main" val="1718980772"/>
                    </a:ext>
                  </a:extLst>
                </a:gridCol>
                <a:gridCol w="2628900">
                  <a:extLst>
                    <a:ext uri="{9D8B030D-6E8A-4147-A177-3AD203B41FA5}">
                      <a16:colId xmlns:a16="http://schemas.microsoft.com/office/drawing/2014/main" val="742438114"/>
                    </a:ext>
                  </a:extLst>
                </a:gridCol>
                <a:gridCol w="2628900">
                  <a:extLst>
                    <a:ext uri="{9D8B030D-6E8A-4147-A177-3AD203B41FA5}">
                      <a16:colId xmlns:a16="http://schemas.microsoft.com/office/drawing/2014/main" val="1725034506"/>
                    </a:ext>
                  </a:extLst>
                </a:gridCol>
              </a:tblGrid>
              <a:tr h="0">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Đặc</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điểm</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b="1" dirty="0">
                          <a:solidFill>
                            <a:srgbClr val="000000"/>
                          </a:solidFill>
                          <a:effectLst/>
                          <a:latin typeface="Cambria" panose="02040503050406030204" pitchFamily="18" charset="0"/>
                          <a:ea typeface="Cambria" panose="02040503050406030204" pitchFamily="18" charset="0"/>
                        </a:rPr>
                        <a:t>Trung </a:t>
                      </a:r>
                      <a:r>
                        <a:rPr lang="en-US" sz="3200" b="1" dirty="0" err="1">
                          <a:solidFill>
                            <a:srgbClr val="000000"/>
                          </a:solidFill>
                          <a:effectLst/>
                          <a:latin typeface="Cambria" panose="02040503050406030204" pitchFamily="18" charset="0"/>
                          <a:ea typeface="Cambria" panose="02040503050406030204" pitchFamily="18" charset="0"/>
                        </a:rPr>
                        <a:t>Quốc</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Lào</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b="1" dirty="0">
                          <a:solidFill>
                            <a:srgbClr val="000000"/>
                          </a:solidFill>
                          <a:effectLst/>
                          <a:latin typeface="Cambria" panose="02040503050406030204" pitchFamily="18" charset="0"/>
                          <a:ea typeface="Cambria" panose="02040503050406030204" pitchFamily="18" charset="0"/>
                        </a:rPr>
                        <a:t>Cam-</a:t>
                      </a:r>
                      <a:r>
                        <a:rPr lang="en-US" sz="3200" b="1" dirty="0" err="1">
                          <a:solidFill>
                            <a:srgbClr val="000000"/>
                          </a:solidFill>
                          <a:effectLst/>
                          <a:latin typeface="Cambria" panose="02040503050406030204" pitchFamily="18" charset="0"/>
                          <a:ea typeface="Cambria" panose="02040503050406030204" pitchFamily="18" charset="0"/>
                        </a:rPr>
                        <a:t>pu</a:t>
                      </a:r>
                      <a:r>
                        <a:rPr lang="en-US" sz="3200" b="1" dirty="0">
                          <a:solidFill>
                            <a:srgbClr val="000000"/>
                          </a:solidFill>
                          <a:effectLst/>
                          <a:latin typeface="Cambria" panose="02040503050406030204" pitchFamily="18" charset="0"/>
                          <a:ea typeface="Cambria" panose="02040503050406030204" pitchFamily="18" charset="0"/>
                        </a:rPr>
                        <a:t>-chia</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6232825"/>
                  </a:ext>
                </a:extLst>
              </a:tr>
              <a:tr h="0">
                <a:tc>
                  <a:txBody>
                    <a:bodyPr/>
                    <a:lstStyle/>
                    <a:p>
                      <a:pPr algn="just"/>
                      <a:r>
                        <a:rPr lang="en-US" sz="3200" dirty="0" err="1">
                          <a:solidFill>
                            <a:srgbClr val="000000"/>
                          </a:solidFill>
                          <a:effectLst/>
                          <a:latin typeface="Cambria" panose="02040503050406030204" pitchFamily="18" charset="0"/>
                          <a:ea typeface="Cambria" panose="02040503050406030204" pitchFamily="18" charset="0"/>
                        </a:rPr>
                        <a:t>Địa</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hình</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9226549"/>
                  </a:ext>
                </a:extLst>
              </a:tr>
              <a:tr h="0">
                <a:tc>
                  <a:txBody>
                    <a:bodyPr/>
                    <a:lstStyle/>
                    <a:p>
                      <a:pPr algn="just"/>
                      <a:r>
                        <a:rPr lang="en-US" sz="3200">
                          <a:solidFill>
                            <a:srgbClr val="000000"/>
                          </a:solidFill>
                          <a:effectLst/>
                          <a:latin typeface="Cambria" panose="02040503050406030204" pitchFamily="18" charset="0"/>
                          <a:ea typeface="Cambria" panose="02040503050406030204" pitchFamily="18" charset="0"/>
                        </a:rPr>
                        <a:t>Khí hậu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3647183"/>
                  </a:ext>
                </a:extLst>
              </a:tr>
              <a:tr h="0">
                <a:tc>
                  <a:txBody>
                    <a:bodyPr/>
                    <a:lstStyle/>
                    <a:p>
                      <a:pPr algn="just"/>
                      <a:r>
                        <a:rPr lang="en-US" sz="3200">
                          <a:solidFill>
                            <a:srgbClr val="000000"/>
                          </a:solidFill>
                          <a:effectLst/>
                          <a:latin typeface="Cambria" panose="02040503050406030204" pitchFamily="18" charset="0"/>
                          <a:ea typeface="Cambria" panose="02040503050406030204" pitchFamily="18" charset="0"/>
                        </a:rPr>
                        <a:t>Số dân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381739"/>
                  </a:ext>
                </a:extLst>
              </a:tr>
              <a:tr h="0">
                <a:tc>
                  <a:txBody>
                    <a:bodyPr/>
                    <a:lstStyle/>
                    <a:p>
                      <a:pPr algn="just"/>
                      <a:r>
                        <a:rPr lang="en-US" sz="3200">
                          <a:solidFill>
                            <a:srgbClr val="000000"/>
                          </a:solidFill>
                          <a:effectLst/>
                          <a:latin typeface="Cambria" panose="02040503050406030204" pitchFamily="18" charset="0"/>
                          <a:ea typeface="Cambria" panose="02040503050406030204" pitchFamily="18" charset="0"/>
                        </a:rPr>
                        <a:t>Công trình kiến trúc tiêu biểu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6220789"/>
                  </a:ext>
                </a:extLst>
              </a:tr>
            </a:tbl>
          </a:graphicData>
        </a:graphic>
      </p:graphicFrame>
      <p:sp>
        <p:nvSpPr>
          <p:cNvPr id="11" name="Rectangle 2">
            <a:extLst>
              <a:ext uri="{FF2B5EF4-FFF2-40B4-BE49-F238E27FC236}">
                <a16:creationId xmlns:a16="http://schemas.microsoft.com/office/drawing/2014/main" id="{70D30617-BA89-61A7-0D8A-06C738FDD145}"/>
              </a:ext>
            </a:extLst>
          </p:cNvPr>
          <p:cNvSpPr>
            <a:spLocks noChangeArrowheads="1"/>
          </p:cNvSpPr>
          <p:nvPr/>
        </p:nvSpPr>
        <p:spPr bwMode="auto">
          <a:xfrm>
            <a:off x="838200" y="2995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4969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279970" y="5733854"/>
            <a:ext cx="823638" cy="1018233"/>
          </a:xfrm>
          <a:prstGeom prst="rect">
            <a:avLst/>
          </a:prstGeom>
        </p:spPr>
      </p:pic>
      <p:graphicFrame>
        <p:nvGraphicFramePr>
          <p:cNvPr id="3" name="Table 2">
            <a:extLst>
              <a:ext uri="{FF2B5EF4-FFF2-40B4-BE49-F238E27FC236}">
                <a16:creationId xmlns:a16="http://schemas.microsoft.com/office/drawing/2014/main" id="{0184F9B8-C95E-1AFB-D34F-15F237B7D9C7}"/>
              </a:ext>
            </a:extLst>
          </p:cNvPr>
          <p:cNvGraphicFramePr>
            <a:graphicFrameLocks noGrp="1"/>
          </p:cNvGraphicFramePr>
          <p:nvPr>
            <p:extLst>
              <p:ext uri="{D42A27DB-BD31-4B8C-83A1-F6EECF244321}">
                <p14:modId xmlns:p14="http://schemas.microsoft.com/office/powerpoint/2010/main" val="2458669097"/>
              </p:ext>
            </p:extLst>
          </p:nvPr>
        </p:nvGraphicFramePr>
        <p:xfrm>
          <a:off x="893135" y="610238"/>
          <a:ext cx="10494336" cy="6067089"/>
        </p:xfrm>
        <a:graphic>
          <a:graphicData uri="http://schemas.openxmlformats.org/drawingml/2006/table">
            <a:tbl>
              <a:tblPr firstRow="1" firstCol="1" bandRow="1">
                <a:tableStyleId>{5C22544A-7EE6-4342-B048-85BDC9FD1C3A}</a:tableStyleId>
              </a:tblPr>
              <a:tblGrid>
                <a:gridCol w="1860698">
                  <a:extLst>
                    <a:ext uri="{9D8B030D-6E8A-4147-A177-3AD203B41FA5}">
                      <a16:colId xmlns:a16="http://schemas.microsoft.com/office/drawing/2014/main" val="1204693698"/>
                    </a:ext>
                  </a:extLst>
                </a:gridCol>
                <a:gridCol w="4531404">
                  <a:extLst>
                    <a:ext uri="{9D8B030D-6E8A-4147-A177-3AD203B41FA5}">
                      <a16:colId xmlns:a16="http://schemas.microsoft.com/office/drawing/2014/main" val="1668289767"/>
                    </a:ext>
                  </a:extLst>
                </a:gridCol>
                <a:gridCol w="1806002">
                  <a:extLst>
                    <a:ext uri="{9D8B030D-6E8A-4147-A177-3AD203B41FA5}">
                      <a16:colId xmlns:a16="http://schemas.microsoft.com/office/drawing/2014/main" val="2071525394"/>
                    </a:ext>
                  </a:extLst>
                </a:gridCol>
                <a:gridCol w="2296232">
                  <a:extLst>
                    <a:ext uri="{9D8B030D-6E8A-4147-A177-3AD203B41FA5}">
                      <a16:colId xmlns:a16="http://schemas.microsoft.com/office/drawing/2014/main" val="775226298"/>
                    </a:ext>
                  </a:extLst>
                </a:gridCol>
              </a:tblGrid>
              <a:tr h="337589">
                <a:tc>
                  <a:txBody>
                    <a:bodyPr/>
                    <a:lstStyle/>
                    <a:p>
                      <a:pPr marL="0" marR="0" algn="ctr">
                        <a:lnSpc>
                          <a:spcPct val="115000"/>
                        </a:lnSpc>
                        <a:spcBef>
                          <a:spcPts val="0"/>
                        </a:spcBef>
                        <a:spcAft>
                          <a:spcPts val="0"/>
                        </a:spcAft>
                      </a:pPr>
                      <a:r>
                        <a:rPr lang="en-US" sz="2400">
                          <a:effectLst/>
                          <a:latin typeface="Cambria" panose="02040503050406030204" pitchFamily="18" charset="0"/>
                          <a:ea typeface="Cambria" panose="02040503050406030204" pitchFamily="18" charset="0"/>
                        </a:rPr>
                        <a:t>Đặc điểm</a:t>
                      </a:r>
                      <a:endParaRPr lang="en-US" sz="3200">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CF0B"/>
                    </a:solidFill>
                  </a:tcPr>
                </a:tc>
                <a:tc>
                  <a:txBody>
                    <a:bodyPr/>
                    <a:lstStyle/>
                    <a:p>
                      <a:pPr marL="0" marR="0" algn="ctr">
                        <a:lnSpc>
                          <a:spcPct val="115000"/>
                        </a:lnSpc>
                        <a:spcBef>
                          <a:spcPts val="0"/>
                        </a:spcBef>
                        <a:spcAft>
                          <a:spcPts val="0"/>
                        </a:spcAft>
                      </a:pPr>
                      <a:r>
                        <a:rPr lang="en-US" sz="2400">
                          <a:effectLst/>
                          <a:latin typeface="Cambria" panose="02040503050406030204" pitchFamily="18" charset="0"/>
                          <a:ea typeface="Cambria" panose="02040503050406030204" pitchFamily="18" charset="0"/>
                        </a:rPr>
                        <a:t>Trung Quốc</a:t>
                      </a:r>
                      <a:endParaRPr lang="en-US" sz="3200">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CF0B"/>
                    </a:solidFill>
                  </a:tcPr>
                </a:tc>
                <a:tc>
                  <a:txBody>
                    <a:bodyPr/>
                    <a:lstStyle/>
                    <a:p>
                      <a:pPr marL="0" marR="0" algn="ctr">
                        <a:lnSpc>
                          <a:spcPct val="115000"/>
                        </a:lnSpc>
                        <a:spcBef>
                          <a:spcPts val="0"/>
                        </a:spcBef>
                        <a:spcAft>
                          <a:spcPts val="0"/>
                        </a:spcAft>
                      </a:pPr>
                      <a:r>
                        <a:rPr lang="en-US" sz="2400">
                          <a:effectLst/>
                          <a:latin typeface="Cambria" panose="02040503050406030204" pitchFamily="18" charset="0"/>
                          <a:ea typeface="Cambria" panose="02040503050406030204" pitchFamily="18" charset="0"/>
                        </a:rPr>
                        <a:t>Lào</a:t>
                      </a:r>
                      <a:endParaRPr lang="en-US" sz="3200">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CF0B"/>
                    </a:solidFill>
                  </a:tcPr>
                </a:tc>
                <a:tc>
                  <a:txBody>
                    <a:bodyPr/>
                    <a:lstStyle/>
                    <a:p>
                      <a:pPr marL="0" marR="0" algn="ctr">
                        <a:lnSpc>
                          <a:spcPct val="115000"/>
                        </a:lnSpc>
                        <a:spcBef>
                          <a:spcPts val="0"/>
                        </a:spcBef>
                        <a:spcAft>
                          <a:spcPts val="0"/>
                        </a:spcAft>
                      </a:pPr>
                      <a:r>
                        <a:rPr lang="en-US" sz="2400" dirty="0">
                          <a:effectLst/>
                          <a:latin typeface="Cambria" panose="02040503050406030204" pitchFamily="18" charset="0"/>
                          <a:ea typeface="Cambria" panose="02040503050406030204" pitchFamily="18" charset="0"/>
                        </a:rPr>
                        <a:t>Cam-</a:t>
                      </a:r>
                      <a:r>
                        <a:rPr lang="en-US" sz="2400" dirty="0" err="1">
                          <a:effectLst/>
                          <a:latin typeface="Cambria" panose="02040503050406030204" pitchFamily="18" charset="0"/>
                          <a:ea typeface="Cambria" panose="02040503050406030204" pitchFamily="18" charset="0"/>
                        </a:rPr>
                        <a:t>pu</a:t>
                      </a:r>
                      <a:r>
                        <a:rPr lang="en-US" sz="2400" dirty="0">
                          <a:effectLst/>
                          <a:latin typeface="Cambria" panose="02040503050406030204" pitchFamily="18" charset="0"/>
                          <a:ea typeface="Cambria" panose="02040503050406030204" pitchFamily="18" charset="0"/>
                        </a:rPr>
                        <a:t>-chia</a:t>
                      </a:r>
                      <a:endParaRPr lang="en-US" sz="3200" dirty="0">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CF0B"/>
                    </a:solidFill>
                  </a:tcPr>
                </a:tc>
                <a:extLst>
                  <a:ext uri="{0D108BD9-81ED-4DB2-BD59-A6C34878D82A}">
                    <a16:rowId xmlns:a16="http://schemas.microsoft.com/office/drawing/2014/main" val="146761232"/>
                  </a:ext>
                </a:extLst>
              </a:tr>
              <a:tr h="1790745">
                <a:tc>
                  <a:txBody>
                    <a:bodyPr/>
                    <a:lstStyle/>
                    <a:p>
                      <a:pPr marL="0" marR="0" algn="just">
                        <a:lnSpc>
                          <a:spcPct val="115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Địa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hình</a:t>
                      </a:r>
                      <a:endParaRPr lang="en-US" sz="2800" dirty="0">
                        <a:solidFill>
                          <a:srgbClr val="002060"/>
                        </a:solidFill>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tabLst>
                          <a:tab pos="229870" algn="l"/>
                        </a:tabLst>
                      </a:pPr>
                      <a:r>
                        <a:rPr lang="en-US" sz="2000" dirty="0" err="1">
                          <a:solidFill>
                            <a:srgbClr val="002060"/>
                          </a:solidFill>
                          <a:effectLst/>
                          <a:latin typeface="Cambria" panose="02040503050406030204" pitchFamily="18" charset="0"/>
                          <a:ea typeface="Cambria" panose="02040503050406030204" pitchFamily="18" charset="0"/>
                        </a:rPr>
                        <a:t>Miền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Đông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có</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địa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hình</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chủ</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yếu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là</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núi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thấp</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và</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nhiều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đồng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bằng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châu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thổ</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rộng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lớn</a:t>
                      </a:r>
                      <a:r>
                        <a:rPr lang="en-US" sz="2000" dirty="0">
                          <a:solidFill>
                            <a:srgbClr val="002060"/>
                          </a:solidFill>
                          <a:effectLst/>
                          <a:latin typeface="Cambria" panose="02040503050406030204" pitchFamily="18" charset="0"/>
                          <a:ea typeface="Cambria" panose="02040503050406030204" pitchFamily="18" charset="0"/>
                        </a:rPr>
                        <a:t>.</a:t>
                      </a:r>
                    </a:p>
                    <a:p>
                      <a:pPr marL="12700" marR="0" algn="just">
                        <a:lnSpc>
                          <a:spcPct val="115000"/>
                        </a:lnSpc>
                        <a:spcBef>
                          <a:spcPts val="0"/>
                        </a:spcBef>
                        <a:spcAft>
                          <a:spcPts val="0"/>
                        </a:spcAft>
                        <a:tabLst>
                          <a:tab pos="236220" algn="l"/>
                        </a:tabLst>
                      </a:pPr>
                      <a:r>
                        <a:rPr lang="en-US" sz="2000" dirty="0" err="1">
                          <a:solidFill>
                            <a:srgbClr val="002060"/>
                          </a:solidFill>
                          <a:effectLst/>
                          <a:latin typeface="Cambria" panose="02040503050406030204" pitchFamily="18" charset="0"/>
                          <a:ea typeface="Cambria" panose="02040503050406030204" pitchFamily="18" charset="0"/>
                        </a:rPr>
                        <a:t>Miền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Tây</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gồm</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các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dãy</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núi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cao</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sơn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nguyên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đổ</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sộ</a:t>
                      </a:r>
                      <a:r>
                        <a:rPr lang="en-US" sz="2000" dirty="0">
                          <a:solidFill>
                            <a:srgbClr val="002060"/>
                          </a:solidFill>
                          <a:effectLst/>
                          <a:latin typeface="Cambria" panose="02040503050406030204" pitchFamily="18" charset="0"/>
                          <a:ea typeface="Cambria" panose="02040503050406030204" pitchFamily="18" charset="0"/>
                        </a:rPr>
                        <a:t> xen </a:t>
                      </a:r>
                      <a:r>
                        <a:rPr lang="en-US" sz="2000" dirty="0" err="1">
                          <a:solidFill>
                            <a:srgbClr val="002060"/>
                          </a:solidFill>
                          <a:effectLst/>
                          <a:latin typeface="Cambria" panose="02040503050406030204" pitchFamily="18" charset="0"/>
                          <a:ea typeface="Cambria" panose="02040503050406030204" pitchFamily="18" charset="0"/>
                        </a:rPr>
                        <a:t>lẫn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các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bổn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địa</a:t>
                      </a:r>
                      <a:r>
                        <a:rPr lang="en-US" sz="2000" dirty="0">
                          <a:solidFill>
                            <a:srgbClr val="002060"/>
                          </a:solidFill>
                          <a:effectLst/>
                          <a:latin typeface="Cambria" panose="02040503050406030204" pitchFamily="18" charset="0"/>
                          <a:ea typeface="Cambria" panose="02040503050406030204" pitchFamily="18" charset="0"/>
                        </a:rPr>
                        <a:t>.</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Chủ yếu là núi và cao nguyên.</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Chủ yếu là đồng bằng.</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9366403"/>
                  </a:ext>
                </a:extLst>
              </a:tr>
              <a:tr h="1275907">
                <a:tc>
                  <a:txBody>
                    <a:bodyPr/>
                    <a:lstStyle/>
                    <a:p>
                      <a:pPr marL="0" marR="0" algn="just">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Khí hậu</a:t>
                      </a:r>
                      <a:endParaRPr lang="en-US" sz="2800">
                        <a:solidFill>
                          <a:srgbClr val="002060"/>
                        </a:solidFill>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marR="0" algn="just">
                        <a:lnSpc>
                          <a:spcPct val="115000"/>
                        </a:lnSpc>
                        <a:spcBef>
                          <a:spcPts val="0"/>
                        </a:spcBef>
                        <a:spcAft>
                          <a:spcPts val="0"/>
                        </a:spcAft>
                        <a:tabLst>
                          <a:tab pos="278765" algn="l"/>
                        </a:tabLst>
                      </a:pPr>
                      <a:r>
                        <a:rPr lang="en-US" sz="2000" dirty="0" err="1">
                          <a:solidFill>
                            <a:srgbClr val="002060"/>
                          </a:solidFill>
                          <a:effectLst/>
                          <a:latin typeface="Cambria" panose="02040503050406030204" pitchFamily="18" charset="0"/>
                          <a:ea typeface="Cambria" panose="02040503050406030204" pitchFamily="18" charset="0"/>
                        </a:rPr>
                        <a:t>Miền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Đông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có</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khí</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hậu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thay</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đổi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theo</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chiều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bắc</a:t>
                      </a:r>
                      <a:r>
                        <a:rPr lang="en-US" sz="2000" dirty="0">
                          <a:solidFill>
                            <a:srgbClr val="002060"/>
                          </a:solidFill>
                          <a:effectLst/>
                          <a:latin typeface="Cambria" panose="02040503050406030204" pitchFamily="18" charset="0"/>
                          <a:ea typeface="Cambria" panose="02040503050406030204" pitchFamily="18" charset="0"/>
                        </a:rPr>
                        <a:t> - </a:t>
                      </a:r>
                      <a:r>
                        <a:rPr lang="en-US" sz="2000" dirty="0" err="1">
                          <a:solidFill>
                            <a:srgbClr val="002060"/>
                          </a:solidFill>
                          <a:effectLst/>
                          <a:latin typeface="Cambria" panose="02040503050406030204" pitchFamily="18" charset="0"/>
                          <a:ea typeface="Cambria" panose="02040503050406030204" pitchFamily="18" charset="0"/>
                        </a:rPr>
                        <a:t>nam</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ồn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đới</a:t>
                      </a:r>
                      <a:r>
                        <a:rPr lang="en-US" sz="2000" dirty="0">
                          <a:solidFill>
                            <a:srgbClr val="002060"/>
                          </a:solidFill>
                          <a:effectLst/>
                          <a:latin typeface="Cambria" panose="02040503050406030204" pitchFamily="18" charset="0"/>
                          <a:ea typeface="Cambria" panose="02040503050406030204" pitchFamily="18" charset="0"/>
                        </a:rPr>
                        <a:t> sang </a:t>
                      </a:r>
                      <a:r>
                        <a:rPr lang="en-US" sz="2000" dirty="0" err="1">
                          <a:solidFill>
                            <a:srgbClr val="002060"/>
                          </a:solidFill>
                          <a:effectLst/>
                          <a:latin typeface="Cambria" panose="02040503050406030204" pitchFamily="18" charset="0"/>
                          <a:ea typeface="Cambria" panose="02040503050406030204" pitchFamily="18" charset="0"/>
                        </a:rPr>
                        <a:t>cận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nhiệt</a:t>
                      </a:r>
                      <a:r>
                        <a:rPr lang="en-US" sz="2000" dirty="0">
                          <a:solidFill>
                            <a:srgbClr val="002060"/>
                          </a:solidFill>
                          <a:effectLst/>
                          <a:latin typeface="Cambria" panose="02040503050406030204" pitchFamily="18" charset="0"/>
                          <a:ea typeface="Cambria" panose="02040503050406030204" pitchFamily="18" charset="0"/>
                        </a:rPr>
                        <a:t>.</a:t>
                      </a:r>
                    </a:p>
                    <a:p>
                      <a:pPr marL="12700" marR="0" algn="just">
                        <a:lnSpc>
                          <a:spcPct val="115000"/>
                        </a:lnSpc>
                        <a:spcBef>
                          <a:spcPts val="0"/>
                        </a:spcBef>
                        <a:spcAft>
                          <a:spcPts val="0"/>
                        </a:spcAft>
                        <a:tabLst>
                          <a:tab pos="239395" algn="l"/>
                        </a:tabLst>
                      </a:pPr>
                      <a:r>
                        <a:rPr lang="en-US" sz="2000" dirty="0" err="1">
                          <a:solidFill>
                            <a:srgbClr val="002060"/>
                          </a:solidFill>
                          <a:effectLst/>
                          <a:latin typeface="Cambria" panose="02040503050406030204" pitchFamily="18" charset="0"/>
                          <a:ea typeface="Cambria" panose="02040503050406030204" pitchFamily="18" charset="0"/>
                        </a:rPr>
                        <a:t>Miền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Tây</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có</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khí</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hậu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khắc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nghiệt</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mưa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ít</a:t>
                      </a:r>
                      <a:r>
                        <a:rPr lang="en-US" sz="2000" dirty="0">
                          <a:solidFill>
                            <a:srgbClr val="002060"/>
                          </a:solidFill>
                          <a:effectLst/>
                          <a:latin typeface="Cambria" panose="02040503050406030204" pitchFamily="18" charset="0"/>
                          <a:ea typeface="Cambria" panose="02040503050406030204" pitchFamily="18" charset="0"/>
                        </a:rPr>
                        <a:t>.</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Khí hậu nhiệt đói gió mùa.</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Khí hậu cận xích đạo.</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9680826"/>
                  </a:ext>
                </a:extLst>
              </a:tr>
              <a:tr h="666109">
                <a:tc>
                  <a:txBody>
                    <a:bodyPr/>
                    <a:lstStyle/>
                    <a:p>
                      <a:pPr marL="0" marR="0" algn="just">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Số dân</a:t>
                      </a:r>
                      <a:endParaRPr lang="en-US" sz="2800">
                        <a:solidFill>
                          <a:srgbClr val="002060"/>
                        </a:solidFill>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Hơn 1,4 tỉ người.</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Khoảng</a:t>
                      </a:r>
                      <a:r>
                        <a:rPr lang="en-US" sz="2000" dirty="0">
                          <a:solidFill>
                            <a:srgbClr val="002060"/>
                          </a:solidFill>
                          <a:effectLst/>
                          <a:latin typeface="Cambria" panose="02040503050406030204" pitchFamily="18" charset="0"/>
                          <a:ea typeface="Cambria" panose="02040503050406030204" pitchFamily="18" charset="0"/>
                        </a:rPr>
                        <a:t> 7,5 </a:t>
                      </a:r>
                      <a:r>
                        <a:rPr lang="en-US" sz="2000" dirty="0" err="1">
                          <a:solidFill>
                            <a:srgbClr val="002060"/>
                          </a:solidFill>
                          <a:effectLst/>
                          <a:latin typeface="Cambria" panose="02040503050406030204" pitchFamily="18" charset="0"/>
                          <a:ea typeface="Cambria" panose="02040503050406030204" pitchFamily="18" charset="0"/>
                        </a:rPr>
                        <a:t>triệu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người</a:t>
                      </a:r>
                      <a:r>
                        <a:rPr lang="en-US" sz="2000" dirty="0">
                          <a:solidFill>
                            <a:srgbClr val="002060"/>
                          </a:solidFill>
                          <a:effectLst/>
                          <a:latin typeface="Cambria" panose="02040503050406030204" pitchFamily="18" charset="0"/>
                          <a:ea typeface="Cambria" panose="02040503050406030204" pitchFamily="18" charset="0"/>
                        </a:rPr>
                        <a:t>.</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Khoảng</a:t>
                      </a:r>
                      <a:r>
                        <a:rPr lang="en-US" sz="2000" dirty="0">
                          <a:solidFill>
                            <a:srgbClr val="002060"/>
                          </a:solidFill>
                          <a:effectLst/>
                          <a:latin typeface="Cambria" panose="02040503050406030204" pitchFamily="18" charset="0"/>
                          <a:ea typeface="Cambria" panose="02040503050406030204" pitchFamily="18" charset="0"/>
                        </a:rPr>
                        <a:t> 15,7 </a:t>
                      </a:r>
                      <a:r>
                        <a:rPr lang="en-US" sz="2000" dirty="0" err="1">
                          <a:solidFill>
                            <a:srgbClr val="002060"/>
                          </a:solidFill>
                          <a:effectLst/>
                          <a:latin typeface="Cambria" panose="02040503050406030204" pitchFamily="18" charset="0"/>
                          <a:ea typeface="Cambria" panose="02040503050406030204" pitchFamily="18" charset="0"/>
                        </a:rPr>
                        <a:t>triệu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người</a:t>
                      </a:r>
                      <a:r>
                        <a:rPr lang="en-US" sz="2000" dirty="0">
                          <a:solidFill>
                            <a:srgbClr val="002060"/>
                          </a:solidFill>
                          <a:effectLst/>
                          <a:latin typeface="Cambria" panose="02040503050406030204" pitchFamily="18" charset="0"/>
                          <a:ea typeface="Cambria" panose="02040503050406030204" pitchFamily="18" charset="0"/>
                        </a:rPr>
                        <a:t>.</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540151"/>
                  </a:ext>
                </a:extLst>
              </a:tr>
              <a:tr h="1342869">
                <a:tc>
                  <a:txBody>
                    <a:bodyPr/>
                    <a:lstStyle/>
                    <a:p>
                      <a:pPr marL="0" marR="0" algn="just">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Công trình kiến trúc tiêu biểu</a:t>
                      </a:r>
                      <a:endParaRPr lang="en-US" sz="2800">
                        <a:solidFill>
                          <a:srgbClr val="002060"/>
                        </a:solidFill>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33680" algn="l"/>
                        </a:tabLst>
                      </a:pPr>
                      <a:r>
                        <a:rPr lang="en-US" sz="2000">
                          <a:solidFill>
                            <a:srgbClr val="002060"/>
                          </a:solidFill>
                          <a:effectLst/>
                          <a:latin typeface="Cambria" panose="02040503050406030204" pitchFamily="18" charset="0"/>
                          <a:ea typeface="Cambria" panose="02040503050406030204" pitchFamily="18" charset="0"/>
                        </a:rPr>
                        <a:t>- Vạn Lý Trường Thành</a:t>
                      </a:r>
                    </a:p>
                    <a:p>
                      <a:pPr marL="0" marR="0">
                        <a:lnSpc>
                          <a:spcPct val="115000"/>
                        </a:lnSpc>
                        <a:spcBef>
                          <a:spcPts val="0"/>
                        </a:spcBef>
                        <a:spcAft>
                          <a:spcPts val="0"/>
                        </a:spcAft>
                        <a:tabLst>
                          <a:tab pos="242570" algn="l"/>
                        </a:tabLst>
                      </a:pPr>
                      <a:r>
                        <a:rPr lang="en-US" sz="2000">
                          <a:solidFill>
                            <a:srgbClr val="002060"/>
                          </a:solidFill>
                          <a:effectLst/>
                          <a:latin typeface="Cambria" panose="02040503050406030204" pitchFamily="18" charset="0"/>
                          <a:ea typeface="Cambria" panose="02040503050406030204" pitchFamily="18" charset="0"/>
                        </a:rPr>
                        <a:t>- Cố cung Bắc Kinh</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27330" algn="l"/>
                        </a:tabLst>
                      </a:pPr>
                      <a:r>
                        <a:rPr lang="en-US" sz="2000">
                          <a:solidFill>
                            <a:srgbClr val="002060"/>
                          </a:solidFill>
                          <a:effectLst/>
                          <a:latin typeface="Cambria" panose="02040503050406030204" pitchFamily="18" charset="0"/>
                          <a:ea typeface="Cambria" panose="02040503050406030204" pitchFamily="18" charset="0"/>
                        </a:rPr>
                        <a:t>Cánh đồng Chum</a:t>
                      </a:r>
                    </a:p>
                    <a:p>
                      <a:pPr marL="0" marR="0">
                        <a:lnSpc>
                          <a:spcPct val="115000"/>
                        </a:lnSpc>
                        <a:spcBef>
                          <a:spcPts val="0"/>
                        </a:spcBef>
                        <a:spcAft>
                          <a:spcPts val="0"/>
                        </a:spcAft>
                        <a:tabLst>
                          <a:tab pos="242570" algn="l"/>
                        </a:tabLst>
                      </a:pPr>
                      <a:r>
                        <a:rPr lang="en-US" sz="2000">
                          <a:solidFill>
                            <a:srgbClr val="002060"/>
                          </a:solidFill>
                          <a:effectLst/>
                          <a:latin typeface="Cambria" panose="02040503050406030204" pitchFamily="18" charset="0"/>
                          <a:ea typeface="Cambria" panose="02040503050406030204" pitchFamily="18" charset="0"/>
                        </a:rPr>
                        <a:t>Luông Pha-băng</a:t>
                      </a:r>
                    </a:p>
                    <a:p>
                      <a:pPr marL="0" marR="0">
                        <a:lnSpc>
                          <a:spcPct val="115000"/>
                        </a:lnSpc>
                        <a:spcBef>
                          <a:spcPts val="0"/>
                        </a:spcBef>
                        <a:spcAft>
                          <a:spcPts val="0"/>
                        </a:spcAft>
                        <a:tabLst>
                          <a:tab pos="242570" algn="l"/>
                        </a:tabLst>
                      </a:pPr>
                      <a:r>
                        <a:rPr lang="en-US" sz="2000">
                          <a:solidFill>
                            <a:srgbClr val="002060"/>
                          </a:solidFill>
                          <a:effectLst/>
                          <a:latin typeface="Cambria" panose="02040503050406030204" pitchFamily="18" charset="0"/>
                          <a:ea typeface="Cambria" panose="02040503050406030204" pitchFamily="18" charset="0"/>
                        </a:rPr>
                        <a:t>That Luổng</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40030" algn="l"/>
                        </a:tabLst>
                      </a:pPr>
                      <a:r>
                        <a:rPr lang="en-US" sz="2000" dirty="0" err="1">
                          <a:solidFill>
                            <a:srgbClr val="002060"/>
                          </a:solidFill>
                          <a:effectLst/>
                          <a:latin typeface="Cambria" panose="02040503050406030204" pitchFamily="18" charset="0"/>
                          <a:ea typeface="Cambria" panose="02040503050406030204" pitchFamily="18" charset="0"/>
                        </a:rPr>
                        <a:t>Ăng</a:t>
                      </a:r>
                      <a:r>
                        <a:rPr lang="en-US" sz="2000" dirty="0">
                          <a:solidFill>
                            <a:srgbClr val="002060"/>
                          </a:solidFill>
                          <a:effectLst/>
                          <a:latin typeface="Cambria" panose="02040503050406030204" pitchFamily="18" charset="0"/>
                          <a:ea typeface="Cambria" panose="02040503050406030204" pitchFamily="18" charset="0"/>
                        </a:rPr>
                        <a:t>-co </a:t>
                      </a:r>
                      <a:r>
                        <a:rPr lang="en-US" sz="2000" dirty="0" err="1">
                          <a:solidFill>
                            <a:srgbClr val="002060"/>
                          </a:solidFill>
                          <a:effectLst/>
                          <a:latin typeface="Cambria" panose="02040503050406030204" pitchFamily="18" charset="0"/>
                          <a:ea typeface="Cambria" panose="02040503050406030204" pitchFamily="18" charset="0"/>
                        </a:rPr>
                        <a:t>Vát</a:t>
                      </a:r>
                      <a:endParaRPr lang="en-US" sz="20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tabLst>
                          <a:tab pos="227330" algn="l"/>
                        </a:tabLst>
                      </a:pPr>
                      <a:r>
                        <a:rPr lang="en-US" sz="2000" dirty="0" err="1">
                          <a:solidFill>
                            <a:srgbClr val="002060"/>
                          </a:solidFill>
                          <a:effectLst/>
                          <a:latin typeface="Cambria" panose="02040503050406030204" pitchFamily="18" charset="0"/>
                          <a:ea typeface="Cambria" panose="02040503050406030204" pitchFamily="18" charset="0"/>
                        </a:rPr>
                        <a:t>Àng</a:t>
                      </a:r>
                      <a:r>
                        <a:rPr lang="en-US" sz="2000" dirty="0">
                          <a:solidFill>
                            <a:srgbClr val="002060"/>
                          </a:solidFill>
                          <a:effectLst/>
                          <a:latin typeface="Cambria" panose="02040503050406030204" pitchFamily="18" charset="0"/>
                          <a:ea typeface="Cambria" panose="02040503050406030204" pitchFamily="18" charset="0"/>
                        </a:rPr>
                        <a:t>-co Thom</a:t>
                      </a:r>
                    </a:p>
                    <a:p>
                      <a:pPr marL="0" marR="0">
                        <a:lnSpc>
                          <a:spcPct val="115000"/>
                        </a:lnSpc>
                        <a:spcBef>
                          <a:spcPts val="0"/>
                        </a:spcBef>
                        <a:spcAft>
                          <a:spcPts val="0"/>
                        </a:spcAft>
                        <a:tabLst>
                          <a:tab pos="242570" algn="l"/>
                        </a:tabLst>
                      </a:pPr>
                      <a:r>
                        <a:rPr lang="en-US" sz="2000" dirty="0" err="1">
                          <a:solidFill>
                            <a:srgbClr val="002060"/>
                          </a:solidFill>
                          <a:effectLst/>
                          <a:latin typeface="Cambria" panose="02040503050406030204" pitchFamily="18" charset="0"/>
                          <a:ea typeface="Cambria" panose="02040503050406030204" pitchFamily="18" charset="0"/>
                        </a:rPr>
                        <a:t>Đền</a:t>
                      </a:r>
                      <a:r>
                        <a:rPr lang="en-US" sz="2000" dirty="0">
                          <a:solidFill>
                            <a:srgbClr val="002060"/>
                          </a:solidFill>
                          <a:effectLst/>
                          <a:latin typeface="Cambria" panose="02040503050406030204" pitchFamily="18" charset="0"/>
                          <a:ea typeface="Cambria" panose="02040503050406030204" pitchFamily="18" charset="0"/>
                        </a:rPr>
                        <a:t> Bay-on</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1019257"/>
                  </a:ext>
                </a:extLst>
              </a:tr>
            </a:tbl>
          </a:graphicData>
        </a:graphic>
      </p:graphicFrame>
    </p:spTree>
    <p:extLst>
      <p:ext uri="{BB962C8B-B14F-4D97-AF65-F5344CB8AC3E}">
        <p14:creationId xmlns:p14="http://schemas.microsoft.com/office/powerpoint/2010/main" val="1728561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7560"/>
          <a:stretch/>
        </p:blipFill>
        <p:spPr>
          <a:xfrm>
            <a:off x="0" y="2055813"/>
            <a:ext cx="3744227" cy="4802187"/>
          </a:xfrm>
          <a:prstGeom prst="rect">
            <a:avLst/>
          </a:prstGeom>
        </p:spPr>
      </p:pic>
      <p:sp>
        <p:nvSpPr>
          <p:cNvPr id="10" name="TextBox 9">
            <a:extLst>
              <a:ext uri="{FF2B5EF4-FFF2-40B4-BE49-F238E27FC236}">
                <a16:creationId xmlns:a16="http://schemas.microsoft.com/office/drawing/2014/main" id="{61A5B373-E6F3-9341-7D28-921813CCDBC4}"/>
              </a:ext>
            </a:extLst>
          </p:cNvPr>
          <p:cNvSpPr txBox="1"/>
          <p:nvPr/>
        </p:nvSpPr>
        <p:spPr>
          <a:xfrm>
            <a:off x="3338623" y="2307265"/>
            <a:ext cx="6368903" cy="1754326"/>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 7. </a:t>
            </a:r>
            <a:r>
              <a:rPr lang="en-US" sz="3600" dirty="0" err="1">
                <a:latin typeface="Cambria" panose="02040503050406030204" pitchFamily="18" charset="0"/>
                <a:ea typeface="Cambria" panose="02040503050406030204" pitchFamily="18" charset="0"/>
              </a:rPr>
              <a:t>Hãy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đoạn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văn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mô</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về</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điểm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tự</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nhiên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châu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lục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yêu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thích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nhất</a:t>
            </a:r>
            <a:r>
              <a:rPr lang="en-US" sz="36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62475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alpha val="95000"/>
          </a:schemeClr>
        </a:solidFill>
        <a:ln w="38100">
          <a:solidFill>
            <a:schemeClr val="tx1"/>
          </a:solidFill>
          <a:prstDash val="lgDash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1340</TotalTime>
  <Words>987</Words>
  <Application>Microsoft Office PowerPoint</Application>
  <PresentationFormat>Widescreen</PresentationFormat>
  <Paragraphs>59</Paragraphs>
  <Slides>14</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Aptos</vt:lpstr>
      <vt:lpstr>Aptos Display</vt:lpstr>
      <vt:lpstr>Arial</vt:lpstr>
      <vt:lpstr>Calibri</vt:lpstr>
      <vt:lpstr>Calibri Light</vt:lpstr>
      <vt:lpstr>Cambria</vt:lpstr>
      <vt:lpstr>Times New Roman</vt:lpstr>
      <vt:lpstr>Office Theme</vt:lpstr>
      <vt:lpstr>2_Custom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HN27112024</cp:lastModifiedBy>
  <cp:revision>199</cp:revision>
  <dcterms:created xsi:type="dcterms:W3CDTF">2023-08-27T05:34:41Z</dcterms:created>
  <dcterms:modified xsi:type="dcterms:W3CDTF">2025-05-18T13:39:34Z</dcterms:modified>
  <cp:category>9Slide.vn</cp:category>
</cp:coreProperties>
</file>