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6"/>
  </p:notesMasterIdLst>
  <p:sldIdLst>
    <p:sldId id="306" r:id="rId4"/>
    <p:sldId id="258" r:id="rId5"/>
    <p:sldId id="268" r:id="rId6"/>
    <p:sldId id="300" r:id="rId7"/>
    <p:sldId id="256" r:id="rId8"/>
    <p:sldId id="265" r:id="rId9"/>
    <p:sldId id="262" r:id="rId10"/>
    <p:sldId id="270" r:id="rId11"/>
    <p:sldId id="269" r:id="rId12"/>
    <p:sldId id="279" r:id="rId13"/>
    <p:sldId id="301" r:id="rId14"/>
    <p:sldId id="290" r:id="rId15"/>
    <p:sldId id="302" r:id="rId16"/>
    <p:sldId id="272" r:id="rId17"/>
    <p:sldId id="285" r:id="rId18"/>
    <p:sldId id="298" r:id="rId19"/>
    <p:sldId id="303" r:id="rId20"/>
    <p:sldId id="280" r:id="rId21"/>
    <p:sldId id="284" r:id="rId22"/>
    <p:sldId id="304" r:id="rId23"/>
    <p:sldId id="305" r:id="rId24"/>
    <p:sldId id="287" r:id="rId2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E9D9"/>
    <a:srgbClr val="66CCFF"/>
    <a:srgbClr val="4BD3BD"/>
    <a:srgbClr val="53A7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925" autoAdjust="0"/>
  </p:normalViewPr>
  <p:slideViewPr>
    <p:cSldViewPr snapToGrid="0">
      <p:cViewPr varScale="1">
        <p:scale>
          <a:sx n="62" d="100"/>
          <a:sy n="62" d="100"/>
        </p:scale>
        <p:origin x="828" y="2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66B4E7-5B7D-45BB-AA4B-4B40EFFDAE7B}" type="datetimeFigureOut">
              <a:rPr lang="vi-VN" smtClean="0"/>
              <a:t>18/05/2025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3857A2-2739-46F3-A027-13E959197583}" type="slidenum">
              <a:rPr lang="vi-VN" smtClean="0"/>
              <a:t>‹#›</a:t>
            </a:fld>
            <a:endParaRPr lang="vi-VN"/>
          </a:p>
        </p:txBody>
      </p:sp>
    </p:spTree>
    <p:extLst>
      <p:ext uri="{BB962C8B-B14F-4D97-AF65-F5344CB8AC3E}">
        <p14:creationId xmlns:p14="http://schemas.microsoft.com/office/powerpoint/2010/main" val="3518491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A63857A2-2739-46F3-A027-13E959197583}" type="slidenum">
              <a:rPr lang="vi-VN" smtClean="0"/>
              <a:t>2</a:t>
            </a:fld>
            <a:endParaRPr lang="vi-VN"/>
          </a:p>
        </p:txBody>
      </p:sp>
    </p:spTree>
    <p:extLst>
      <p:ext uri="{BB962C8B-B14F-4D97-AF65-F5344CB8AC3E}">
        <p14:creationId xmlns:p14="http://schemas.microsoft.com/office/powerpoint/2010/main" val="783698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857A2-2739-46F3-A027-13E959197583}"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50833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A63857A2-2739-46F3-A027-13E959197583}" type="slidenum">
              <a:rPr lang="vi-VN" smtClean="0"/>
              <a:t>8</a:t>
            </a:fld>
            <a:endParaRPr lang="vi-VN"/>
          </a:p>
        </p:txBody>
      </p:sp>
    </p:spTree>
    <p:extLst>
      <p:ext uri="{BB962C8B-B14F-4D97-AF65-F5344CB8AC3E}">
        <p14:creationId xmlns:p14="http://schemas.microsoft.com/office/powerpoint/2010/main" val="4069186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857A2-2739-46F3-A027-13E959197583}"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43110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857A2-2739-46F3-A027-13E959197583}"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67284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857A2-2739-46F3-A027-13E959197583}"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06417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857A2-2739-46F3-A027-13E959197583}"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1174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857A2-2739-46F3-A027-13E959197583}"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60387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facebook.com/groups/629898828017053" TargetMode="External"/><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facebook.com/groups/629898828017053" TargetMode="External"/><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28784441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92207D-66EC-411C-AE22-63FD2F92C714}" type="datetimeFigureOut">
              <a:rPr lang="vi-VN" smtClean="0"/>
              <a:t>18/05/2025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16FF2B-0584-4769-A092-1CB9B2E1DC19}" type="slidenum">
              <a:rPr lang="vi-VN" smtClean="0"/>
              <a:t>‹#›</a:t>
            </a:fld>
            <a:endParaRPr lang="vi-VN"/>
          </a:p>
        </p:txBody>
      </p:sp>
    </p:spTree>
    <p:extLst>
      <p:ext uri="{BB962C8B-B14F-4D97-AF65-F5344CB8AC3E}">
        <p14:creationId xmlns:p14="http://schemas.microsoft.com/office/powerpoint/2010/main" val="3846142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9064088" y="-1121555"/>
            <a:ext cx="5074660" cy="788959"/>
          </a:xfrm>
          <a:prstGeom prst="rect">
            <a:avLst/>
          </a:prstGeom>
        </p:spPr>
      </p:pic>
    </p:spTree>
    <p:extLst>
      <p:ext uri="{BB962C8B-B14F-4D97-AF65-F5344CB8AC3E}">
        <p14:creationId xmlns:p14="http://schemas.microsoft.com/office/powerpoint/2010/main" val="2705219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ounded Rectangle 7"/>
          <p:cNvSpPr/>
          <p:nvPr userDrawn="1"/>
        </p:nvSpPr>
        <p:spPr>
          <a:xfrm>
            <a:off x="583223" y="2004646"/>
            <a:ext cx="11025554" cy="4255477"/>
          </a:xfrm>
          <a:prstGeom prst="roundRect">
            <a:avLst/>
          </a:prstGeom>
          <a:solidFill>
            <a:schemeClr val="bg1">
              <a:alpha val="87000"/>
            </a:schemeClr>
          </a:solidFill>
          <a:ln w="28575">
            <a:solidFill>
              <a:srgbClr val="00B0F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6876349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userDrawn="1"/>
        </p:nvSpPr>
        <p:spPr>
          <a:xfrm>
            <a:off x="0" y="1679331"/>
            <a:ext cx="12192000" cy="3499338"/>
          </a:xfrm>
          <a:prstGeom prst="rect">
            <a:avLst/>
          </a:prstGeom>
          <a:solidFill>
            <a:schemeClr val="bg1">
              <a:alpha val="7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7936099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3">
            <a:extLst>
              <a:ext uri="{FF2B5EF4-FFF2-40B4-BE49-F238E27FC236}">
                <a16:creationId xmlns:a16="http://schemas.microsoft.com/office/drawing/2014/main" id="{07DAF728-7D94-E33E-7F87-8FAE4669A949}"/>
              </a:ext>
            </a:extLst>
          </p:cNvPr>
          <p:cNvSpPr txBox="1"/>
          <p:nvPr userDrawn="1"/>
        </p:nvSpPr>
        <p:spPr>
          <a:xfrm>
            <a:off x="1268463" y="7727342"/>
            <a:ext cx="10218420"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19200" y="6858000"/>
            <a:ext cx="2487663" cy="2552700"/>
          </a:xfrm>
          <a:prstGeom prst="rect">
            <a:avLst/>
          </a:prstGeom>
        </p:spPr>
      </p:pic>
      <p:pic>
        <p:nvPicPr>
          <p:cNvPr id="12" name="Picture 11"/>
          <p:cNvPicPr>
            <a:picLocks noChangeAspect="1"/>
          </p:cNvPicPr>
          <p:nvPr userDrawn="1"/>
        </p:nvPicPr>
        <p:blipFill>
          <a:blip r:embed="rId5"/>
          <a:stretch>
            <a:fillRect/>
          </a:stretch>
        </p:blipFill>
        <p:spPr>
          <a:xfrm>
            <a:off x="9064088" y="-1121555"/>
            <a:ext cx="5074660" cy="788959"/>
          </a:xfrm>
          <a:prstGeom prst="rect">
            <a:avLst/>
          </a:prstGeom>
        </p:spPr>
      </p:pic>
    </p:spTree>
    <p:extLst>
      <p:ext uri="{BB962C8B-B14F-4D97-AF65-F5344CB8AC3E}">
        <p14:creationId xmlns:p14="http://schemas.microsoft.com/office/powerpoint/2010/main" val="2911146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ounded Rectangle 10"/>
          <p:cNvSpPr/>
          <p:nvPr userDrawn="1"/>
        </p:nvSpPr>
        <p:spPr>
          <a:xfrm>
            <a:off x="310662" y="276958"/>
            <a:ext cx="11570677" cy="6304085"/>
          </a:xfrm>
          <a:prstGeom prst="roundRect">
            <a:avLst/>
          </a:prstGeom>
          <a:solidFill>
            <a:schemeClr val="bg1"/>
          </a:solidFill>
          <a:ln w="28575">
            <a:solidFill>
              <a:srgbClr val="00B0F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3">
            <a:extLst>
              <a:ext uri="{FF2B5EF4-FFF2-40B4-BE49-F238E27FC236}">
                <a16:creationId xmlns:a16="http://schemas.microsoft.com/office/drawing/2014/main" id="{07DAF728-7D94-E33E-7F87-8FAE4669A949}"/>
              </a:ext>
            </a:extLst>
          </p:cNvPr>
          <p:cNvSpPr txBox="1"/>
          <p:nvPr userDrawn="1"/>
        </p:nvSpPr>
        <p:spPr>
          <a:xfrm>
            <a:off x="1268463" y="7727342"/>
            <a:ext cx="10218420"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67050" y="-727075"/>
            <a:ext cx="2487663" cy="2552700"/>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19200" y="6858000"/>
            <a:ext cx="2487663" cy="2552700"/>
          </a:xfrm>
          <a:prstGeom prst="rect">
            <a:avLst/>
          </a:prstGeom>
        </p:spPr>
      </p:pic>
      <p:pic>
        <p:nvPicPr>
          <p:cNvPr id="15" name="Picture 14"/>
          <p:cNvPicPr>
            <a:picLocks noChangeAspect="1"/>
          </p:cNvPicPr>
          <p:nvPr userDrawn="1"/>
        </p:nvPicPr>
        <p:blipFill>
          <a:blip r:embed="rId5"/>
          <a:stretch>
            <a:fillRect/>
          </a:stretch>
        </p:blipFill>
        <p:spPr>
          <a:xfrm>
            <a:off x="9064088" y="-1121555"/>
            <a:ext cx="5074660" cy="788959"/>
          </a:xfrm>
          <a:prstGeom prst="rect">
            <a:avLst/>
          </a:prstGeom>
        </p:spPr>
      </p:pic>
    </p:spTree>
    <p:extLst>
      <p:ext uri="{BB962C8B-B14F-4D97-AF65-F5344CB8AC3E}">
        <p14:creationId xmlns:p14="http://schemas.microsoft.com/office/powerpoint/2010/main" val="8118093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1078849-D4A5-4624-899B-C22CB1250CE2}" type="datetimeFigureOut">
              <a:rPr lang="vi-VN" smtClean="0"/>
              <a:t>18/05/2025</a:t>
            </a:fld>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0AE5A52-B1BB-456E-9653-D2CA17E4F6BA}" type="slidenum">
              <a:rPr lang="vi-VN" smtClean="0"/>
              <a:t>‹#›</a:t>
            </a:fld>
            <a:endParaRPr lang="vi-VN"/>
          </a:p>
        </p:txBody>
      </p:sp>
      <p:sp>
        <p:nvSpPr>
          <p:cNvPr id="6" name="TextBox 3">
            <a:extLst>
              <a:ext uri="{FF2B5EF4-FFF2-40B4-BE49-F238E27FC236}">
                <a16:creationId xmlns:a16="http://schemas.microsoft.com/office/drawing/2014/main" id="{07DAF728-7D94-E33E-7F87-8FAE4669A949}"/>
              </a:ext>
            </a:extLst>
          </p:cNvPr>
          <p:cNvSpPr txBox="1"/>
          <p:nvPr userDrawn="1"/>
        </p:nvSpPr>
        <p:spPr>
          <a:xfrm>
            <a:off x="1268463" y="7727342"/>
            <a:ext cx="10218420"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2">
                  <a:extLst>
                    <a:ext uri="{A12FA001-AC4F-418D-AE19-62706E023703}">
                      <ahyp:hlinkClr xmlns=""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67050" y="-727075"/>
            <a:ext cx="2487663" cy="25527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9200" y="6858000"/>
            <a:ext cx="2487663" cy="2552700"/>
          </a:xfrm>
          <a:prstGeom prst="rect">
            <a:avLst/>
          </a:prstGeom>
        </p:spPr>
      </p:pic>
      <p:pic>
        <p:nvPicPr>
          <p:cNvPr id="9" name="Picture 8"/>
          <p:cNvPicPr>
            <a:picLocks noChangeAspect="1"/>
          </p:cNvPicPr>
          <p:nvPr userDrawn="1"/>
        </p:nvPicPr>
        <p:blipFill>
          <a:blip r:embed="rId4"/>
          <a:stretch>
            <a:fillRect/>
          </a:stretch>
        </p:blipFill>
        <p:spPr>
          <a:xfrm>
            <a:off x="9064088" y="-1121555"/>
            <a:ext cx="5074660" cy="788959"/>
          </a:xfrm>
          <a:prstGeom prst="rect">
            <a:avLst/>
          </a:prstGeom>
        </p:spPr>
      </p:pic>
    </p:spTree>
    <p:extLst>
      <p:ext uri="{BB962C8B-B14F-4D97-AF65-F5344CB8AC3E}">
        <p14:creationId xmlns:p14="http://schemas.microsoft.com/office/powerpoint/2010/main" val="31940748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1078849-D4A5-4624-899B-C22CB1250CE2}" type="datetimeFigureOut">
              <a:rPr lang="vi-VN" smtClean="0"/>
              <a:t>18/05/2025</a:t>
            </a:fld>
            <a:endParaRPr lang="vi-V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0AE5A52-B1BB-456E-9653-D2CA17E4F6BA}" type="slidenum">
              <a:rPr lang="vi-VN" smtClean="0"/>
              <a:t>‹#›</a:t>
            </a:fld>
            <a:endParaRPr lang="vi-VN"/>
          </a:p>
        </p:txBody>
      </p:sp>
      <p:sp>
        <p:nvSpPr>
          <p:cNvPr id="5" name="TextBox 3">
            <a:extLst>
              <a:ext uri="{FF2B5EF4-FFF2-40B4-BE49-F238E27FC236}">
                <a16:creationId xmlns:a16="http://schemas.microsoft.com/office/drawing/2014/main" id="{07DAF728-7D94-E33E-7F87-8FAE4669A949}"/>
              </a:ext>
            </a:extLst>
          </p:cNvPr>
          <p:cNvSpPr txBox="1"/>
          <p:nvPr userDrawn="1"/>
        </p:nvSpPr>
        <p:spPr>
          <a:xfrm>
            <a:off x="1268463" y="7727342"/>
            <a:ext cx="10218420"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2">
                  <a:extLst>
                    <a:ext uri="{A12FA001-AC4F-418D-AE19-62706E023703}">
                      <ahyp:hlinkClr xmlns=""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67050" y="-727075"/>
            <a:ext cx="2487663" cy="25527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9200" y="6858000"/>
            <a:ext cx="2487663" cy="2552700"/>
          </a:xfrm>
          <a:prstGeom prst="rect">
            <a:avLst/>
          </a:prstGeom>
        </p:spPr>
      </p:pic>
      <p:pic>
        <p:nvPicPr>
          <p:cNvPr id="8" name="Picture 7"/>
          <p:cNvPicPr>
            <a:picLocks noChangeAspect="1"/>
          </p:cNvPicPr>
          <p:nvPr userDrawn="1"/>
        </p:nvPicPr>
        <p:blipFill>
          <a:blip r:embed="rId4"/>
          <a:stretch>
            <a:fillRect/>
          </a:stretch>
        </p:blipFill>
        <p:spPr>
          <a:xfrm>
            <a:off x="9064088" y="-1121555"/>
            <a:ext cx="5074660" cy="788959"/>
          </a:xfrm>
          <a:prstGeom prst="rect">
            <a:avLst/>
          </a:prstGeom>
        </p:spPr>
      </p:pic>
    </p:spTree>
    <p:extLst>
      <p:ext uri="{BB962C8B-B14F-4D97-AF65-F5344CB8AC3E}">
        <p14:creationId xmlns:p14="http://schemas.microsoft.com/office/powerpoint/2010/main" val="25749011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1078849-D4A5-4624-899B-C22CB1250CE2}" type="datetimeFigureOut">
              <a:rPr lang="vi-VN" smtClean="0"/>
              <a:t>18/05/2025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AE5A52-B1BB-456E-9653-D2CA17E4F6BA}" type="slidenum">
              <a:rPr lang="vi-VN" smtClean="0"/>
              <a:t>‹#›</a:t>
            </a:fld>
            <a:endParaRPr lang="vi-VN"/>
          </a:p>
        </p:txBody>
      </p:sp>
    </p:spTree>
    <p:extLst>
      <p:ext uri="{BB962C8B-B14F-4D97-AF65-F5344CB8AC3E}">
        <p14:creationId xmlns:p14="http://schemas.microsoft.com/office/powerpoint/2010/main" val="19928800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1078849-D4A5-4624-899B-C22CB1250CE2}" type="datetimeFigureOut">
              <a:rPr lang="vi-VN" smtClean="0"/>
              <a:t>18/05/2025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AE5A52-B1BB-456E-9653-D2CA17E4F6BA}" type="slidenum">
              <a:rPr lang="vi-VN" smtClean="0"/>
              <a:t>‹#›</a:t>
            </a:fld>
            <a:endParaRPr lang="vi-VN"/>
          </a:p>
        </p:txBody>
      </p:sp>
    </p:spTree>
    <p:extLst>
      <p:ext uri="{BB962C8B-B14F-4D97-AF65-F5344CB8AC3E}">
        <p14:creationId xmlns:p14="http://schemas.microsoft.com/office/powerpoint/2010/main" val="21624949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8" name="Rounded Rectangle 7"/>
          <p:cNvSpPr/>
          <p:nvPr userDrawn="1"/>
        </p:nvSpPr>
        <p:spPr>
          <a:xfrm>
            <a:off x="559359" y="1618594"/>
            <a:ext cx="11073283" cy="4191866"/>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842653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1078849-D4A5-4624-899B-C22CB1250CE2}" type="datetimeFigureOut">
              <a:rPr lang="vi-VN" smtClean="0"/>
              <a:t>18/05/2025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AE5A52-B1BB-456E-9653-D2CA17E4F6BA}" type="slidenum">
              <a:rPr lang="vi-VN" smtClean="0"/>
              <a:t>‹#›</a:t>
            </a:fld>
            <a:endParaRPr lang="vi-VN"/>
          </a:p>
        </p:txBody>
      </p:sp>
    </p:spTree>
    <p:extLst>
      <p:ext uri="{BB962C8B-B14F-4D97-AF65-F5344CB8AC3E}">
        <p14:creationId xmlns:p14="http://schemas.microsoft.com/office/powerpoint/2010/main" val="4009311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1078849-D4A5-4624-899B-C22CB1250CE2}" type="datetimeFigureOut">
              <a:rPr lang="vi-VN" smtClean="0"/>
              <a:t>18/05/2025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AE5A52-B1BB-456E-9653-D2CA17E4F6BA}" type="slidenum">
              <a:rPr lang="vi-VN" smtClean="0"/>
              <a:t>‹#›</a:t>
            </a:fld>
            <a:endParaRPr lang="vi-VN"/>
          </a:p>
        </p:txBody>
      </p:sp>
    </p:spTree>
    <p:extLst>
      <p:ext uri="{BB962C8B-B14F-4D97-AF65-F5344CB8AC3E}">
        <p14:creationId xmlns:p14="http://schemas.microsoft.com/office/powerpoint/2010/main" val="4261594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633499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998027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03866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07175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0813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462777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99379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05075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8" name="Rounded Rectangle 7"/>
          <p:cNvSpPr/>
          <p:nvPr userDrawn="1"/>
        </p:nvSpPr>
        <p:spPr>
          <a:xfrm>
            <a:off x="559359" y="401934"/>
            <a:ext cx="11073283" cy="6199833"/>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202902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89420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31727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39223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1" cy="6884894"/>
          </a:xfrm>
          <a:prstGeom prst="rect">
            <a:avLst/>
          </a:prstGeom>
        </p:spPr>
      </p:pic>
    </p:spTree>
    <p:extLst>
      <p:ext uri="{BB962C8B-B14F-4D97-AF65-F5344CB8AC3E}">
        <p14:creationId xmlns:p14="http://schemas.microsoft.com/office/powerpoint/2010/main" val="16050719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E92207D-66EC-411C-AE22-63FD2F92C714}" type="datetimeFigureOut">
              <a:rPr lang="vi-VN" smtClean="0"/>
              <a:t>18/05/2025</a:t>
            </a:fld>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16FF2B-0584-4769-A092-1CB9B2E1DC19}" type="slidenum">
              <a:rPr lang="vi-VN" smtClean="0"/>
              <a:t>‹#›</a:t>
            </a:fld>
            <a:endParaRPr lang="vi-VN"/>
          </a:p>
        </p:txBody>
      </p:sp>
    </p:spTree>
    <p:extLst>
      <p:ext uri="{BB962C8B-B14F-4D97-AF65-F5344CB8AC3E}">
        <p14:creationId xmlns:p14="http://schemas.microsoft.com/office/powerpoint/2010/main" val="4109297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E92207D-66EC-411C-AE22-63FD2F92C714}" type="datetimeFigureOut">
              <a:rPr lang="vi-VN" smtClean="0"/>
              <a:t>18/05/2025</a:t>
            </a:fld>
            <a:endParaRPr lang="vi-V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D16FF2B-0584-4769-A092-1CB9B2E1DC19}" type="slidenum">
              <a:rPr lang="vi-VN" smtClean="0"/>
              <a:t>‹#›</a:t>
            </a:fld>
            <a:endParaRPr lang="vi-VN"/>
          </a:p>
        </p:txBody>
      </p:sp>
    </p:spTree>
    <p:extLst>
      <p:ext uri="{BB962C8B-B14F-4D97-AF65-F5344CB8AC3E}">
        <p14:creationId xmlns:p14="http://schemas.microsoft.com/office/powerpoint/2010/main" val="8043138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92207D-66EC-411C-AE22-63FD2F92C714}" type="datetimeFigureOut">
              <a:rPr lang="vi-VN" smtClean="0"/>
              <a:t>18/05/2025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16FF2B-0584-4769-A092-1CB9B2E1DC19}" type="slidenum">
              <a:rPr lang="vi-VN" smtClean="0"/>
              <a:t>‹#›</a:t>
            </a:fld>
            <a:endParaRPr lang="vi-VN"/>
          </a:p>
        </p:txBody>
      </p:sp>
    </p:spTree>
    <p:extLst>
      <p:ext uri="{BB962C8B-B14F-4D97-AF65-F5344CB8AC3E}">
        <p14:creationId xmlns:p14="http://schemas.microsoft.com/office/powerpoint/2010/main" val="26310586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92207D-66EC-411C-AE22-63FD2F92C714}" type="datetimeFigureOut">
              <a:rPr lang="vi-VN" smtClean="0"/>
              <a:t>18/05/2025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16FF2B-0584-4769-A092-1CB9B2E1DC19}" type="slidenum">
              <a:rPr lang="vi-VN" smtClean="0"/>
              <a:t>‹#›</a:t>
            </a:fld>
            <a:endParaRPr lang="vi-VN"/>
          </a:p>
        </p:txBody>
      </p:sp>
    </p:spTree>
    <p:extLst>
      <p:ext uri="{BB962C8B-B14F-4D97-AF65-F5344CB8AC3E}">
        <p14:creationId xmlns:p14="http://schemas.microsoft.com/office/powerpoint/2010/main" val="38581317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92207D-66EC-411C-AE22-63FD2F92C714}" type="datetimeFigureOut">
              <a:rPr lang="vi-VN" smtClean="0"/>
              <a:t>18/05/2025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16FF2B-0584-4769-A092-1CB9B2E1DC19}" type="slidenum">
              <a:rPr lang="vi-VN" smtClean="0"/>
              <a:t>‹#›</a:t>
            </a:fld>
            <a:endParaRPr lang="vi-VN"/>
          </a:p>
        </p:txBody>
      </p:sp>
    </p:spTree>
    <p:extLst>
      <p:ext uri="{BB962C8B-B14F-4D97-AF65-F5344CB8AC3E}">
        <p14:creationId xmlns:p14="http://schemas.microsoft.com/office/powerpoint/2010/main" val="16230439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6.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478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7660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DBFB501-C0C5-D95B-74F2-5E390AC47B61}"/>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6003787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2" descr="D:\资料\组 7.png组 7">
            <a:extLst>
              <a:ext uri="{FF2B5EF4-FFF2-40B4-BE49-F238E27FC236}">
                <a16:creationId xmlns:a16="http://schemas.microsoft.com/office/drawing/2014/main" id="{0DD634F7-8ECC-49EF-8BAF-E81F062927DA}"/>
              </a:ext>
            </a:extLst>
          </p:cNvPr>
          <p:cNvPicPr>
            <a:picLocks noChangeAspect="1"/>
          </p:cNvPicPr>
          <p:nvPr/>
        </p:nvPicPr>
        <p:blipFill>
          <a:blip r:embed="rId2"/>
          <a:srcRect l="8720" r="8720"/>
          <a:stretch>
            <a:fillRect/>
          </a:stretch>
        </p:blipFill>
        <p:spPr>
          <a:xfrm>
            <a:off x="634" y="1506682"/>
            <a:ext cx="12191365" cy="4158061"/>
          </a:xfrm>
          <a:prstGeom prst="rect">
            <a:avLst/>
          </a:prstGeom>
        </p:spPr>
      </p:pic>
      <p:pic>
        <p:nvPicPr>
          <p:cNvPr id="3" name="图片 8">
            <a:extLst>
              <a:ext uri="{FF2B5EF4-FFF2-40B4-BE49-F238E27FC236}">
                <a16:creationId xmlns:a16="http://schemas.microsoft.com/office/drawing/2014/main" id="{4E3E0FE0-6A25-4EBF-B01F-D7C81721BD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50" y="5182559"/>
            <a:ext cx="5920402" cy="1488343"/>
          </a:xfrm>
          <a:prstGeom prst="rect">
            <a:avLst/>
          </a:prstGeom>
        </p:spPr>
      </p:pic>
      <p:pic>
        <p:nvPicPr>
          <p:cNvPr id="5" name="图片 7">
            <a:extLst>
              <a:ext uri="{FF2B5EF4-FFF2-40B4-BE49-F238E27FC236}">
                <a16:creationId xmlns:a16="http://schemas.microsoft.com/office/drawing/2014/main" id="{B4567780-8F34-43CC-A132-340041DC39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19724"/>
            <a:ext cx="5884750" cy="1438275"/>
          </a:xfrm>
          <a:prstGeom prst="rect">
            <a:avLst/>
          </a:prstGeom>
        </p:spPr>
      </p:pic>
      <p:pic>
        <p:nvPicPr>
          <p:cNvPr id="6" name="图片 9">
            <a:extLst>
              <a:ext uri="{FF2B5EF4-FFF2-40B4-BE49-F238E27FC236}">
                <a16:creationId xmlns:a16="http://schemas.microsoft.com/office/drawing/2014/main" id="{027B934A-626F-4A4A-8C25-2F662B35D7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0846" y="5715733"/>
            <a:ext cx="5884750" cy="1142266"/>
          </a:xfrm>
          <a:prstGeom prst="rect">
            <a:avLst/>
          </a:prstGeom>
        </p:spPr>
      </p:pic>
      <p:pic>
        <p:nvPicPr>
          <p:cNvPr id="18" name="图片 5">
            <a:extLst>
              <a:ext uri="{FF2B5EF4-FFF2-40B4-BE49-F238E27FC236}">
                <a16:creationId xmlns:a16="http://schemas.microsoft.com/office/drawing/2014/main" id="{92BF052C-807C-43C0-8426-1AF9E7652F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485491" y="5229013"/>
            <a:ext cx="1736164" cy="1670100"/>
          </a:xfrm>
          <a:prstGeom prst="rect">
            <a:avLst/>
          </a:prstGeom>
        </p:spPr>
      </p:pic>
      <p:pic>
        <p:nvPicPr>
          <p:cNvPr id="23" name="图片 66" descr="云">
            <a:extLst>
              <a:ext uri="{FF2B5EF4-FFF2-40B4-BE49-F238E27FC236}">
                <a16:creationId xmlns:a16="http://schemas.microsoft.com/office/drawing/2014/main" id="{2F26C6B9-7B80-4209-A07C-49F687DCEFC8}"/>
              </a:ext>
            </a:extLst>
          </p:cNvPr>
          <p:cNvPicPr>
            <a:picLocks noChangeAspect="1"/>
          </p:cNvPicPr>
          <p:nvPr/>
        </p:nvPicPr>
        <p:blipFill>
          <a:blip r:embed="rId7"/>
          <a:stretch>
            <a:fillRect/>
          </a:stretch>
        </p:blipFill>
        <p:spPr>
          <a:xfrm>
            <a:off x="29655" y="-27709"/>
            <a:ext cx="12192000" cy="1950720"/>
          </a:xfrm>
          <a:prstGeom prst="rect">
            <a:avLst/>
          </a:prstGeom>
        </p:spPr>
      </p:pic>
      <p:pic>
        <p:nvPicPr>
          <p:cNvPr id="4" name="图片 5">
            <a:extLst>
              <a:ext uri="{FF2B5EF4-FFF2-40B4-BE49-F238E27FC236}">
                <a16:creationId xmlns:a16="http://schemas.microsoft.com/office/drawing/2014/main" id="{BC81C456-76D7-BDA4-CB79-ABD407B3BE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5229013"/>
            <a:ext cx="1736164" cy="1670100"/>
          </a:xfrm>
          <a:prstGeom prst="rect">
            <a:avLst/>
          </a:prstGeom>
        </p:spPr>
      </p:pic>
      <p:sp>
        <p:nvSpPr>
          <p:cNvPr id="11" name="Text Box 18">
            <a:extLst>
              <a:ext uri="{FF2B5EF4-FFF2-40B4-BE49-F238E27FC236}">
                <a16:creationId xmlns:a16="http://schemas.microsoft.com/office/drawing/2014/main" id="{F3C96D8C-E6BD-4394-86EC-80255C380064}"/>
              </a:ext>
            </a:extLst>
          </p:cNvPr>
          <p:cNvSpPr txBox="1">
            <a:spLocks noChangeArrowheads="1"/>
          </p:cNvSpPr>
          <p:nvPr/>
        </p:nvSpPr>
        <p:spPr bwMode="auto">
          <a:xfrm>
            <a:off x="223121" y="110527"/>
            <a:ext cx="1113045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CC"/>
                </a:solidFill>
                <a:latin typeface=".VnTime" panose="020B7200000000000000" pitchFamily="34" charset="0"/>
              </a:defRPr>
            </a:lvl1pPr>
            <a:lvl2pPr marL="742950" indent="-285750">
              <a:defRPr sz="2400">
                <a:solidFill>
                  <a:srgbClr val="0000CC"/>
                </a:solidFill>
                <a:latin typeface=".VnTime" panose="020B7200000000000000" pitchFamily="34" charset="0"/>
              </a:defRPr>
            </a:lvl2pPr>
            <a:lvl3pPr marL="1143000" indent="-228600">
              <a:defRPr sz="2400">
                <a:solidFill>
                  <a:srgbClr val="0000CC"/>
                </a:solidFill>
                <a:latin typeface=".VnTime" panose="020B7200000000000000" pitchFamily="34" charset="0"/>
              </a:defRPr>
            </a:lvl3pPr>
            <a:lvl4pPr marL="1600200" indent="-228600">
              <a:defRPr sz="2400">
                <a:solidFill>
                  <a:srgbClr val="0000CC"/>
                </a:solidFill>
                <a:latin typeface=".VnTime" panose="020B7200000000000000" pitchFamily="34" charset="0"/>
              </a:defRPr>
            </a:lvl4pPr>
            <a:lvl5pPr marL="2057400" indent="-228600">
              <a:defRPr sz="2400">
                <a:solidFill>
                  <a:srgbClr val="0000CC"/>
                </a:solidFill>
                <a:latin typeface=".VnTime" panose="020B7200000000000000" pitchFamily="34" charset="0"/>
              </a:defRPr>
            </a:lvl5pPr>
            <a:lvl6pPr marL="2514600" indent="-228600" eaLnBrk="0" fontAlgn="base" hangingPunct="0">
              <a:spcBef>
                <a:spcPct val="0"/>
              </a:spcBef>
              <a:spcAft>
                <a:spcPct val="0"/>
              </a:spcAft>
              <a:defRPr sz="2400">
                <a:solidFill>
                  <a:srgbClr val="0000CC"/>
                </a:solidFill>
                <a:latin typeface=".VnTime" panose="020B7200000000000000" pitchFamily="34" charset="0"/>
              </a:defRPr>
            </a:lvl6pPr>
            <a:lvl7pPr marL="2971800" indent="-228600" eaLnBrk="0" fontAlgn="base" hangingPunct="0">
              <a:spcBef>
                <a:spcPct val="0"/>
              </a:spcBef>
              <a:spcAft>
                <a:spcPct val="0"/>
              </a:spcAft>
              <a:defRPr sz="2400">
                <a:solidFill>
                  <a:srgbClr val="0000CC"/>
                </a:solidFill>
                <a:latin typeface=".VnTime" panose="020B7200000000000000" pitchFamily="34" charset="0"/>
              </a:defRPr>
            </a:lvl7pPr>
            <a:lvl8pPr marL="3429000" indent="-228600" eaLnBrk="0" fontAlgn="base" hangingPunct="0">
              <a:spcBef>
                <a:spcPct val="0"/>
              </a:spcBef>
              <a:spcAft>
                <a:spcPct val="0"/>
              </a:spcAft>
              <a:defRPr sz="2400">
                <a:solidFill>
                  <a:srgbClr val="0000CC"/>
                </a:solidFill>
                <a:latin typeface=".VnTime" panose="020B7200000000000000" pitchFamily="34" charset="0"/>
              </a:defRPr>
            </a:lvl8pPr>
            <a:lvl9pPr marL="3886200" indent="-228600" eaLnBrk="0" fontAlgn="base" hangingPunct="0">
              <a:spcBef>
                <a:spcPct val="0"/>
              </a:spcBef>
              <a:spcAft>
                <a:spcPct val="0"/>
              </a:spcAft>
              <a:defRPr sz="2400">
                <a:solidFill>
                  <a:srgbClr val="0000CC"/>
                </a:solidFill>
                <a:latin typeface=".VnTime" panose="020B7200000000000000"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5400" b="1" i="0" u="none" strike="noStrike" kern="1200" cap="none" spc="0" normalizeH="0" baseline="0" noProof="0" dirty="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5400" b="1" i="0" u="none" strike="noStrike" kern="1200" cap="none" spc="0" normalizeH="0" baseline="0" noProof="0" dirty="0" smtClean="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rPr>
              <a:t>TIỂU HỌC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5400" b="1" i="0" u="none" strike="noStrike" kern="1200" cap="none" spc="0" normalizeH="0" baseline="0" noProof="0" dirty="0" err="1" smtClean="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rPr>
              <a:t>Lịch</a:t>
            </a:r>
            <a:r>
              <a:rPr kumimoji="0" lang="en-US" altLang="en-US" sz="5400" b="1" i="0" u="none" strike="noStrike" kern="1200" cap="none" spc="0" normalizeH="0" baseline="0" noProof="0" dirty="0" smtClean="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5400" b="1" i="0" u="none" strike="noStrike" kern="1200" cap="none" spc="0" normalizeH="0" baseline="0" noProof="0" dirty="0" err="1" smtClean="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rPr>
              <a:t>sử</a:t>
            </a:r>
            <a:r>
              <a:rPr kumimoji="0" lang="en-US" altLang="en-US" sz="5400" b="1" i="0" u="none" strike="noStrike" kern="1200" cap="none" spc="0" normalizeH="0" baseline="0" noProof="0" dirty="0" smtClean="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5400" b="1" i="0" u="none" strike="noStrike" kern="1200" cap="none" spc="0" normalizeH="0" baseline="0" noProof="0" dirty="0" err="1" smtClean="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rPr>
              <a:t>và</a:t>
            </a:r>
            <a:r>
              <a:rPr kumimoji="0" lang="en-US" altLang="en-US" sz="5400" b="1" i="0" u="none" strike="noStrike" kern="1200" cap="none" spc="0" normalizeH="0" baseline="0" noProof="0" dirty="0" smtClean="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5400" b="1" i="0" u="none" strike="noStrike" kern="1200" cap="none" spc="0" normalizeH="0" baseline="0" noProof="0" dirty="0" err="1" smtClean="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rPr>
              <a:t>Địa</a:t>
            </a:r>
            <a:r>
              <a:rPr kumimoji="0" lang="en-US" altLang="en-US" sz="5400" b="1" i="0" u="none" strike="noStrike" kern="1200" cap="none" spc="0" normalizeH="0" baseline="0" noProof="0" dirty="0" smtClean="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5400" b="1" i="0" u="none" strike="noStrike" kern="1200" cap="none" spc="0" normalizeH="0" baseline="0" noProof="0" dirty="0" err="1" smtClean="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rPr>
              <a:t>lí</a:t>
            </a:r>
            <a:endParaRPr kumimoji="0" lang="en-US" altLang="en-US" sz="5400" b="1" i="0" u="none" strike="noStrike" kern="1200" cap="none" spc="0" normalizeH="0" baseline="0" noProof="0" dirty="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4A42818E-5AD4-362B-F744-7DF5EACF1CBB}"/>
              </a:ext>
            </a:extLst>
          </p:cNvPr>
          <p:cNvPicPr>
            <a:picLocks noChangeAspect="1"/>
          </p:cNvPicPr>
          <p:nvPr/>
        </p:nvPicPr>
        <p:blipFill>
          <a:blip r:embed="rId8"/>
          <a:stretch>
            <a:fillRect/>
          </a:stretch>
        </p:blipFill>
        <p:spPr>
          <a:xfrm>
            <a:off x="1194288" y="1897236"/>
            <a:ext cx="9717866" cy="2633700"/>
          </a:xfrm>
          <a:prstGeom prst="rect">
            <a:avLst/>
          </a:prstGeom>
        </p:spPr>
      </p:pic>
      <p:pic>
        <p:nvPicPr>
          <p:cNvPr id="15" name="Picture 14">
            <a:extLst>
              <a:ext uri="{FF2B5EF4-FFF2-40B4-BE49-F238E27FC236}">
                <a16:creationId xmlns:a16="http://schemas.microsoft.com/office/drawing/2014/main" id="{71FDC0A3-7992-B985-E05A-D18D13CFA1BF}"/>
              </a:ext>
            </a:extLst>
          </p:cNvPr>
          <p:cNvPicPr>
            <a:picLocks noChangeAspect="1"/>
          </p:cNvPicPr>
          <p:nvPr/>
        </p:nvPicPr>
        <p:blipFill>
          <a:blip r:embed="rId9"/>
          <a:stretch>
            <a:fillRect/>
          </a:stretch>
        </p:blipFill>
        <p:spPr>
          <a:xfrm>
            <a:off x="5051269" y="4412547"/>
            <a:ext cx="2255716" cy="1072989"/>
          </a:xfrm>
          <a:prstGeom prst="rect">
            <a:avLst/>
          </a:prstGeom>
        </p:spPr>
      </p:pic>
    </p:spTree>
    <p:extLst>
      <p:ext uri="{BB962C8B-B14F-4D97-AF65-F5344CB8AC3E}">
        <p14:creationId xmlns:p14="http://schemas.microsoft.com/office/powerpoint/2010/main" val="1773857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strVal val="#ppt_w+.3"/>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Effect transition="in" filter="fade">
                                      <p:cBhvr>
                                        <p:cTn id="21" dur="1000"/>
                                        <p:tgtEl>
                                          <p:spTgt spid="2"/>
                                        </p:tgtEl>
                                      </p:cBhvr>
                                    </p:animEffect>
                                  </p:childTnLst>
                                </p:cTn>
                              </p:par>
                              <p:par>
                                <p:cTn id="22" presetID="9"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dissolve">
                                      <p:cBhvr>
                                        <p:cTn id="24" dur="500"/>
                                        <p:tgtEl>
                                          <p:spTgt spid="23"/>
                                        </p:tgtEl>
                                      </p:cBhvr>
                                    </p:animEffect>
                                  </p:childTnLst>
                                </p:cTn>
                              </p:par>
                              <p:par>
                                <p:cTn id="25" presetID="22" presetClass="entr" presetSubtype="2"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righ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72781" y="1694072"/>
            <a:ext cx="10382482" cy="4524315"/>
          </a:xfrm>
          <a:prstGeom prst="rect">
            <a:avLst/>
          </a:prstGeom>
          <a:solidFill>
            <a:srgbClr val="92E9D9"/>
          </a:solidFill>
          <a:effectLst>
            <a:outerShdw blurRad="63500" sx="102000" sy="102000" algn="ctr" rotWithShape="0">
              <a:prstClr val="black">
                <a:alpha val="40000"/>
              </a:prstClr>
            </a:outerShdw>
          </a:effectLst>
        </p:spPr>
        <p:txBody>
          <a:bodyPr wrap="square">
            <a:spAutoFit/>
          </a:bodyPr>
          <a:lstStyle/>
          <a:p>
            <a:pPr algn="just"/>
            <a:r>
              <a:rPr lang="vi-VN" sz="3600" b="1" dirty="0">
                <a:solidFill>
                  <a:srgbClr val="FF0000"/>
                </a:solidFill>
                <a:latin typeface="Cambria" panose="02040503050406030204" pitchFamily="18" charset="0"/>
                <a:ea typeface="Cambria" panose="02040503050406030204" pitchFamily="18" charset="0"/>
              </a:rPr>
              <a:t>+ Tìm hiểu và tích cực tham gia các hoạt động vì hoà bình.</a:t>
            </a:r>
          </a:p>
          <a:p>
            <a:pPr algn="just"/>
            <a:r>
              <a:rPr lang="vi-VN" sz="3600" b="1" dirty="0">
                <a:solidFill>
                  <a:srgbClr val="FF0000"/>
                </a:solidFill>
                <a:latin typeface="Cambria" panose="02040503050406030204" pitchFamily="18" charset="0"/>
                <a:ea typeface="Cambria" panose="02040503050406030204" pitchFamily="18" charset="0"/>
              </a:rPr>
              <a:t>+ Tuyên truyền ý thức bảo vệ hoà bình.</a:t>
            </a:r>
          </a:p>
          <a:p>
            <a:pPr algn="just"/>
            <a:r>
              <a:rPr lang="vi-VN" sz="3600" b="1" dirty="0">
                <a:solidFill>
                  <a:srgbClr val="FF0000"/>
                </a:solidFill>
                <a:latin typeface="Cambria" panose="02040503050406030204" pitchFamily="18" charset="0"/>
                <a:ea typeface="Cambria" panose="02040503050406030204" pitchFamily="18" charset="0"/>
              </a:rPr>
              <a:t>+ Xây dựng mối quan hệ đoàn kết, hữu nghị, nhân ái; không kì thị, phân biệt chủng tộc, màu da.</a:t>
            </a:r>
          </a:p>
          <a:p>
            <a:pPr algn="just"/>
            <a:r>
              <a:rPr lang="vi-VN" sz="3600" b="1" dirty="0">
                <a:solidFill>
                  <a:srgbClr val="FF0000"/>
                </a:solidFill>
                <a:latin typeface="Cambria" panose="02040503050406030204" pitchFamily="18" charset="0"/>
                <a:ea typeface="Cambria" panose="02040503050406030204" pitchFamily="18" charset="0"/>
              </a:rPr>
              <a:t>+ Giải quyết các cuộc xung đột, mâu thuẫn bằng biện pháp hoà bình.</a:t>
            </a:r>
            <a:endParaRPr lang="vi-VN" sz="3600" dirty="0">
              <a:solidFill>
                <a:srgbClr val="FF0000"/>
              </a:solidFill>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D492942A-579D-7DBE-D53D-BCF3F3700269}"/>
              </a:ext>
            </a:extLst>
          </p:cNvPr>
          <p:cNvSpPr txBox="1"/>
          <p:nvPr/>
        </p:nvSpPr>
        <p:spPr>
          <a:xfrm>
            <a:off x="1401288" y="391885"/>
            <a:ext cx="9393381" cy="1077218"/>
          </a:xfrm>
          <a:prstGeom prst="rect">
            <a:avLst/>
          </a:prstGeom>
          <a:noFill/>
        </p:spPr>
        <p:txBody>
          <a:bodyPr wrap="square" rtlCol="0">
            <a:spAutoFit/>
          </a:bodyPr>
          <a:lstStyle/>
          <a:p>
            <a:pPr algn="ctr"/>
            <a:r>
              <a:rPr lang="vi-VN" sz="3200" b="1" dirty="0">
                <a:latin typeface="Cambria" panose="02040503050406030204" pitchFamily="18" charset="0"/>
                <a:ea typeface="Cambria" panose="02040503050406030204" pitchFamily="18" charset="0"/>
              </a:rPr>
              <a:t>- Để xây dựng một thế giới hoà bình cần sự chung tay của toàn nhân loại với các biện pháp như:</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25483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1263" y="191050"/>
            <a:ext cx="11150930" cy="707886"/>
          </a:xfrm>
          <a:prstGeom prst="rect">
            <a:avLst/>
          </a:prstGeom>
          <a:solidFill>
            <a:schemeClr val="accent4">
              <a:lumMod val="40000"/>
              <a:lumOff val="60000"/>
            </a:schemeClr>
          </a:solidFill>
          <a:ln>
            <a:solidFill>
              <a:schemeClr val="tx1"/>
            </a:solidFill>
          </a:ln>
        </p:spPr>
        <p:txBody>
          <a:bodyPr wrap="square" rtlCol="0">
            <a:spAutoFit/>
          </a:bodyPr>
          <a:lstStyle/>
          <a:p>
            <a:pPr lvl="0" algn="ctr"/>
            <a:r>
              <a:rPr lang="en-US" sz="4000" b="1" dirty="0">
                <a:solidFill>
                  <a:prstClr val="black"/>
                </a:solidFill>
                <a:latin typeface="Cambria" panose="02040503050406030204" pitchFamily="18" charset="0"/>
                <a:ea typeface="Cambria" panose="02040503050406030204" pitchFamily="18" charset="0"/>
              </a:rPr>
              <a:t>Đ</a:t>
            </a:r>
            <a:r>
              <a:rPr lang="vi-VN" sz="4000" b="1" dirty="0">
                <a:solidFill>
                  <a:prstClr val="black"/>
                </a:solidFill>
                <a:latin typeface="Cambria" panose="02040503050406030204" pitchFamily="18" charset="0"/>
                <a:ea typeface="Cambria" panose="02040503050406030204" pitchFamily="18" charset="0"/>
              </a:rPr>
              <a:t>ọc thông tin trong SGK và trả lời câu hỏi:</a:t>
            </a:r>
            <a:endPar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829E5F67-3912-988A-8161-751D2576C08E}"/>
              </a:ext>
            </a:extLst>
          </p:cNvPr>
          <p:cNvPicPr>
            <a:picLocks noChangeAspect="1"/>
          </p:cNvPicPr>
          <p:nvPr/>
        </p:nvPicPr>
        <p:blipFill>
          <a:blip r:embed="rId3"/>
          <a:stretch>
            <a:fillRect/>
          </a:stretch>
        </p:blipFill>
        <p:spPr>
          <a:xfrm>
            <a:off x="1646465" y="1030741"/>
            <a:ext cx="8578190" cy="5346266"/>
          </a:xfrm>
          <a:prstGeom prst="rect">
            <a:avLst/>
          </a:prstGeom>
        </p:spPr>
      </p:pic>
    </p:spTree>
    <p:extLst>
      <p:ext uri="{BB962C8B-B14F-4D97-AF65-F5344CB8AC3E}">
        <p14:creationId xmlns:p14="http://schemas.microsoft.com/office/powerpoint/2010/main" val="970895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8">
            <a:extLst>
              <a:ext uri="{FF2B5EF4-FFF2-40B4-BE49-F238E27FC236}">
                <a16:creationId xmlns:a16="http://schemas.microsoft.com/office/drawing/2014/main" id="{1317CB79-41F5-E41D-EA7E-AD2332960BBC}"/>
              </a:ext>
            </a:extLst>
          </p:cNvPr>
          <p:cNvPicPr>
            <a:picLocks noChangeAspect="1"/>
          </p:cNvPicPr>
          <p:nvPr/>
        </p:nvPicPr>
        <p:blipFill>
          <a:blip r:embed="rId2"/>
          <a:stretch>
            <a:fillRect/>
          </a:stretch>
        </p:blipFill>
        <p:spPr>
          <a:xfrm flipH="1">
            <a:off x="880679" y="1590223"/>
            <a:ext cx="2758077" cy="4758738"/>
          </a:xfrm>
          <a:prstGeom prst="rect">
            <a:avLst/>
          </a:prstGeom>
        </p:spPr>
      </p:pic>
      <p:grpSp>
        <p:nvGrpSpPr>
          <p:cNvPr id="9" name="Group 8"/>
          <p:cNvGrpSpPr/>
          <p:nvPr/>
        </p:nvGrpSpPr>
        <p:grpSpPr>
          <a:xfrm>
            <a:off x="4133007" y="122029"/>
            <a:ext cx="7884819" cy="2363236"/>
            <a:chOff x="5142304" y="3077328"/>
            <a:chExt cx="6783912" cy="2363236"/>
          </a:xfrm>
        </p:grpSpPr>
        <p:pic>
          <p:nvPicPr>
            <p:cNvPr id="10" name="Picture 9"/>
            <p:cNvPicPr>
              <a:picLocks noChangeAspect="1"/>
            </p:cNvPicPr>
            <p:nvPr/>
          </p:nvPicPr>
          <p:blipFill>
            <a:blip r:embed="rId3"/>
            <a:stretch>
              <a:fillRect/>
            </a:stretch>
          </p:blipFill>
          <p:spPr>
            <a:xfrm>
              <a:off x="10841034" y="3077328"/>
              <a:ext cx="1085182" cy="877900"/>
            </a:xfrm>
            <a:prstGeom prst="rect">
              <a:avLst/>
            </a:prstGeom>
          </p:spPr>
        </p:pic>
        <p:sp>
          <p:nvSpPr>
            <p:cNvPr id="11" name="Rounded Rectangle 10"/>
            <p:cNvSpPr/>
            <p:nvPr/>
          </p:nvSpPr>
          <p:spPr>
            <a:xfrm>
              <a:off x="5142304" y="3525315"/>
              <a:ext cx="6017620" cy="1915249"/>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Quan sát hình và cho biết sự kiện đi bộ vì hoà bình được tổ chức ở đâu, vào năm nào</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4" name="Rectangle 3">
            <a:extLst>
              <a:ext uri="{FF2B5EF4-FFF2-40B4-BE49-F238E27FC236}">
                <a16:creationId xmlns:a16="http://schemas.microsoft.com/office/drawing/2014/main" id="{66048890-5968-A67B-536C-B3011E756461}"/>
              </a:ext>
            </a:extLst>
          </p:cNvPr>
          <p:cNvSpPr/>
          <p:nvPr/>
        </p:nvSpPr>
        <p:spPr>
          <a:xfrm>
            <a:off x="3978234" y="2924967"/>
            <a:ext cx="7279574" cy="3416320"/>
          </a:xfrm>
          <a:prstGeom prst="rect">
            <a:avLst/>
          </a:prstGeom>
          <a:solidFill>
            <a:srgbClr val="92E9D9"/>
          </a:solidFill>
          <a:ln w="19050">
            <a:solidFill>
              <a:schemeClr val="tx1"/>
            </a:solidFill>
            <a:prstDash val="dash"/>
          </a:ln>
        </p:spPr>
        <p:txBody>
          <a:bodyPr wrap="square">
            <a:spAutoFit/>
          </a:bodyPr>
          <a:lstStyle/>
          <a:p>
            <a:pPr lvl="0" algn="just"/>
            <a:r>
              <a:rPr lang="vi-VN" sz="5400" b="1" i="1" dirty="0">
                <a:solidFill>
                  <a:srgbClr val="FF0000"/>
                </a:solidFill>
                <a:latin typeface="Cambria" panose="02040503050406030204" pitchFamily="18" charset="0"/>
                <a:ea typeface="Cambria" panose="02040503050406030204" pitchFamily="18" charset="0"/>
              </a:rPr>
              <a:t>Sự kiện đi bộ vì hoà bình được tổ chức ở Seoul Hàn Quốc vào năm 2016.</a:t>
            </a:r>
            <a:endParaRPr kumimoji="0" lang="vi-VN" sz="54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94298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8">
            <a:extLst>
              <a:ext uri="{FF2B5EF4-FFF2-40B4-BE49-F238E27FC236}">
                <a16:creationId xmlns:a16="http://schemas.microsoft.com/office/drawing/2014/main" id="{1317CB79-41F5-E41D-EA7E-AD2332960BBC}"/>
              </a:ext>
            </a:extLst>
          </p:cNvPr>
          <p:cNvPicPr>
            <a:picLocks noChangeAspect="1"/>
          </p:cNvPicPr>
          <p:nvPr/>
        </p:nvPicPr>
        <p:blipFill>
          <a:blip r:embed="rId2"/>
          <a:stretch>
            <a:fillRect/>
          </a:stretch>
        </p:blipFill>
        <p:spPr>
          <a:xfrm flipH="1">
            <a:off x="880679" y="1590223"/>
            <a:ext cx="2758077" cy="4758738"/>
          </a:xfrm>
          <a:prstGeom prst="rect">
            <a:avLst/>
          </a:prstGeom>
        </p:spPr>
      </p:pic>
      <p:grpSp>
        <p:nvGrpSpPr>
          <p:cNvPr id="9" name="Group 8"/>
          <p:cNvGrpSpPr/>
          <p:nvPr/>
        </p:nvGrpSpPr>
        <p:grpSpPr>
          <a:xfrm>
            <a:off x="3800103" y="122029"/>
            <a:ext cx="8217723" cy="2122408"/>
            <a:chOff x="4855881" y="3077328"/>
            <a:chExt cx="7070335" cy="2122408"/>
          </a:xfrm>
        </p:grpSpPr>
        <p:pic>
          <p:nvPicPr>
            <p:cNvPr id="10" name="Picture 9"/>
            <p:cNvPicPr>
              <a:picLocks noChangeAspect="1"/>
            </p:cNvPicPr>
            <p:nvPr/>
          </p:nvPicPr>
          <p:blipFill>
            <a:blip r:embed="rId3"/>
            <a:stretch>
              <a:fillRect/>
            </a:stretch>
          </p:blipFill>
          <p:spPr>
            <a:xfrm>
              <a:off x="10841034" y="3077328"/>
              <a:ext cx="1085182" cy="877900"/>
            </a:xfrm>
            <a:prstGeom prst="rect">
              <a:avLst/>
            </a:prstGeom>
          </p:spPr>
        </p:pic>
        <p:sp>
          <p:nvSpPr>
            <p:cNvPr id="11" name="Rounded Rectangle 10"/>
            <p:cNvSpPr/>
            <p:nvPr/>
          </p:nvSpPr>
          <p:spPr>
            <a:xfrm>
              <a:off x="4855881" y="3525316"/>
              <a:ext cx="6304042" cy="1674420"/>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Quốc tế lấy ngày kỉ niệm quốc tế hoà bình là ngày nào?</a:t>
              </a:r>
            </a:p>
          </p:txBody>
        </p:sp>
      </p:grpSp>
      <p:sp>
        <p:nvSpPr>
          <p:cNvPr id="4" name="Rectangle 3">
            <a:extLst>
              <a:ext uri="{FF2B5EF4-FFF2-40B4-BE49-F238E27FC236}">
                <a16:creationId xmlns:a16="http://schemas.microsoft.com/office/drawing/2014/main" id="{66048890-5968-A67B-536C-B3011E756461}"/>
              </a:ext>
            </a:extLst>
          </p:cNvPr>
          <p:cNvSpPr/>
          <p:nvPr/>
        </p:nvSpPr>
        <p:spPr>
          <a:xfrm>
            <a:off x="3990109" y="2703016"/>
            <a:ext cx="7279574" cy="4154984"/>
          </a:xfrm>
          <a:prstGeom prst="rect">
            <a:avLst/>
          </a:prstGeom>
          <a:solidFill>
            <a:srgbClr val="92E9D9"/>
          </a:solidFill>
          <a:ln w="19050">
            <a:solidFill>
              <a:schemeClr val="tx1"/>
            </a:solidFill>
            <a:prstDash val="dash"/>
          </a:ln>
        </p:spPr>
        <p:txBody>
          <a:bodyPr wrap="square">
            <a:spAutoFit/>
          </a:bodyPr>
          <a:lstStyle/>
          <a:p>
            <a:pPr lvl="0" algn="just"/>
            <a:r>
              <a:rPr lang="vi-VN" sz="4400" b="1" i="1" dirty="0">
                <a:solidFill>
                  <a:srgbClr val="FF0000"/>
                </a:solidFill>
                <a:latin typeface="Cambria" panose="02040503050406030204" pitchFamily="18" charset="0"/>
                <a:ea typeface="Cambria" panose="02040503050406030204" pitchFamily="18" charset="0"/>
              </a:rPr>
              <a:t>Quốc tế lấy ngày kỉ niệm quốc tế hoà bình là ngày 21/9 hằng năm. Đây là ngày tôn vinh hoà bình, kêu gọi chấm dứt chiến tranh, bạo lực và bất công.</a:t>
            </a:r>
            <a:endParaRPr kumimoji="0" lang="vi-VN" sz="44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616272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DD9307-0EF6-0D95-8AA2-6DBA91DCF851}"/>
              </a:ext>
            </a:extLst>
          </p:cNvPr>
          <p:cNvPicPr>
            <a:picLocks noChangeAspect="1"/>
          </p:cNvPicPr>
          <p:nvPr/>
        </p:nvPicPr>
        <p:blipFill rotWithShape="1">
          <a:blip r:embed="rId3">
            <a:extLst>
              <a:ext uri="{28A0092B-C50C-407E-A947-70E740481C1C}">
                <a14:useLocalDpi xmlns:a14="http://schemas.microsoft.com/office/drawing/2010/main" val="0"/>
              </a:ext>
            </a:extLst>
          </a:blip>
          <a:srcRect b="25749"/>
          <a:stretch/>
        </p:blipFill>
        <p:spPr>
          <a:xfrm>
            <a:off x="897415" y="3692769"/>
            <a:ext cx="10397171" cy="3165231"/>
          </a:xfrm>
          <a:prstGeom prst="rect">
            <a:avLst/>
          </a:prstGeom>
        </p:spPr>
      </p:pic>
      <p:pic>
        <p:nvPicPr>
          <p:cNvPr id="6" name="Picture 5"/>
          <p:cNvPicPr>
            <a:picLocks noChangeAspect="1"/>
          </p:cNvPicPr>
          <p:nvPr/>
        </p:nvPicPr>
        <p:blipFill>
          <a:blip r:embed="rId4"/>
          <a:stretch>
            <a:fillRect/>
          </a:stretch>
        </p:blipFill>
        <p:spPr>
          <a:xfrm>
            <a:off x="633511" y="757712"/>
            <a:ext cx="10924979" cy="2237426"/>
          </a:xfrm>
          <a:prstGeom prst="rect">
            <a:avLst/>
          </a:prstGeom>
        </p:spPr>
      </p:pic>
    </p:spTree>
    <p:extLst>
      <p:ext uri="{BB962C8B-B14F-4D97-AF65-F5344CB8AC3E}">
        <p14:creationId xmlns:p14="http://schemas.microsoft.com/office/powerpoint/2010/main" val="2937678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2510" y="170068"/>
            <a:ext cx="11412187" cy="1200329"/>
          </a:xfrm>
          <a:prstGeom prst="rect">
            <a:avLst/>
          </a:prstGeom>
          <a:solidFill>
            <a:srgbClr val="92E9D9"/>
          </a:solidFill>
          <a:ln>
            <a:solidFill>
              <a:schemeClr val="tx1"/>
            </a:solidFill>
          </a:ln>
        </p:spPr>
        <p:txBody>
          <a:bodyPr wrap="square">
            <a:spAutoFit/>
          </a:bodyPr>
          <a:lstStyle/>
          <a:p>
            <a:pPr algn="ctr"/>
            <a:r>
              <a:rPr lang="vi-VN" sz="3600" b="1" dirty="0">
                <a:latin typeface="Cambria" panose="02040503050406030204" pitchFamily="18" charset="0"/>
                <a:ea typeface="Cambria" panose="02040503050406030204" pitchFamily="18" charset="0"/>
              </a:rPr>
              <a:t>Hoàn thành bảng (theo gợi ý dưới đây vào vở) về ý nghĩa của các tổ chức, phong trào vì hoà bình thế giới.</a:t>
            </a:r>
          </a:p>
        </p:txBody>
      </p:sp>
      <p:graphicFrame>
        <p:nvGraphicFramePr>
          <p:cNvPr id="2" name="Table 1">
            <a:extLst>
              <a:ext uri="{FF2B5EF4-FFF2-40B4-BE49-F238E27FC236}">
                <a16:creationId xmlns:a16="http://schemas.microsoft.com/office/drawing/2014/main" id="{92079118-084B-A47A-2445-DEBD1F568AAF}"/>
              </a:ext>
            </a:extLst>
          </p:cNvPr>
          <p:cNvGraphicFramePr>
            <a:graphicFrameLocks noGrp="1"/>
          </p:cNvGraphicFramePr>
          <p:nvPr>
            <p:extLst>
              <p:ext uri="{D42A27DB-BD31-4B8C-83A1-F6EECF244321}">
                <p14:modId xmlns:p14="http://schemas.microsoft.com/office/powerpoint/2010/main" val="3914179544"/>
              </p:ext>
            </p:extLst>
          </p:nvPr>
        </p:nvGraphicFramePr>
        <p:xfrm>
          <a:off x="1163782" y="2030680"/>
          <a:ext cx="9773392" cy="3990108"/>
        </p:xfrm>
        <a:graphic>
          <a:graphicData uri="http://schemas.openxmlformats.org/drawingml/2006/table">
            <a:tbl>
              <a:tblPr firstRow="1" firstCol="1" bandRow="1">
                <a:tableStyleId>{5C22544A-7EE6-4342-B048-85BDC9FD1C3A}</a:tableStyleId>
              </a:tblPr>
              <a:tblGrid>
                <a:gridCol w="1513578">
                  <a:extLst>
                    <a:ext uri="{9D8B030D-6E8A-4147-A177-3AD203B41FA5}">
                      <a16:colId xmlns:a16="http://schemas.microsoft.com/office/drawing/2014/main" val="3377089377"/>
                    </a:ext>
                  </a:extLst>
                </a:gridCol>
                <a:gridCol w="4186578">
                  <a:extLst>
                    <a:ext uri="{9D8B030D-6E8A-4147-A177-3AD203B41FA5}">
                      <a16:colId xmlns:a16="http://schemas.microsoft.com/office/drawing/2014/main" val="2341912075"/>
                    </a:ext>
                  </a:extLst>
                </a:gridCol>
                <a:gridCol w="4073236">
                  <a:extLst>
                    <a:ext uri="{9D8B030D-6E8A-4147-A177-3AD203B41FA5}">
                      <a16:colId xmlns:a16="http://schemas.microsoft.com/office/drawing/2014/main" val="1177751226"/>
                    </a:ext>
                  </a:extLst>
                </a:gridCol>
              </a:tblGrid>
              <a:tr h="650343">
                <a:tc>
                  <a:txBody>
                    <a:bodyPr/>
                    <a:lstStyle/>
                    <a:p>
                      <a:pPr marL="0" marR="0" algn="ctr">
                        <a:lnSpc>
                          <a:spcPct val="115000"/>
                        </a:lnSpc>
                        <a:spcBef>
                          <a:spcPts val="0"/>
                        </a:spcBef>
                        <a:spcAft>
                          <a:spcPts val="0"/>
                        </a:spcAft>
                      </a:pPr>
                      <a:r>
                        <a:rPr lang="en-US" sz="3200" dirty="0">
                          <a:effectLst/>
                          <a:latin typeface="Cambria" panose="02040503050406030204" pitchFamily="18" charset="0"/>
                          <a:ea typeface="Cambria" panose="02040503050406030204" pitchFamily="18" charset="0"/>
                        </a:rPr>
                        <a:t>TT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r>
                        <a:rPr lang="en-US" sz="3200" dirty="0" err="1">
                          <a:effectLst/>
                          <a:latin typeface="Cambria" panose="02040503050406030204" pitchFamily="18" charset="0"/>
                          <a:ea typeface="Cambria" panose="02040503050406030204" pitchFamily="18" charset="0"/>
                        </a:rPr>
                        <a:t>Tên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tổ</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chức</a:t>
                      </a: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r>
                        <a:rPr lang="en-US" sz="3200" dirty="0" err="1">
                          <a:effectLst/>
                          <a:latin typeface="Cambria" panose="02040503050406030204" pitchFamily="18" charset="0"/>
                          <a:ea typeface="Cambria" panose="02040503050406030204" pitchFamily="18" charset="0"/>
                        </a:rPr>
                        <a:t>Mục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đích</a:t>
                      </a: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694635944"/>
                  </a:ext>
                </a:extLst>
              </a:tr>
              <a:tr h="650343">
                <a:tc>
                  <a:txBody>
                    <a:bodyPr/>
                    <a:lstStyle/>
                    <a:p>
                      <a:pPr marL="0" marR="0" algn="ctr">
                        <a:lnSpc>
                          <a:spcPct val="115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Liên hợp quốc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5484021"/>
                  </a:ext>
                </a:extLst>
              </a:tr>
              <a:tr h="1344711">
                <a:tc>
                  <a:txBody>
                    <a:bodyPr/>
                    <a:lstStyle/>
                    <a:p>
                      <a:pPr marL="0" marR="0" algn="ctr">
                        <a:lnSpc>
                          <a:spcPct val="115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3200" dirty="0" err="1">
                          <a:solidFill>
                            <a:srgbClr val="002060"/>
                          </a:solidFill>
                          <a:effectLst/>
                          <a:latin typeface="Cambria" panose="02040503050406030204" pitchFamily="18" charset="0"/>
                          <a:ea typeface="Cambria" panose="02040503050406030204" pitchFamily="18" charset="0"/>
                        </a:rPr>
                        <a:t>Thế</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vận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hội</a:t>
                      </a:r>
                      <a:r>
                        <a:rPr lang="en-US" sz="3200" dirty="0">
                          <a:solidFill>
                            <a:srgbClr val="002060"/>
                          </a:solidFill>
                          <a:effectLst/>
                          <a:latin typeface="Cambria" panose="02040503050406030204" pitchFamily="18" charset="0"/>
                          <a:ea typeface="Cambria" panose="02040503050406030204" pitchFamily="18" charset="0"/>
                        </a:rPr>
                        <a:t> Ô-</a:t>
                      </a:r>
                      <a:r>
                        <a:rPr lang="en-US" sz="3200" dirty="0" err="1">
                          <a:solidFill>
                            <a:srgbClr val="002060"/>
                          </a:solidFill>
                          <a:effectLst/>
                          <a:latin typeface="Cambria" panose="02040503050406030204" pitchFamily="18" charset="0"/>
                          <a:ea typeface="Cambria" panose="02040503050406030204" pitchFamily="18" charset="0"/>
                        </a:rPr>
                        <a:t>lim</a:t>
                      </a:r>
                      <a:r>
                        <a:rPr lang="en-US" sz="3200" dirty="0">
                          <a:solidFill>
                            <a:srgbClr val="002060"/>
                          </a:solidFill>
                          <a:effectLst/>
                          <a:latin typeface="Cambria" panose="02040503050406030204" pitchFamily="18" charset="0"/>
                          <a:ea typeface="Cambria" panose="02040503050406030204" pitchFamily="18" charset="0"/>
                        </a:rPr>
                        <a:t>-pic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6305166"/>
                  </a:ext>
                </a:extLst>
              </a:tr>
              <a:tr h="1344711">
                <a:tc>
                  <a:txBody>
                    <a:bodyPr/>
                    <a:lstStyle/>
                    <a:p>
                      <a:pPr marL="0" marR="0" algn="ctr">
                        <a:lnSpc>
                          <a:spcPct val="115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Phong trào chữ thập đỏ.</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4305314"/>
                  </a:ext>
                </a:extLst>
              </a:tr>
            </a:tbl>
          </a:graphicData>
        </a:graphic>
      </p:graphicFrame>
    </p:spTree>
    <p:extLst>
      <p:ext uri="{BB962C8B-B14F-4D97-AF65-F5344CB8AC3E}">
        <p14:creationId xmlns:p14="http://schemas.microsoft.com/office/powerpoint/2010/main" val="38616015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A3F5443-EB85-4DC7-87BE-8AA2432505CD}"/>
              </a:ext>
            </a:extLst>
          </p:cNvPr>
          <p:cNvGraphicFramePr>
            <a:graphicFrameLocks noGrp="1"/>
          </p:cNvGraphicFramePr>
          <p:nvPr>
            <p:extLst>
              <p:ext uri="{D42A27DB-BD31-4B8C-83A1-F6EECF244321}">
                <p14:modId xmlns:p14="http://schemas.microsoft.com/office/powerpoint/2010/main" val="202398620"/>
              </p:ext>
            </p:extLst>
          </p:nvPr>
        </p:nvGraphicFramePr>
        <p:xfrm>
          <a:off x="712520" y="724396"/>
          <a:ext cx="10664040" cy="5634307"/>
        </p:xfrm>
        <a:graphic>
          <a:graphicData uri="http://schemas.openxmlformats.org/drawingml/2006/table">
            <a:tbl>
              <a:tblPr firstRow="1" firstCol="1" bandRow="1">
                <a:tableStyleId>{5C22544A-7EE6-4342-B048-85BDC9FD1C3A}</a:tableStyleId>
              </a:tblPr>
              <a:tblGrid>
                <a:gridCol w="1045027">
                  <a:extLst>
                    <a:ext uri="{9D8B030D-6E8A-4147-A177-3AD203B41FA5}">
                      <a16:colId xmlns:a16="http://schemas.microsoft.com/office/drawing/2014/main" val="853513659"/>
                    </a:ext>
                  </a:extLst>
                </a:gridCol>
                <a:gridCol w="2743200">
                  <a:extLst>
                    <a:ext uri="{9D8B030D-6E8A-4147-A177-3AD203B41FA5}">
                      <a16:colId xmlns:a16="http://schemas.microsoft.com/office/drawing/2014/main" val="1930661501"/>
                    </a:ext>
                  </a:extLst>
                </a:gridCol>
                <a:gridCol w="6875813">
                  <a:extLst>
                    <a:ext uri="{9D8B030D-6E8A-4147-A177-3AD203B41FA5}">
                      <a16:colId xmlns:a16="http://schemas.microsoft.com/office/drawing/2014/main" val="4030938055"/>
                    </a:ext>
                  </a:extLst>
                </a:gridCol>
              </a:tblGrid>
              <a:tr h="548235">
                <a:tc>
                  <a:txBody>
                    <a:bodyPr/>
                    <a:lstStyle/>
                    <a:p>
                      <a:pPr marL="0" marR="0" algn="ctr">
                        <a:lnSpc>
                          <a:spcPct val="115000"/>
                        </a:lnSpc>
                        <a:spcBef>
                          <a:spcPts val="0"/>
                        </a:spcBef>
                        <a:spcAft>
                          <a:spcPts val="0"/>
                        </a:spcAft>
                      </a:pPr>
                      <a:r>
                        <a:rPr lang="en-US" sz="3200" dirty="0">
                          <a:effectLst/>
                          <a:latin typeface="Cambria" panose="02040503050406030204" pitchFamily="18" charset="0"/>
                          <a:ea typeface="Cambria" panose="02040503050406030204" pitchFamily="18" charset="0"/>
                        </a:rPr>
                        <a:t>TT</a:t>
                      </a: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r>
                        <a:rPr lang="en-US" sz="3200" dirty="0" err="1">
                          <a:effectLst/>
                          <a:latin typeface="Cambria" panose="02040503050406030204" pitchFamily="18" charset="0"/>
                          <a:ea typeface="Cambria" panose="02040503050406030204" pitchFamily="18" charset="0"/>
                        </a:rPr>
                        <a:t>Tên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tổ</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chức</a:t>
                      </a:r>
                      <a:endParaRPr lang="en-US" sz="3200" dirty="0">
                        <a:effectLst/>
                        <a:latin typeface="Cambria" panose="02040503050406030204" pitchFamily="18" charset="0"/>
                        <a:ea typeface="Cambria" panose="02040503050406030204" pitchFamily="18" charset="0"/>
                      </a:endParaRP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r>
                        <a:rPr lang="en-US" sz="3200" dirty="0" err="1">
                          <a:effectLst/>
                          <a:latin typeface="Cambria" panose="02040503050406030204" pitchFamily="18" charset="0"/>
                          <a:ea typeface="Cambria" panose="02040503050406030204" pitchFamily="18" charset="0"/>
                        </a:rPr>
                        <a:t>Mục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đích</a:t>
                      </a:r>
                      <a:endParaRPr lang="en-US" sz="3200" dirty="0">
                        <a:effectLst/>
                        <a:latin typeface="Cambria" panose="02040503050406030204" pitchFamily="18" charset="0"/>
                        <a:ea typeface="Cambria" panose="02040503050406030204" pitchFamily="18" charset="0"/>
                      </a:endParaRP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392194397"/>
                  </a:ext>
                </a:extLst>
              </a:tr>
              <a:tr h="833770">
                <a:tc>
                  <a:txBody>
                    <a:bodyPr/>
                    <a:lstStyle/>
                    <a:p>
                      <a:pPr marL="0" marR="0" algn="ctr">
                        <a:lnSpc>
                          <a:spcPct val="115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1</a:t>
                      </a: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3200" b="1" dirty="0">
                          <a:solidFill>
                            <a:srgbClr val="002060"/>
                          </a:solidFill>
                          <a:effectLst/>
                          <a:latin typeface="Cambria" panose="02040503050406030204" pitchFamily="18" charset="0"/>
                          <a:ea typeface="Cambria" panose="02040503050406030204" pitchFamily="18" charset="0"/>
                        </a:rPr>
                        <a:t>Liên </a:t>
                      </a:r>
                      <a:r>
                        <a:rPr lang="en-US" sz="3200" b="1" dirty="0" err="1">
                          <a:solidFill>
                            <a:srgbClr val="002060"/>
                          </a:solidFill>
                          <a:effectLst/>
                          <a:latin typeface="Cambria" panose="02040503050406030204" pitchFamily="18" charset="0"/>
                          <a:ea typeface="Cambria" panose="02040503050406030204" pitchFamily="18" charset="0"/>
                        </a:rPr>
                        <a:t>hợp</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quốc</a:t>
                      </a:r>
                      <a:endParaRPr lang="en-US" sz="3200" b="1" dirty="0">
                        <a:solidFill>
                          <a:srgbClr val="002060"/>
                        </a:solidFill>
                        <a:effectLst/>
                        <a:latin typeface="Cambria" panose="02040503050406030204" pitchFamily="18" charset="0"/>
                        <a:ea typeface="Cambria" panose="02040503050406030204" pitchFamily="18" charset="0"/>
                      </a:endParaRP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Giữ gìn, bảo vệ nền hoà bình và an ninh thế giới.</a:t>
                      </a: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9979219"/>
                  </a:ext>
                </a:extLst>
              </a:tr>
              <a:tr h="2261439">
                <a:tc>
                  <a:txBody>
                    <a:bodyPr/>
                    <a:lstStyle/>
                    <a:p>
                      <a:pPr marL="0" marR="0" algn="ctr">
                        <a:lnSpc>
                          <a:spcPct val="115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2</a:t>
                      </a: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Thế</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vận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hội</a:t>
                      </a:r>
                      <a:r>
                        <a:rPr lang="en-US" sz="3200" b="1" dirty="0">
                          <a:solidFill>
                            <a:srgbClr val="002060"/>
                          </a:solidFill>
                          <a:effectLst/>
                          <a:latin typeface="Cambria" panose="02040503050406030204" pitchFamily="18" charset="0"/>
                          <a:ea typeface="Cambria" panose="02040503050406030204" pitchFamily="18" charset="0"/>
                        </a:rPr>
                        <a:t> Ô-</a:t>
                      </a:r>
                      <a:r>
                        <a:rPr lang="en-US" sz="3200" b="1" dirty="0" err="1">
                          <a:solidFill>
                            <a:srgbClr val="002060"/>
                          </a:solidFill>
                          <a:effectLst/>
                          <a:latin typeface="Cambria" panose="02040503050406030204" pitchFamily="18" charset="0"/>
                          <a:ea typeface="Cambria" panose="02040503050406030204" pitchFamily="18" charset="0"/>
                        </a:rPr>
                        <a:t>lim</a:t>
                      </a:r>
                      <a:r>
                        <a:rPr lang="en-US" sz="3200" b="1" dirty="0">
                          <a:solidFill>
                            <a:srgbClr val="002060"/>
                          </a:solidFill>
                          <a:effectLst/>
                          <a:latin typeface="Cambria" panose="02040503050406030204" pitchFamily="18" charset="0"/>
                          <a:ea typeface="Cambria" panose="02040503050406030204" pitchFamily="18" charset="0"/>
                        </a:rPr>
                        <a:t>-pic</a:t>
                      </a: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3200" dirty="0" err="1">
                          <a:solidFill>
                            <a:srgbClr val="002060"/>
                          </a:solidFill>
                          <a:effectLst/>
                          <a:latin typeface="Cambria" panose="02040503050406030204" pitchFamily="18" charset="0"/>
                          <a:ea typeface="Cambria" panose="02040503050406030204" pitchFamily="18" charset="0"/>
                        </a:rPr>
                        <a:t>Là</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cuộc</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tranh</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tài</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thể</a:t>
                      </a:r>
                      <a:r>
                        <a:rPr lang="en-US" sz="3200" dirty="0">
                          <a:solidFill>
                            <a:srgbClr val="002060"/>
                          </a:solidFill>
                          <a:effectLst/>
                          <a:latin typeface="Cambria" panose="02040503050406030204" pitchFamily="18" charset="0"/>
                          <a:ea typeface="Cambria" panose="02040503050406030204" pitchFamily="18" charset="0"/>
                        </a:rPr>
                        <a:t> thao </a:t>
                      </a:r>
                      <a:r>
                        <a:rPr lang="en-US" sz="3200" dirty="0" err="1">
                          <a:solidFill>
                            <a:srgbClr val="002060"/>
                          </a:solidFill>
                          <a:effectLst/>
                          <a:latin typeface="Cambria" panose="02040503050406030204" pitchFamily="18" charset="0"/>
                          <a:ea typeface="Cambria" panose="02040503050406030204" pitchFamily="18" charset="0"/>
                        </a:rPr>
                        <a:t>giữa</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các</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quốc</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gia</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trên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toàn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thế</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giới</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nhằm</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củng</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cố</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đoàn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kết</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thống</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nhất</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bình</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đẳng</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giữa</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các</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châu</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lục</a:t>
                      </a:r>
                      <a:r>
                        <a:rPr lang="en-US" sz="3200" dirty="0">
                          <a:solidFill>
                            <a:srgbClr val="002060"/>
                          </a:solidFill>
                          <a:effectLst/>
                          <a:latin typeface="Cambria" panose="02040503050406030204" pitchFamily="18" charset="0"/>
                          <a:ea typeface="Cambria" panose="02040503050406030204" pitchFamily="18" charset="0"/>
                        </a:rPr>
                        <a:t>.</a:t>
                      </a: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6538688"/>
                  </a:ext>
                </a:extLst>
              </a:tr>
              <a:tr h="1690372">
                <a:tc>
                  <a:txBody>
                    <a:bodyPr/>
                    <a:lstStyle/>
                    <a:p>
                      <a:pPr marL="0" marR="0" algn="ctr">
                        <a:lnSpc>
                          <a:spcPct val="115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3</a:t>
                      </a: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3200" b="1" dirty="0">
                          <a:solidFill>
                            <a:srgbClr val="002060"/>
                          </a:solidFill>
                          <a:effectLst/>
                          <a:latin typeface="Cambria" panose="02040503050406030204" pitchFamily="18" charset="0"/>
                          <a:ea typeface="Cambria" panose="02040503050406030204" pitchFamily="18" charset="0"/>
                        </a:rPr>
                        <a:t>Phong </a:t>
                      </a:r>
                      <a:r>
                        <a:rPr lang="en-US" sz="3200" b="1" dirty="0" err="1">
                          <a:solidFill>
                            <a:srgbClr val="002060"/>
                          </a:solidFill>
                          <a:effectLst/>
                          <a:latin typeface="Cambria" panose="02040503050406030204" pitchFamily="18" charset="0"/>
                          <a:ea typeface="Cambria" panose="02040503050406030204" pitchFamily="18" charset="0"/>
                        </a:rPr>
                        <a:t>trào</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thập</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đỏ</a:t>
                      </a:r>
                      <a:r>
                        <a:rPr lang="en-US" sz="3200" b="1" dirty="0">
                          <a:solidFill>
                            <a:srgbClr val="002060"/>
                          </a:solidFill>
                          <a:effectLst/>
                          <a:latin typeface="Cambria" panose="02040503050406030204" pitchFamily="18" charset="0"/>
                          <a:ea typeface="Cambria" panose="02040503050406030204" pitchFamily="18" charset="0"/>
                        </a:rPr>
                        <a:t>.</a:t>
                      </a: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3200" dirty="0" err="1">
                          <a:solidFill>
                            <a:srgbClr val="002060"/>
                          </a:solidFill>
                          <a:effectLst/>
                          <a:latin typeface="Cambria" panose="02040503050406030204" pitchFamily="18" charset="0"/>
                          <a:ea typeface="Cambria" panose="02040503050406030204" pitchFamily="18" charset="0"/>
                        </a:rPr>
                        <a:t>Tăng</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cường</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sự</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hiểu</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biết</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lẫn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nhau</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sự</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hợp</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tác</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hữu</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nghị</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hoà</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bình</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giữa</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các</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dân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tộc</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trên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thế</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giới</a:t>
                      </a:r>
                      <a:r>
                        <a:rPr lang="en-US" sz="3200" dirty="0">
                          <a:solidFill>
                            <a:srgbClr val="002060"/>
                          </a:solidFill>
                          <a:effectLst/>
                          <a:latin typeface="Cambria" panose="02040503050406030204" pitchFamily="18" charset="0"/>
                          <a:ea typeface="Cambria" panose="02040503050406030204" pitchFamily="18" charset="0"/>
                        </a:rPr>
                        <a:t>.</a:t>
                      </a: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1561461"/>
                  </a:ext>
                </a:extLst>
              </a:tr>
            </a:tbl>
          </a:graphicData>
        </a:graphic>
      </p:graphicFrame>
    </p:spTree>
    <p:extLst>
      <p:ext uri="{BB962C8B-B14F-4D97-AF65-F5344CB8AC3E}">
        <p14:creationId xmlns:p14="http://schemas.microsoft.com/office/powerpoint/2010/main" val="2369044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1263" y="191050"/>
            <a:ext cx="11150930" cy="707886"/>
          </a:xfrm>
          <a:prstGeom prst="rect">
            <a:avLst/>
          </a:prstGeom>
          <a:solidFill>
            <a:schemeClr val="accent4">
              <a:lumMod val="40000"/>
              <a:lumOff val="60000"/>
            </a:schemeClr>
          </a:solidFill>
          <a:ln>
            <a:solidFill>
              <a:schemeClr val="tx1"/>
            </a:solidFill>
          </a:ln>
        </p:spPr>
        <p:txBody>
          <a:bodyPr wrap="square" rtlCol="0">
            <a:spAutoFit/>
          </a:bodyPr>
          <a:lstStyle/>
          <a:p>
            <a:pPr lvl="0" algn="ctr"/>
            <a:r>
              <a:rPr lang="vi-VN" sz="4000" b="1" dirty="0">
                <a:solidFill>
                  <a:prstClr val="black"/>
                </a:solidFill>
                <a:latin typeface="Cambria" panose="02040503050406030204" pitchFamily="18" charset="0"/>
                <a:ea typeface="Cambria" panose="02040503050406030204" pitchFamily="18" charset="0"/>
              </a:rPr>
              <a:t>Thuyết trình tranh về chủ đề “Em yêu hoà bình”</a:t>
            </a:r>
            <a:endPar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2" name="Picture 1" descr="VẼ TRANH MƠ ƯỚC : MỘT THẾ GIỚI HOÀ BÌNH">
            <a:extLst>
              <a:ext uri="{FF2B5EF4-FFF2-40B4-BE49-F238E27FC236}">
                <a16:creationId xmlns:a16="http://schemas.microsoft.com/office/drawing/2014/main" id="{66B3440D-8BD3-67EA-C972-9BE05F66BE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732" r="10951"/>
          <a:stretch/>
        </p:blipFill>
        <p:spPr bwMode="auto">
          <a:xfrm>
            <a:off x="2481944" y="1071060"/>
            <a:ext cx="7433954" cy="534031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55257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DD9307-0EF6-0D95-8AA2-6DBA91DCF851}"/>
              </a:ext>
            </a:extLst>
          </p:cNvPr>
          <p:cNvPicPr>
            <a:picLocks noChangeAspect="1"/>
          </p:cNvPicPr>
          <p:nvPr/>
        </p:nvPicPr>
        <p:blipFill rotWithShape="1">
          <a:blip r:embed="rId3">
            <a:extLst>
              <a:ext uri="{28A0092B-C50C-407E-A947-70E740481C1C}">
                <a14:useLocalDpi xmlns:a14="http://schemas.microsoft.com/office/drawing/2010/main" val="0"/>
              </a:ext>
            </a:extLst>
          </a:blip>
          <a:srcRect b="25749"/>
          <a:stretch/>
        </p:blipFill>
        <p:spPr>
          <a:xfrm>
            <a:off x="897415" y="3692769"/>
            <a:ext cx="10397171" cy="3165231"/>
          </a:xfrm>
          <a:prstGeom prst="rect">
            <a:avLst/>
          </a:prstGeom>
        </p:spPr>
      </p:pic>
      <p:pic>
        <p:nvPicPr>
          <p:cNvPr id="6" name="Picture 5"/>
          <p:cNvPicPr>
            <a:picLocks noChangeAspect="1"/>
          </p:cNvPicPr>
          <p:nvPr/>
        </p:nvPicPr>
        <p:blipFill>
          <a:blip r:embed="rId4"/>
          <a:stretch>
            <a:fillRect/>
          </a:stretch>
        </p:blipFill>
        <p:spPr>
          <a:xfrm>
            <a:off x="633511" y="700562"/>
            <a:ext cx="10924979" cy="2237426"/>
          </a:xfrm>
          <a:prstGeom prst="rect">
            <a:avLst/>
          </a:prstGeom>
        </p:spPr>
      </p:pic>
    </p:spTree>
    <p:extLst>
      <p:ext uri="{BB962C8B-B14F-4D97-AF65-F5344CB8AC3E}">
        <p14:creationId xmlns:p14="http://schemas.microsoft.com/office/powerpoint/2010/main" val="15152066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AF5925-DEFC-7274-0DFE-1C86CB566B32}"/>
              </a:ext>
            </a:extLst>
          </p:cNvPr>
          <p:cNvSpPr txBox="1"/>
          <p:nvPr/>
        </p:nvSpPr>
        <p:spPr>
          <a:xfrm>
            <a:off x="1021278" y="1721922"/>
            <a:ext cx="10390909" cy="3970318"/>
          </a:xfrm>
          <a:prstGeom prst="rect">
            <a:avLst/>
          </a:prstGeom>
          <a:noFill/>
        </p:spPr>
        <p:txBody>
          <a:bodyPr wrap="square" rtlCol="0">
            <a:spAutoFit/>
          </a:bodyPr>
          <a:lstStyle/>
          <a:p>
            <a:pPr algn="just"/>
            <a:r>
              <a:rPr lang="vi-VN" sz="3600" b="1" i="0" dirty="0">
                <a:solidFill>
                  <a:srgbClr val="000000"/>
                </a:solidFill>
                <a:effectLst/>
                <a:latin typeface="Cambria" panose="02040503050406030204" pitchFamily="18" charset="0"/>
                <a:ea typeface="Cambria" panose="02040503050406030204" pitchFamily="18" charset="0"/>
              </a:rPr>
              <a:t>Chọn và thực hiện một trong hai nhiệm vụ dưới đây:</a:t>
            </a:r>
          </a:p>
          <a:p>
            <a:pPr algn="just"/>
            <a:r>
              <a:rPr lang="vi-VN" sz="3600" b="0" i="0" dirty="0">
                <a:solidFill>
                  <a:srgbClr val="000000"/>
                </a:solidFill>
                <a:effectLst/>
                <a:latin typeface="Cambria" panose="02040503050406030204" pitchFamily="18" charset="0"/>
                <a:ea typeface="Cambria" panose="02040503050406030204" pitchFamily="18" charset="0"/>
              </a:rPr>
              <a:t>1. Hãy kể một hoạt động em đã tham gia (hoặc em biết) để góp phần xây dựng nền hoà bình thế giới.</a:t>
            </a:r>
          </a:p>
          <a:p>
            <a:pPr algn="just"/>
            <a:r>
              <a:rPr lang="vi-VN" sz="3600" b="0" i="0" dirty="0">
                <a:solidFill>
                  <a:srgbClr val="000000"/>
                </a:solidFill>
                <a:effectLst/>
                <a:latin typeface="Cambria" panose="02040503050406030204" pitchFamily="18" charset="0"/>
                <a:ea typeface="Cambria" panose="02040503050406030204" pitchFamily="18" charset="0"/>
              </a:rPr>
              <a:t>2. Viết một bức thư (khoảng 10 câu) gửi cho bạn trong đó có đề xuất một số biện pháp để góp phần bảo vệ nền hoà bình thế giới.</a:t>
            </a:r>
          </a:p>
        </p:txBody>
      </p:sp>
    </p:spTree>
    <p:extLst>
      <p:ext uri="{BB962C8B-B14F-4D97-AF65-F5344CB8AC3E}">
        <p14:creationId xmlns:p14="http://schemas.microsoft.com/office/powerpoint/2010/main" val="14981933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DD9307-0EF6-0D95-8AA2-6DBA91DCF851}"/>
              </a:ext>
            </a:extLst>
          </p:cNvPr>
          <p:cNvPicPr>
            <a:picLocks noChangeAspect="1"/>
          </p:cNvPicPr>
          <p:nvPr/>
        </p:nvPicPr>
        <p:blipFill rotWithShape="1">
          <a:blip r:embed="rId3">
            <a:extLst>
              <a:ext uri="{28A0092B-C50C-407E-A947-70E740481C1C}">
                <a14:useLocalDpi xmlns:a14="http://schemas.microsoft.com/office/drawing/2010/main" val="0"/>
              </a:ext>
            </a:extLst>
          </a:blip>
          <a:srcRect b="25749"/>
          <a:stretch/>
        </p:blipFill>
        <p:spPr>
          <a:xfrm>
            <a:off x="897415" y="3692769"/>
            <a:ext cx="10397171" cy="3165231"/>
          </a:xfrm>
          <a:prstGeom prst="rect">
            <a:avLst/>
          </a:prstGeom>
        </p:spPr>
      </p:pic>
      <p:pic>
        <p:nvPicPr>
          <p:cNvPr id="6" name="Picture 5"/>
          <p:cNvPicPr>
            <a:picLocks noChangeAspect="1"/>
          </p:cNvPicPr>
          <p:nvPr/>
        </p:nvPicPr>
        <p:blipFill>
          <a:blip r:embed="rId4"/>
          <a:stretch>
            <a:fillRect/>
          </a:stretch>
        </p:blipFill>
        <p:spPr>
          <a:xfrm>
            <a:off x="633511" y="891062"/>
            <a:ext cx="10924979" cy="2237426"/>
          </a:xfrm>
          <a:prstGeom prst="rect">
            <a:avLst/>
          </a:prstGeom>
        </p:spPr>
      </p:pic>
    </p:spTree>
    <p:extLst>
      <p:ext uri="{BB962C8B-B14F-4D97-AF65-F5344CB8AC3E}">
        <p14:creationId xmlns:p14="http://schemas.microsoft.com/office/powerpoint/2010/main" val="32042440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8">
            <a:extLst>
              <a:ext uri="{FF2B5EF4-FFF2-40B4-BE49-F238E27FC236}">
                <a16:creationId xmlns:a16="http://schemas.microsoft.com/office/drawing/2014/main" id="{1317CB79-41F5-E41D-EA7E-AD2332960BBC}"/>
              </a:ext>
            </a:extLst>
          </p:cNvPr>
          <p:cNvPicPr>
            <a:picLocks noChangeAspect="1"/>
          </p:cNvPicPr>
          <p:nvPr/>
        </p:nvPicPr>
        <p:blipFill>
          <a:blip r:embed="rId2"/>
          <a:stretch>
            <a:fillRect/>
          </a:stretch>
        </p:blipFill>
        <p:spPr>
          <a:xfrm flipH="1">
            <a:off x="880679" y="1590223"/>
            <a:ext cx="2758077" cy="4758738"/>
          </a:xfrm>
          <a:prstGeom prst="rect">
            <a:avLst/>
          </a:prstGeom>
        </p:spPr>
      </p:pic>
      <p:sp>
        <p:nvSpPr>
          <p:cNvPr id="4" name="Rectangle 3">
            <a:extLst>
              <a:ext uri="{FF2B5EF4-FFF2-40B4-BE49-F238E27FC236}">
                <a16:creationId xmlns:a16="http://schemas.microsoft.com/office/drawing/2014/main" id="{66048890-5968-A67B-536C-B3011E756461}"/>
              </a:ext>
            </a:extLst>
          </p:cNvPr>
          <p:cNvSpPr/>
          <p:nvPr/>
        </p:nvSpPr>
        <p:spPr>
          <a:xfrm>
            <a:off x="4001984" y="802964"/>
            <a:ext cx="7398328" cy="5016758"/>
          </a:xfrm>
          <a:prstGeom prst="rect">
            <a:avLst/>
          </a:prstGeom>
          <a:solidFill>
            <a:schemeClr val="accent4">
              <a:lumMod val="20000"/>
              <a:lumOff val="80000"/>
            </a:schemeClr>
          </a:solidFill>
          <a:ln w="19050">
            <a:solidFill>
              <a:schemeClr val="tx1"/>
            </a:solidFill>
            <a:prstDash val="dash"/>
          </a:ln>
        </p:spPr>
        <p:txBody>
          <a:bodyPr wrap="square">
            <a:spAutoFit/>
          </a:bodyPr>
          <a:lstStyle/>
          <a:p>
            <a:pPr lvl="0" algn="just"/>
            <a:r>
              <a:rPr lang="vi-VN" sz="3200" b="1" i="1" dirty="0">
                <a:solidFill>
                  <a:srgbClr val="FF0000"/>
                </a:solidFill>
                <a:latin typeface="Cambria" panose="02040503050406030204" pitchFamily="18" charset="0"/>
                <a:ea typeface="Cambria" panose="02040503050406030204" pitchFamily="18" charset="0"/>
              </a:rPr>
              <a:t>- Em có cơ hội thể hiện ý tưởng của mình qua các nét vẽ về hòa bình, phản đối chiến tranh.</a:t>
            </a:r>
          </a:p>
          <a:p>
            <a:pPr lvl="0" algn="just"/>
            <a:r>
              <a:rPr lang="vi-VN" sz="3200" b="1" i="1" dirty="0">
                <a:solidFill>
                  <a:srgbClr val="FF0000"/>
                </a:solidFill>
                <a:latin typeface="Cambria" panose="02040503050406030204" pitchFamily="18" charset="0"/>
                <a:ea typeface="Cambria" panose="02040503050406030204" pitchFamily="18" charset="0"/>
              </a:rPr>
              <a:t>- Mỗi bức tranh đều thể hiện một câu chuyện riêng như: tinh thần đoàn kết các dân tộc trên toàn thế giới; phong trào phản đối chiến; cánh chim bồ câu biểu tượng của hòa bình quốc tế; dấu ấn Việt Nam trong hoạt động gìn giữ hòa bình Liên hợp quốc...</a:t>
            </a:r>
            <a:endParaRPr kumimoji="0" lang="vi-V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336728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049716-D587-ACB5-2A9A-D43ABAB54171}"/>
              </a:ext>
            </a:extLst>
          </p:cNvPr>
          <p:cNvSpPr txBox="1"/>
          <p:nvPr/>
        </p:nvSpPr>
        <p:spPr>
          <a:xfrm>
            <a:off x="890649" y="593766"/>
            <a:ext cx="10450286" cy="6109365"/>
          </a:xfrm>
          <a:prstGeom prst="rect">
            <a:avLst/>
          </a:prstGeom>
          <a:noFill/>
        </p:spPr>
        <p:txBody>
          <a:bodyPr wrap="square" rtlCol="0">
            <a:spAutoFit/>
          </a:bodyPr>
          <a:lstStyle/>
          <a:p>
            <a:pPr algn="just"/>
            <a:r>
              <a:rPr lang="vi-VN" sz="2300" b="0" i="0" dirty="0">
                <a:solidFill>
                  <a:srgbClr val="000000"/>
                </a:solidFill>
                <a:effectLst/>
                <a:latin typeface="Cambria" panose="02040503050406030204" pitchFamily="18" charset="0"/>
                <a:ea typeface="Cambria" panose="02040503050406030204" pitchFamily="18" charset="0"/>
              </a:rPr>
              <a:t>“Xin chào Khánh Hà,</a:t>
            </a:r>
          </a:p>
          <a:p>
            <a:pPr algn="just"/>
            <a:r>
              <a:rPr lang="vi-VN" sz="2300" b="0" i="0" dirty="0">
                <a:solidFill>
                  <a:srgbClr val="000000"/>
                </a:solidFill>
                <a:effectLst/>
                <a:latin typeface="Cambria" panose="02040503050406030204" pitchFamily="18" charset="0"/>
                <a:ea typeface="Cambria" panose="02040503050406030204" pitchFamily="18" charset="0"/>
              </a:rPr>
              <a:t>Đầu thư, tớ xin được gửi lời hỏi thăm sức khoẻ đến cậu. Tớ viết bức thư này để trả lời các câu hỏi của cậu về một số biện pháp góp phần bảo vệ nền hoà bình thế giới.</a:t>
            </a:r>
          </a:p>
          <a:p>
            <a:pPr algn="just"/>
            <a:r>
              <a:rPr lang="vi-VN" sz="2300" b="0" i="0" dirty="0">
                <a:solidFill>
                  <a:srgbClr val="000000"/>
                </a:solidFill>
                <a:effectLst/>
                <a:latin typeface="Cambria" panose="02040503050406030204" pitchFamily="18" charset="0"/>
                <a:ea typeface="Cambria" panose="02040503050406030204" pitchFamily="18" charset="0"/>
              </a:rPr>
              <a:t>Đầu tiên, tớ nghĩ là chúng ta nên tôn trọng từng nét văn hoá, bản sắc riêng của mỗi con người, mỗi dân tộc trên thế giới. Chỉ có như vậy thì mối quan hệ giữa con người với con người mới thân thiện, hiểu biết lẫn nhau. Tiếp theo, khi xảy ra mâu thuẫn, có những bất đồng thì chúng ta nên chủ động gặp gỡ để dễ dàng trao đổi và thấu hiểu nhau hơn, từ đó tìm ra phương hướng giải quyết. Một đề xuất nữa đó chính là giao lưu với bạn bè trên thế giới thông qua các phương tiện trên mạng xã hội. Khi trao đổi với nhau thì chúng ta biết được nhiều điều mới mẻ, những văn hóa đặc trưng của mỗi dân tộc, quốc gia cũng như giúp ta được xích lại để thấu hiểu nhau hơn. Cuối cùng là nên tham gia các cuộc thi, diễn đàn về hoà bình do nhà trường hay địa phương tổ chức, giúp nâng cao nhận thức của bản thân về việc giữ gìn hoà bình.</a:t>
            </a:r>
          </a:p>
          <a:p>
            <a:pPr algn="just"/>
            <a:r>
              <a:rPr lang="vi-VN" sz="2300" b="0" i="0" dirty="0">
                <a:solidFill>
                  <a:srgbClr val="000000"/>
                </a:solidFill>
                <a:effectLst/>
                <a:latin typeface="Cambria" panose="02040503050406030204" pitchFamily="18" charset="0"/>
                <a:ea typeface="Cambria" panose="02040503050406030204" pitchFamily="18" charset="0"/>
              </a:rPr>
              <a:t>Đó là những đề xuất của tớ về một số biện pháp để góp phần bảo vệ nền hoà bình thế giới, nếu cậu nhận được thư hãy phản hồi cho tớ sớm nhất có thể nhé!”</a:t>
            </a:r>
          </a:p>
          <a:p>
            <a:endParaRPr lang="en-US" sz="23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235140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DD9307-0EF6-0D95-8AA2-6DBA91DCF851}"/>
              </a:ext>
            </a:extLst>
          </p:cNvPr>
          <p:cNvPicPr>
            <a:picLocks noChangeAspect="1"/>
          </p:cNvPicPr>
          <p:nvPr/>
        </p:nvPicPr>
        <p:blipFill rotWithShape="1">
          <a:blip r:embed="rId3">
            <a:extLst>
              <a:ext uri="{28A0092B-C50C-407E-A947-70E740481C1C}">
                <a14:useLocalDpi xmlns:a14="http://schemas.microsoft.com/office/drawing/2010/main" val="0"/>
              </a:ext>
            </a:extLst>
          </a:blip>
          <a:srcRect b="25749"/>
          <a:stretch/>
        </p:blipFill>
        <p:spPr>
          <a:xfrm>
            <a:off x="897415" y="3692769"/>
            <a:ext cx="10397171" cy="3165231"/>
          </a:xfrm>
          <a:prstGeom prst="rect">
            <a:avLst/>
          </a:prstGeom>
        </p:spPr>
      </p:pic>
      <p:pic>
        <p:nvPicPr>
          <p:cNvPr id="6" name="Picture 5"/>
          <p:cNvPicPr>
            <a:picLocks noChangeAspect="1"/>
          </p:cNvPicPr>
          <p:nvPr/>
        </p:nvPicPr>
        <p:blipFill>
          <a:blip r:embed="rId4"/>
          <a:stretch>
            <a:fillRect/>
          </a:stretch>
        </p:blipFill>
        <p:spPr>
          <a:xfrm>
            <a:off x="633510" y="1146998"/>
            <a:ext cx="10924979" cy="2237426"/>
          </a:xfrm>
          <a:prstGeom prst="rect">
            <a:avLst/>
          </a:prstGeom>
        </p:spPr>
      </p:pic>
    </p:spTree>
    <p:extLst>
      <p:ext uri="{BB962C8B-B14F-4D97-AF65-F5344CB8AC3E}">
        <p14:creationId xmlns:p14="http://schemas.microsoft.com/office/powerpoint/2010/main" val="37128731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8">
            <a:extLst>
              <a:ext uri="{FF2B5EF4-FFF2-40B4-BE49-F238E27FC236}">
                <a16:creationId xmlns:a16="http://schemas.microsoft.com/office/drawing/2014/main" id="{1317CB79-41F5-E41D-EA7E-AD2332960BBC}"/>
              </a:ext>
            </a:extLst>
          </p:cNvPr>
          <p:cNvPicPr>
            <a:picLocks noChangeAspect="1"/>
          </p:cNvPicPr>
          <p:nvPr/>
        </p:nvPicPr>
        <p:blipFill>
          <a:blip r:embed="rId2"/>
          <a:stretch>
            <a:fillRect/>
          </a:stretch>
        </p:blipFill>
        <p:spPr>
          <a:xfrm flipH="1">
            <a:off x="880679" y="1590223"/>
            <a:ext cx="2758077" cy="4758738"/>
          </a:xfrm>
          <a:prstGeom prst="rect">
            <a:avLst/>
          </a:prstGeom>
        </p:spPr>
      </p:pic>
      <p:grpSp>
        <p:nvGrpSpPr>
          <p:cNvPr id="9" name="Group 8"/>
          <p:cNvGrpSpPr/>
          <p:nvPr/>
        </p:nvGrpSpPr>
        <p:grpSpPr>
          <a:xfrm>
            <a:off x="4133008" y="407036"/>
            <a:ext cx="6712392" cy="2078229"/>
            <a:chOff x="5142304" y="3362335"/>
            <a:chExt cx="6712392" cy="2078229"/>
          </a:xfrm>
        </p:grpSpPr>
        <p:pic>
          <p:nvPicPr>
            <p:cNvPr id="10" name="Picture 9"/>
            <p:cNvPicPr>
              <a:picLocks noChangeAspect="1"/>
            </p:cNvPicPr>
            <p:nvPr/>
          </p:nvPicPr>
          <p:blipFill>
            <a:blip r:embed="rId3"/>
            <a:stretch>
              <a:fillRect/>
            </a:stretch>
          </p:blipFill>
          <p:spPr>
            <a:xfrm>
              <a:off x="10769514" y="3362335"/>
              <a:ext cx="1085182" cy="877900"/>
            </a:xfrm>
            <a:prstGeom prst="rect">
              <a:avLst/>
            </a:prstGeom>
          </p:spPr>
        </p:pic>
        <p:sp>
          <p:nvSpPr>
            <p:cNvPr id="11" name="Rounded Rectangle 10"/>
            <p:cNvSpPr/>
            <p:nvPr/>
          </p:nvSpPr>
          <p:spPr>
            <a:xfrm>
              <a:off x="5142304" y="3791430"/>
              <a:ext cx="5706569" cy="1649134"/>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chemeClr val="tx1"/>
                  </a:solidFill>
                  <a:latin typeface="Cambria" panose="02040503050406030204" pitchFamily="18" charset="0"/>
                  <a:ea typeface="Cambria" panose="02040503050406030204" pitchFamily="18" charset="0"/>
                </a:rPr>
                <a:t>Thế vận hội này được tổ chức ở đâu? Vào thời gian nào?</a:t>
              </a:r>
            </a:p>
          </p:txBody>
        </p:sp>
      </p:grpSp>
      <p:sp>
        <p:nvSpPr>
          <p:cNvPr id="4" name="Rectangle 3">
            <a:extLst>
              <a:ext uri="{FF2B5EF4-FFF2-40B4-BE49-F238E27FC236}">
                <a16:creationId xmlns:a16="http://schemas.microsoft.com/office/drawing/2014/main" id="{66048890-5968-A67B-536C-B3011E756461}"/>
              </a:ext>
            </a:extLst>
          </p:cNvPr>
          <p:cNvSpPr/>
          <p:nvPr/>
        </p:nvSpPr>
        <p:spPr>
          <a:xfrm>
            <a:off x="3990109" y="3269351"/>
            <a:ext cx="7243948" cy="2308324"/>
          </a:xfrm>
          <a:prstGeom prst="rect">
            <a:avLst/>
          </a:prstGeom>
          <a:solidFill>
            <a:srgbClr val="92E9D9"/>
          </a:solidFill>
          <a:ln w="19050">
            <a:solidFill>
              <a:schemeClr val="tx1"/>
            </a:solidFill>
            <a:prstDash val="dash"/>
          </a:ln>
        </p:spPr>
        <p:txBody>
          <a:bodyPr wrap="square">
            <a:spAutoFit/>
          </a:bodyPr>
          <a:lstStyle/>
          <a:p>
            <a:pPr algn="ctr"/>
            <a:r>
              <a:rPr lang="vi-VN" sz="4800" b="1" i="1" dirty="0">
                <a:solidFill>
                  <a:srgbClr val="FF0000"/>
                </a:solidFill>
                <a:latin typeface="Cambria" panose="02040503050406030204" pitchFamily="18" charset="0"/>
                <a:ea typeface="Cambria" panose="02040503050406030204" pitchFamily="18" charset="0"/>
              </a:rPr>
              <a:t>Thế vận hội Ô-lim-pic được tổ chức tại Thủ đô To-k</a:t>
            </a:r>
            <a:r>
              <a:rPr lang="en-US" sz="4800" b="1" i="1" dirty="0">
                <a:solidFill>
                  <a:srgbClr val="FF0000"/>
                </a:solidFill>
                <a:latin typeface="Cambria" panose="02040503050406030204" pitchFamily="18" charset="0"/>
                <a:ea typeface="Cambria" panose="02040503050406030204" pitchFamily="18" charset="0"/>
              </a:rPr>
              <a:t>y</a:t>
            </a:r>
            <a:r>
              <a:rPr lang="vi-VN" sz="4800" b="1" i="1" dirty="0">
                <a:solidFill>
                  <a:srgbClr val="FF0000"/>
                </a:solidFill>
                <a:latin typeface="Cambria" panose="02040503050406030204" pitchFamily="18" charset="0"/>
                <a:ea typeface="Cambria" panose="02040503050406030204" pitchFamily="18" charset="0"/>
              </a:rPr>
              <a:t>-o Nhật Bản.</a:t>
            </a:r>
          </a:p>
        </p:txBody>
      </p:sp>
    </p:spTree>
    <p:extLst>
      <p:ext uri="{BB962C8B-B14F-4D97-AF65-F5344CB8AC3E}">
        <p14:creationId xmlns:p14="http://schemas.microsoft.com/office/powerpoint/2010/main" val="12009898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8">
            <a:extLst>
              <a:ext uri="{FF2B5EF4-FFF2-40B4-BE49-F238E27FC236}">
                <a16:creationId xmlns:a16="http://schemas.microsoft.com/office/drawing/2014/main" id="{1317CB79-41F5-E41D-EA7E-AD2332960BBC}"/>
              </a:ext>
            </a:extLst>
          </p:cNvPr>
          <p:cNvPicPr>
            <a:picLocks noChangeAspect="1"/>
          </p:cNvPicPr>
          <p:nvPr/>
        </p:nvPicPr>
        <p:blipFill>
          <a:blip r:embed="rId2"/>
          <a:stretch>
            <a:fillRect/>
          </a:stretch>
        </p:blipFill>
        <p:spPr>
          <a:xfrm flipH="1">
            <a:off x="880679" y="1590223"/>
            <a:ext cx="2758077" cy="4758738"/>
          </a:xfrm>
          <a:prstGeom prst="rect">
            <a:avLst/>
          </a:prstGeom>
        </p:spPr>
      </p:pic>
      <p:grpSp>
        <p:nvGrpSpPr>
          <p:cNvPr id="9" name="Group 8"/>
          <p:cNvGrpSpPr/>
          <p:nvPr/>
        </p:nvGrpSpPr>
        <p:grpSpPr>
          <a:xfrm>
            <a:off x="4133008" y="252657"/>
            <a:ext cx="6712392" cy="2078229"/>
            <a:chOff x="5142304" y="3362335"/>
            <a:chExt cx="6712392" cy="2078229"/>
          </a:xfrm>
        </p:grpSpPr>
        <p:pic>
          <p:nvPicPr>
            <p:cNvPr id="10" name="Picture 9"/>
            <p:cNvPicPr>
              <a:picLocks noChangeAspect="1"/>
            </p:cNvPicPr>
            <p:nvPr/>
          </p:nvPicPr>
          <p:blipFill>
            <a:blip r:embed="rId3"/>
            <a:stretch>
              <a:fillRect/>
            </a:stretch>
          </p:blipFill>
          <p:spPr>
            <a:xfrm>
              <a:off x="10769514" y="3362335"/>
              <a:ext cx="1085182" cy="877900"/>
            </a:xfrm>
            <a:prstGeom prst="rect">
              <a:avLst/>
            </a:prstGeom>
          </p:spPr>
        </p:pic>
        <p:sp>
          <p:nvSpPr>
            <p:cNvPr id="11" name="Rounded Rectangle 10"/>
            <p:cNvSpPr/>
            <p:nvPr/>
          </p:nvSpPr>
          <p:spPr>
            <a:xfrm>
              <a:off x="5142304" y="3791430"/>
              <a:ext cx="5706569" cy="1649134"/>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Mục đích của thế vận hội tổ chức để làm gì?</a:t>
              </a:r>
            </a:p>
          </p:txBody>
        </p:sp>
      </p:grpSp>
      <p:sp>
        <p:nvSpPr>
          <p:cNvPr id="4" name="Rectangle 3">
            <a:extLst>
              <a:ext uri="{FF2B5EF4-FFF2-40B4-BE49-F238E27FC236}">
                <a16:creationId xmlns:a16="http://schemas.microsoft.com/office/drawing/2014/main" id="{66048890-5968-A67B-536C-B3011E756461}"/>
              </a:ext>
            </a:extLst>
          </p:cNvPr>
          <p:cNvSpPr/>
          <p:nvPr/>
        </p:nvSpPr>
        <p:spPr>
          <a:xfrm>
            <a:off x="3859481" y="2687460"/>
            <a:ext cx="7243948" cy="3785652"/>
          </a:xfrm>
          <a:prstGeom prst="rect">
            <a:avLst/>
          </a:prstGeom>
          <a:solidFill>
            <a:srgbClr val="92E9D9"/>
          </a:solidFill>
          <a:ln w="19050">
            <a:solidFill>
              <a:schemeClr val="tx1"/>
            </a:solidFill>
            <a:prstDash val="dash"/>
          </a:ln>
        </p:spPr>
        <p:txBody>
          <a:bodyPr wrap="square">
            <a:spAutoFit/>
          </a:bodyPr>
          <a:lstStyle/>
          <a:p>
            <a:pPr lvl="0" algn="ctr"/>
            <a:r>
              <a:rPr lang="vi-VN" sz="4000" b="1" i="1" dirty="0">
                <a:solidFill>
                  <a:srgbClr val="FF0000"/>
                </a:solidFill>
                <a:latin typeface="Cambria" panose="02040503050406030204" pitchFamily="18" charset="0"/>
                <a:ea typeface="Cambria" panose="02040503050406030204" pitchFamily="18" charset="0"/>
              </a:rPr>
              <a:t>Mục đ</a:t>
            </a:r>
            <a:r>
              <a:rPr lang="en-US" sz="4000" b="1" i="1" dirty="0">
                <a:solidFill>
                  <a:srgbClr val="FF0000"/>
                </a:solidFill>
                <a:latin typeface="Cambria" panose="02040503050406030204" pitchFamily="18" charset="0"/>
                <a:ea typeface="Cambria" panose="02040503050406030204" pitchFamily="18" charset="0"/>
              </a:rPr>
              <a:t>í</a:t>
            </a:r>
            <a:r>
              <a:rPr lang="vi-VN" sz="4000" b="1" i="1" dirty="0">
                <a:solidFill>
                  <a:srgbClr val="FF0000"/>
                </a:solidFill>
                <a:latin typeface="Cambria" panose="02040503050406030204" pitchFamily="18" charset="0"/>
                <a:ea typeface="Cambria" panose="02040503050406030204" pitchFamily="18" charset="0"/>
              </a:rPr>
              <a:t>ch của thế vận hội là tranh tài thể thao giữa các quốc gia trên toàn thế giới, thể hiện sự liên kết, đoàn kết thống nhất và bình đẳng giữa các châu lục. </a:t>
            </a:r>
            <a:endParaRPr kumimoji="0" lang="vi-VN" sz="4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103573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0DD9307-0EF6-0D95-8AA2-6DBA91DCF851}"/>
              </a:ext>
            </a:extLst>
          </p:cNvPr>
          <p:cNvPicPr>
            <a:picLocks noChangeAspect="1"/>
          </p:cNvPicPr>
          <p:nvPr/>
        </p:nvPicPr>
        <p:blipFill rotWithShape="1">
          <a:blip r:embed="rId2">
            <a:extLst>
              <a:ext uri="{28A0092B-C50C-407E-A947-70E740481C1C}">
                <a14:useLocalDpi xmlns:a14="http://schemas.microsoft.com/office/drawing/2010/main" val="0"/>
              </a:ext>
            </a:extLst>
          </a:blip>
          <a:srcRect b="25749"/>
          <a:stretch/>
        </p:blipFill>
        <p:spPr>
          <a:xfrm>
            <a:off x="1846162" y="4367914"/>
            <a:ext cx="8499676" cy="2587573"/>
          </a:xfrm>
          <a:prstGeom prst="rect">
            <a:avLst/>
          </a:prstGeom>
        </p:spPr>
      </p:pic>
      <p:pic>
        <p:nvPicPr>
          <p:cNvPr id="7" name="Picture 6">
            <a:extLst>
              <a:ext uri="{FF2B5EF4-FFF2-40B4-BE49-F238E27FC236}">
                <a16:creationId xmlns:a16="http://schemas.microsoft.com/office/drawing/2014/main" id="{92C983F9-37F4-00B8-9730-52A534531FF7}"/>
              </a:ext>
            </a:extLst>
          </p:cNvPr>
          <p:cNvPicPr>
            <a:picLocks noChangeAspect="1"/>
          </p:cNvPicPr>
          <p:nvPr/>
        </p:nvPicPr>
        <p:blipFill>
          <a:blip r:embed="rId3"/>
          <a:stretch>
            <a:fillRect/>
          </a:stretch>
        </p:blipFill>
        <p:spPr>
          <a:xfrm>
            <a:off x="3329837" y="245926"/>
            <a:ext cx="5532326" cy="1901390"/>
          </a:xfrm>
          <a:prstGeom prst="rect">
            <a:avLst/>
          </a:prstGeom>
        </p:spPr>
      </p:pic>
      <p:pic>
        <p:nvPicPr>
          <p:cNvPr id="11" name="Picture 10">
            <a:extLst>
              <a:ext uri="{FF2B5EF4-FFF2-40B4-BE49-F238E27FC236}">
                <a16:creationId xmlns:a16="http://schemas.microsoft.com/office/drawing/2014/main" id="{4A42818E-5AD4-362B-F744-7DF5EACF1CBB}"/>
              </a:ext>
            </a:extLst>
          </p:cNvPr>
          <p:cNvPicPr>
            <a:picLocks noChangeAspect="1"/>
          </p:cNvPicPr>
          <p:nvPr/>
        </p:nvPicPr>
        <p:blipFill>
          <a:blip r:embed="rId4"/>
          <a:stretch>
            <a:fillRect/>
          </a:stretch>
        </p:blipFill>
        <p:spPr>
          <a:xfrm>
            <a:off x="987685" y="1708389"/>
            <a:ext cx="9717866" cy="2633700"/>
          </a:xfrm>
          <a:prstGeom prst="rect">
            <a:avLst/>
          </a:prstGeom>
        </p:spPr>
      </p:pic>
      <p:pic>
        <p:nvPicPr>
          <p:cNvPr id="3" name="Picture 2">
            <a:extLst>
              <a:ext uri="{FF2B5EF4-FFF2-40B4-BE49-F238E27FC236}">
                <a16:creationId xmlns:a16="http://schemas.microsoft.com/office/drawing/2014/main" id="{71FDC0A3-7992-B985-E05A-D18D13CFA1BF}"/>
              </a:ext>
            </a:extLst>
          </p:cNvPr>
          <p:cNvPicPr>
            <a:picLocks noChangeAspect="1"/>
          </p:cNvPicPr>
          <p:nvPr/>
        </p:nvPicPr>
        <p:blipFill>
          <a:blip r:embed="rId5"/>
          <a:stretch>
            <a:fillRect/>
          </a:stretch>
        </p:blipFill>
        <p:spPr>
          <a:xfrm>
            <a:off x="5051269" y="4412547"/>
            <a:ext cx="2255716" cy="1072989"/>
          </a:xfrm>
          <a:prstGeom prst="rect">
            <a:avLst/>
          </a:prstGeom>
        </p:spPr>
      </p:pic>
    </p:spTree>
    <p:extLst>
      <p:ext uri="{BB962C8B-B14F-4D97-AF65-F5344CB8AC3E}">
        <p14:creationId xmlns:p14="http://schemas.microsoft.com/office/powerpoint/2010/main" val="17637393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DD9307-0EF6-0D95-8AA2-6DBA91DCF851}"/>
              </a:ext>
            </a:extLst>
          </p:cNvPr>
          <p:cNvPicPr>
            <a:picLocks noChangeAspect="1"/>
          </p:cNvPicPr>
          <p:nvPr/>
        </p:nvPicPr>
        <p:blipFill rotWithShape="1">
          <a:blip r:embed="rId3">
            <a:extLst>
              <a:ext uri="{28A0092B-C50C-407E-A947-70E740481C1C}">
                <a14:useLocalDpi xmlns:a14="http://schemas.microsoft.com/office/drawing/2010/main" val="0"/>
              </a:ext>
            </a:extLst>
          </a:blip>
          <a:srcRect b="25749"/>
          <a:stretch/>
        </p:blipFill>
        <p:spPr>
          <a:xfrm>
            <a:off x="897415" y="3692769"/>
            <a:ext cx="10397171" cy="3165231"/>
          </a:xfrm>
          <a:prstGeom prst="rect">
            <a:avLst/>
          </a:prstGeom>
        </p:spPr>
      </p:pic>
      <p:pic>
        <p:nvPicPr>
          <p:cNvPr id="6" name="Picture 5"/>
          <p:cNvPicPr>
            <a:picLocks noChangeAspect="1"/>
          </p:cNvPicPr>
          <p:nvPr/>
        </p:nvPicPr>
        <p:blipFill>
          <a:blip r:embed="rId4"/>
          <a:stretch>
            <a:fillRect/>
          </a:stretch>
        </p:blipFill>
        <p:spPr>
          <a:xfrm>
            <a:off x="633511" y="1312830"/>
            <a:ext cx="10924979" cy="2213040"/>
          </a:xfrm>
          <a:prstGeom prst="rect">
            <a:avLst/>
          </a:prstGeom>
        </p:spPr>
      </p:pic>
      <p:pic>
        <p:nvPicPr>
          <p:cNvPr id="2" name="Picture 1" descr="A round pink circle with white text and a black background&#10;&#10;Description automatically generated">
            <a:extLst>
              <a:ext uri="{FF2B5EF4-FFF2-40B4-BE49-F238E27FC236}">
                <a16:creationId xmlns:a16="http://schemas.microsoft.com/office/drawing/2014/main" id="{6AD2E308-3E66-F92E-38B6-BC52071215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49618" y="4783177"/>
            <a:ext cx="1592677" cy="1592677"/>
          </a:xfrm>
          <a:prstGeom prst="rect">
            <a:avLst/>
          </a:prstGeom>
        </p:spPr>
      </p:pic>
    </p:spTree>
    <p:extLst>
      <p:ext uri="{BB962C8B-B14F-4D97-AF65-F5344CB8AC3E}">
        <p14:creationId xmlns:p14="http://schemas.microsoft.com/office/powerpoint/2010/main" val="2100125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AE3E1D-CE63-7B2C-45A9-F6AC004EE61B}"/>
              </a:ext>
            </a:extLst>
          </p:cNvPr>
          <p:cNvSpPr txBox="1"/>
          <p:nvPr/>
        </p:nvSpPr>
        <p:spPr>
          <a:xfrm>
            <a:off x="795646" y="1923803"/>
            <a:ext cx="11091554" cy="3139321"/>
          </a:xfrm>
          <a:prstGeom prst="rect">
            <a:avLst/>
          </a:prstGeom>
          <a:noFill/>
        </p:spPr>
        <p:txBody>
          <a:bodyPr wrap="square" rtlCol="0">
            <a:spAutoFit/>
          </a:bodyPr>
          <a:lstStyle/>
          <a:p>
            <a:pPr algn="ctr"/>
            <a:r>
              <a:rPr lang="en-US" sz="6600" b="1" dirty="0" err="1">
                <a:latin typeface="Cambria" panose="02040503050406030204" pitchFamily="18" charset="0"/>
                <a:ea typeface="Cambria" panose="02040503050406030204" pitchFamily="18" charset="0"/>
              </a:rPr>
              <a:t>Hoạt</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động</a:t>
            </a:r>
            <a:r>
              <a:rPr lang="en-US" sz="6600" b="1" dirty="0">
                <a:latin typeface="Cambria" panose="02040503050406030204" pitchFamily="18" charset="0"/>
                <a:ea typeface="Cambria" panose="02040503050406030204" pitchFamily="18" charset="0"/>
              </a:rPr>
              <a:t> 2: </a:t>
            </a:r>
            <a:r>
              <a:rPr lang="en-US" sz="6600" b="1" dirty="0" err="1">
                <a:latin typeface="Cambria" panose="02040503050406030204" pitchFamily="18" charset="0"/>
                <a:ea typeface="Cambria" panose="02040503050406030204" pitchFamily="18" charset="0"/>
              </a:rPr>
              <a:t>Tìm</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hiểu</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một</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số</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biện</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pháp</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xây</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dựng</a:t>
            </a:r>
            <a:r>
              <a:rPr lang="en-US" sz="6600" b="1" dirty="0">
                <a:latin typeface="Cambria" panose="02040503050406030204" pitchFamily="18" charset="0"/>
                <a:ea typeface="Cambria" panose="02040503050406030204" pitchFamily="18" charset="0"/>
              </a:rPr>
              <a:t> </a:t>
            </a:r>
          </a:p>
          <a:p>
            <a:pPr algn="ctr"/>
            <a:r>
              <a:rPr lang="en-US" sz="6600" b="1" dirty="0" err="1">
                <a:latin typeface="Cambria" panose="02040503050406030204" pitchFamily="18" charset="0"/>
                <a:ea typeface="Cambria" panose="02040503050406030204" pitchFamily="18" charset="0"/>
              </a:rPr>
              <a:t>thế</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giới</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hoà</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bình</a:t>
            </a:r>
            <a:r>
              <a:rPr lang="en-US" sz="6600" b="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5025016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1263" y="191050"/>
            <a:ext cx="11150930" cy="1200329"/>
          </a:xfrm>
          <a:prstGeom prst="rect">
            <a:avLst/>
          </a:prstGeom>
          <a:solidFill>
            <a:schemeClr val="accent4">
              <a:lumMod val="40000"/>
              <a:lumOff val="60000"/>
            </a:schemeClr>
          </a:solidFill>
          <a:ln>
            <a:solidFill>
              <a:schemeClr val="tx1"/>
            </a:solidFill>
          </a:ln>
        </p:spPr>
        <p:txBody>
          <a:bodyPr wrap="square" rtlCol="0">
            <a:spAutoFit/>
          </a:bodyPr>
          <a:lstStyle/>
          <a:p>
            <a:pPr algn="just"/>
            <a:r>
              <a:rPr lang="vi-VN" sz="3600" b="1" dirty="0">
                <a:solidFill>
                  <a:prstClr val="black"/>
                </a:solidFill>
                <a:latin typeface="Cambria" panose="02040503050406030204" pitchFamily="18" charset="0"/>
                <a:ea typeface="Cambria" panose="02040503050406030204" pitchFamily="18" charset="0"/>
              </a:rPr>
              <a:t>Đọc thông tin và quan sát hình 5, hãy thảo luận và nêu một số biện pháp để xây dựng thế giới hoà bình.</a:t>
            </a:r>
            <a:endParaRPr lang="vi-VN" sz="3600" dirty="0">
              <a:solidFill>
                <a:prstClr val="black"/>
              </a:solidFill>
              <a:latin typeface="Cambria" panose="02040503050406030204" pitchFamily="18" charset="0"/>
              <a:ea typeface="Cambria" panose="02040503050406030204" pitchFamily="18" charset="0"/>
            </a:endParaRPr>
          </a:p>
        </p:txBody>
      </p:sp>
      <p:pic>
        <p:nvPicPr>
          <p:cNvPr id="1026" name="Picture 2" descr="CÔNG CỤ XÂY DỰNG HÒA BÌNH LÂU DÀI">
            <a:extLst>
              <a:ext uri="{FF2B5EF4-FFF2-40B4-BE49-F238E27FC236}">
                <a16:creationId xmlns:a16="http://schemas.microsoft.com/office/drawing/2014/main" id="{7ADEADAF-4E93-83BA-2596-E016C7C1D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2556" y="1727117"/>
            <a:ext cx="8213766" cy="4620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2549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63AFFA-8887-8832-617F-DAB4D00B2164}"/>
              </a:ext>
            </a:extLst>
          </p:cNvPr>
          <p:cNvPicPr>
            <a:picLocks noChangeAspect="1"/>
          </p:cNvPicPr>
          <p:nvPr/>
        </p:nvPicPr>
        <p:blipFill>
          <a:blip r:embed="rId2"/>
          <a:stretch>
            <a:fillRect/>
          </a:stretch>
        </p:blipFill>
        <p:spPr>
          <a:xfrm>
            <a:off x="1737289" y="2064470"/>
            <a:ext cx="8717423" cy="4508202"/>
          </a:xfrm>
          <a:prstGeom prst="rect">
            <a:avLst/>
          </a:prstGeom>
        </p:spPr>
      </p:pic>
      <p:pic>
        <p:nvPicPr>
          <p:cNvPr id="9" name="Picture 8">
            <a:extLst>
              <a:ext uri="{FF2B5EF4-FFF2-40B4-BE49-F238E27FC236}">
                <a16:creationId xmlns:a16="http://schemas.microsoft.com/office/drawing/2014/main" id="{12BAA4E8-1FF3-B3DB-B94E-794F18D02F17}"/>
              </a:ext>
            </a:extLst>
          </p:cNvPr>
          <p:cNvPicPr>
            <a:picLocks noChangeAspect="1"/>
          </p:cNvPicPr>
          <p:nvPr/>
        </p:nvPicPr>
        <p:blipFill>
          <a:blip r:embed="rId3"/>
          <a:stretch>
            <a:fillRect/>
          </a:stretch>
        </p:blipFill>
        <p:spPr>
          <a:xfrm>
            <a:off x="2895691" y="344799"/>
            <a:ext cx="6400618" cy="1286037"/>
          </a:xfrm>
          <a:prstGeom prst="rect">
            <a:avLst/>
          </a:prstGeom>
        </p:spPr>
      </p:pic>
      <p:pic>
        <p:nvPicPr>
          <p:cNvPr id="3" name="Picture 2" descr="A round pink circle with white text and a black background&#10;&#10;Description automatically generated">
            <a:extLst>
              <a:ext uri="{FF2B5EF4-FFF2-40B4-BE49-F238E27FC236}">
                <a16:creationId xmlns:a16="http://schemas.microsoft.com/office/drawing/2014/main" id="{B36FA5AB-E8FF-BEE7-4468-EC3DFD071E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6597" y="5058888"/>
            <a:ext cx="1210088" cy="1210088"/>
          </a:xfrm>
          <a:prstGeom prst="rect">
            <a:avLst/>
          </a:prstGeom>
        </p:spPr>
      </p:pic>
    </p:spTree>
    <p:extLst>
      <p:ext uri="{BB962C8B-B14F-4D97-AF65-F5344CB8AC3E}">
        <p14:creationId xmlns:p14="http://schemas.microsoft.com/office/powerpoint/2010/main" val="3538471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935</Words>
  <Application>Microsoft Office PowerPoint</Application>
  <PresentationFormat>Widescreen</PresentationFormat>
  <Paragraphs>62</Paragraphs>
  <Slides>22</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vt:lpstr>
      <vt:lpstr>Calibri</vt:lpstr>
      <vt:lpstr>Calibri Light</vt:lpstr>
      <vt:lpstr>Cambria</vt:lpstr>
      <vt:lpstr>SVN-Newton</vt:lpstr>
      <vt:lpstr>Times New Roman</vt:lpstr>
      <vt:lpstr>Office Theme</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HN27112024</cp:lastModifiedBy>
  <cp:revision>120</cp:revision>
  <dcterms:created xsi:type="dcterms:W3CDTF">2024-12-26T15:56:47Z</dcterms:created>
  <dcterms:modified xsi:type="dcterms:W3CDTF">2025-05-18T13:37:50Z</dcterms:modified>
</cp:coreProperties>
</file>