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Lst>
  <p:notesMasterIdLst>
    <p:notesMasterId r:id="rId27"/>
  </p:notesMasterIdLst>
  <p:sldIdLst>
    <p:sldId id="299" r:id="rId4"/>
    <p:sldId id="259" r:id="rId5"/>
    <p:sldId id="266" r:id="rId6"/>
    <p:sldId id="257" r:id="rId7"/>
    <p:sldId id="261" r:id="rId8"/>
    <p:sldId id="264" r:id="rId9"/>
    <p:sldId id="267" r:id="rId10"/>
    <p:sldId id="268" r:id="rId11"/>
    <p:sldId id="269" r:id="rId12"/>
    <p:sldId id="287" r:id="rId13"/>
    <p:sldId id="272" r:id="rId14"/>
    <p:sldId id="273" r:id="rId15"/>
    <p:sldId id="278" r:id="rId16"/>
    <p:sldId id="280" r:id="rId17"/>
    <p:sldId id="258" r:id="rId18"/>
    <p:sldId id="292" r:id="rId19"/>
    <p:sldId id="293" r:id="rId20"/>
    <p:sldId id="294" r:id="rId21"/>
    <p:sldId id="295" r:id="rId22"/>
    <p:sldId id="296" r:id="rId23"/>
    <p:sldId id="297" r:id="rId24"/>
    <p:sldId id="298" r:id="rId25"/>
    <p:sldId id="2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15/04/2025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11</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008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638254176"/>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2.pn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58018" y="-4408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5">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6">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7">
            <a:alphaModFix/>
          </a:blip>
          <a:srcRect/>
          <a:stretch/>
        </p:blipFill>
        <p:spPr>
          <a:xfrm>
            <a:off x="2409394" y="5519647"/>
            <a:ext cx="874982" cy="950567"/>
          </a:xfrm>
          <a:prstGeom prst="rect">
            <a:avLst/>
          </a:prstGeom>
          <a:noFill/>
          <a:ln>
            <a:noFill/>
          </a:ln>
        </p:spPr>
      </p:pic>
      <p:sp>
        <p:nvSpPr>
          <p:cNvPr id="22" name="TextBox 12"/>
          <p:cNvSpPr txBox="1"/>
          <p:nvPr/>
        </p:nvSpPr>
        <p:spPr>
          <a:xfrm>
            <a:off x="496447" y="493217"/>
            <a:ext cx="10757926"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TRƯỜNG TIỂU HỌC LONG BIÊN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12"/>
          <p:cNvSpPr txBox="1"/>
          <p:nvPr/>
        </p:nvSpPr>
        <p:spPr>
          <a:xfrm>
            <a:off x="805937" y="1090606"/>
            <a:ext cx="10757926" cy="98488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ĐẠO ĐỨC</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BÀI 7:  PHÒNG TRÁNH XÂM HẠI( </a:t>
            </a:r>
            <a:r>
              <a:rPr kumimoji="0" lang="en-US" sz="32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2)</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464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800" decel="100000"/>
                                        <p:tgtEl>
                                          <p:spTgt spid="24"/>
                                        </p:tgtEl>
                                      </p:cBhvr>
                                    </p:animEffect>
                                    <p:anim calcmode="lin" valueType="num">
                                      <p:cBhvr>
                                        <p:cTn id="12" dur="800" decel="100000" fill="hold"/>
                                        <p:tgtEl>
                                          <p:spTgt spid="24"/>
                                        </p:tgtEl>
                                        <p:attrNameLst>
                                          <p:attrName>style.rotation</p:attrName>
                                        </p:attrNameLst>
                                      </p:cBhvr>
                                      <p:tavLst>
                                        <p:tav tm="0">
                                          <p:val>
                                            <p:fltVal val="-90"/>
                                          </p:val>
                                        </p:tav>
                                        <p:tav tm="100000">
                                          <p:val>
                                            <p:fltVal val="0"/>
                                          </p:val>
                                        </p:tav>
                                      </p:tavLst>
                                    </p:anim>
                                    <p:anim calcmode="lin" valueType="num">
                                      <p:cBhvr>
                                        <p:cTn id="13" dur="800" decel="100000" fill="hold"/>
                                        <p:tgtEl>
                                          <p:spTgt spid="24"/>
                                        </p:tgtEl>
                                        <p:attrNameLst>
                                          <p:attrName>ppt_x</p:attrName>
                                        </p:attrNameLst>
                                      </p:cBhvr>
                                      <p:tavLst>
                                        <p:tav tm="0">
                                          <p:val>
                                            <p:strVal val="#ppt_x+0.4"/>
                                          </p:val>
                                        </p:tav>
                                        <p:tav tm="100000">
                                          <p:val>
                                            <p:strVal val="#ppt_x-0.05"/>
                                          </p:val>
                                        </p:tav>
                                      </p:tavLst>
                                    </p:anim>
                                    <p:anim calcmode="lin" valueType="num">
                                      <p:cBhvr>
                                        <p:cTn id="14" dur="800" decel="100000" fill="hold"/>
                                        <p:tgtEl>
                                          <p:spTgt spid="2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7" presetID="3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800" decel="100000"/>
                                        <p:tgtEl>
                                          <p:spTgt spid="25"/>
                                        </p:tgtEl>
                                      </p:cBhvr>
                                    </p:animEffect>
                                    <p:anim calcmode="lin" valueType="num">
                                      <p:cBhvr>
                                        <p:cTn id="20" dur="800" decel="100000" fill="hold"/>
                                        <p:tgtEl>
                                          <p:spTgt spid="25"/>
                                        </p:tgtEl>
                                        <p:attrNameLst>
                                          <p:attrName>style.rotation</p:attrName>
                                        </p:attrNameLst>
                                      </p:cBhvr>
                                      <p:tavLst>
                                        <p:tav tm="0">
                                          <p:val>
                                            <p:fltVal val="-90"/>
                                          </p:val>
                                        </p:tav>
                                        <p:tav tm="100000">
                                          <p:val>
                                            <p:fltVal val="0"/>
                                          </p:val>
                                        </p:tav>
                                      </p:tavLst>
                                    </p:anim>
                                    <p:anim calcmode="lin" valueType="num">
                                      <p:cBhvr>
                                        <p:cTn id="21" dur="800" decel="100000" fill="hold"/>
                                        <p:tgtEl>
                                          <p:spTgt spid="25"/>
                                        </p:tgtEl>
                                        <p:attrNameLst>
                                          <p:attrName>ppt_x</p:attrName>
                                        </p:attrNameLst>
                                      </p:cBhvr>
                                      <p:tavLst>
                                        <p:tav tm="0">
                                          <p:val>
                                            <p:strVal val="#ppt_x+0.4"/>
                                          </p:val>
                                        </p:tav>
                                        <p:tav tm="100000">
                                          <p:val>
                                            <p:strVal val="#ppt_x-0.05"/>
                                          </p:val>
                                        </p:tav>
                                      </p:tavLst>
                                    </p:anim>
                                    <p:anim calcmode="lin" valueType="num">
                                      <p:cBhvr>
                                        <p:cTn id="22" dur="800" decel="100000" fill="hold"/>
                                        <p:tgtEl>
                                          <p:spTgt spid="2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5" presetID="3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800" decel="100000"/>
                                        <p:tgtEl>
                                          <p:spTgt spid="26"/>
                                        </p:tgtEl>
                                      </p:cBhvr>
                                    </p:animEffect>
                                    <p:anim calcmode="lin" valueType="num">
                                      <p:cBhvr>
                                        <p:cTn id="28" dur="800" decel="100000" fill="hold"/>
                                        <p:tgtEl>
                                          <p:spTgt spid="26"/>
                                        </p:tgtEl>
                                        <p:attrNameLst>
                                          <p:attrName>style.rotation</p:attrName>
                                        </p:attrNameLst>
                                      </p:cBhvr>
                                      <p:tavLst>
                                        <p:tav tm="0">
                                          <p:val>
                                            <p:fltVal val="-90"/>
                                          </p:val>
                                        </p:tav>
                                        <p:tav tm="100000">
                                          <p:val>
                                            <p:fltVal val="0"/>
                                          </p:val>
                                        </p:tav>
                                      </p:tavLst>
                                    </p:anim>
                                    <p:anim calcmode="lin" valueType="num">
                                      <p:cBhvr>
                                        <p:cTn id="29" dur="800" decel="100000" fill="hold"/>
                                        <p:tgtEl>
                                          <p:spTgt spid="26"/>
                                        </p:tgtEl>
                                        <p:attrNameLst>
                                          <p:attrName>ppt_x</p:attrName>
                                        </p:attrNameLst>
                                      </p:cBhvr>
                                      <p:tavLst>
                                        <p:tav tm="0">
                                          <p:val>
                                            <p:strVal val="#ppt_x+0.4"/>
                                          </p:val>
                                        </p:tav>
                                        <p:tav tm="100000">
                                          <p:val>
                                            <p:strVal val="#ppt_x-0.05"/>
                                          </p:val>
                                        </p:tav>
                                      </p:tavLst>
                                    </p:anim>
                                    <p:anim calcmode="lin" valueType="num">
                                      <p:cBhvr>
                                        <p:cTn id="30" dur="800" decel="100000" fill="hold"/>
                                        <p:tgtEl>
                                          <p:spTgt spid="2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3" presetID="2" presetClass="entr" presetSubtype="2" fill="hold" nodeType="with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3534885" y="849179"/>
            <a:ext cx="8499799" cy="3123053"/>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469871" y="2787237"/>
              <a:ext cx="7885371" cy="205409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 </a:t>
              </a:r>
              <a:r>
                <a:rPr lang="en-US" sz="3400" dirty="0">
                  <a:solidFill>
                    <a:srgbClr val="002060"/>
                  </a:solidFill>
                  <a:latin typeface="Cambria" panose="02040503050406030204" pitchFamily="18" charset="0"/>
                  <a:ea typeface="Cambria" panose="02040503050406030204" pitchFamily="18" charset="0"/>
                </a:rPr>
                <a:t>n</a:t>
              </a:r>
              <a:r>
                <a:rPr kumimoji="0" lang="vi-VN" sz="34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am </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đói, mệt mà bố không quan tâm. Bạn có thể bị gầy yếu, suy dinh dưỡng, lo âu, trầm cảm, thậm chí rối loạn căng thẳng...</a:t>
              </a:r>
              <a:endPar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3"/>
          <a:stretch>
            <a:fillRect/>
          </a:stretch>
        </p:blipFill>
        <p:spPr>
          <a:xfrm>
            <a:off x="126509" y="279912"/>
            <a:ext cx="3767065" cy="3092553"/>
          </a:xfrm>
          <a:prstGeom prst="rect">
            <a:avLst/>
          </a:prstGeom>
        </p:spPr>
      </p:pic>
      <p:pic>
        <p:nvPicPr>
          <p:cNvPr id="11" name="Picture 10">
            <a:extLst>
              <a:ext uri="{FF2B5EF4-FFF2-40B4-BE49-F238E27FC236}">
                <a16:creationId xmlns:a16="http://schemas.microsoft.com/office/drawing/2014/main" id="{7A92AA37-7E36-002B-8E73-EEAB0A1B0E2F}"/>
              </a:ext>
            </a:extLst>
          </p:cNvPr>
          <p:cNvPicPr>
            <a:picLocks noChangeAspect="1"/>
          </p:cNvPicPr>
          <p:nvPr/>
        </p:nvPicPr>
        <p:blipFill>
          <a:blip r:embed="rId4"/>
          <a:stretch>
            <a:fillRect/>
          </a:stretch>
        </p:blipFill>
        <p:spPr>
          <a:xfrm>
            <a:off x="126510" y="3388475"/>
            <a:ext cx="3714062" cy="2737022"/>
          </a:xfrm>
          <a:prstGeom prst="rect">
            <a:avLst/>
          </a:prstGeom>
        </p:spPr>
      </p:pic>
      <p:grpSp>
        <p:nvGrpSpPr>
          <p:cNvPr id="12" name="Group 11">
            <a:extLst>
              <a:ext uri="{FF2B5EF4-FFF2-40B4-BE49-F238E27FC236}">
                <a16:creationId xmlns:a16="http://schemas.microsoft.com/office/drawing/2014/main" id="{0915CABE-B1E6-79D4-91B5-4CB9E85CE6CB}"/>
              </a:ext>
            </a:extLst>
          </p:cNvPr>
          <p:cNvGrpSpPr/>
          <p:nvPr/>
        </p:nvGrpSpPr>
        <p:grpSpPr>
          <a:xfrm>
            <a:off x="3859912" y="3363675"/>
            <a:ext cx="8069568" cy="3370381"/>
            <a:chOff x="821467" y="2411586"/>
            <a:chExt cx="8528147" cy="3065176"/>
          </a:xfrm>
        </p:grpSpPr>
        <p:grpSp>
          <p:nvGrpSpPr>
            <p:cNvPr id="13" name="Group 6">
              <a:extLst>
                <a:ext uri="{FF2B5EF4-FFF2-40B4-BE49-F238E27FC236}">
                  <a16:creationId xmlns:a16="http://schemas.microsoft.com/office/drawing/2014/main" id="{73A86EEB-7E99-C16A-D7FD-CEDE60992476}"/>
                </a:ext>
              </a:extLst>
            </p:cNvPr>
            <p:cNvGrpSpPr/>
            <p:nvPr/>
          </p:nvGrpSpPr>
          <p:grpSpPr>
            <a:xfrm>
              <a:off x="821467" y="2411586"/>
              <a:ext cx="8528147" cy="3065176"/>
              <a:chOff x="-70101" y="-52511"/>
              <a:chExt cx="2884830" cy="1036862"/>
            </a:xfrm>
          </p:grpSpPr>
          <p:sp>
            <p:nvSpPr>
              <p:cNvPr id="15" name="Freeform 7">
                <a:extLst>
                  <a:ext uri="{FF2B5EF4-FFF2-40B4-BE49-F238E27FC236}">
                    <a16:creationId xmlns:a16="http://schemas.microsoft.com/office/drawing/2014/main" id="{C0D19B16-AFF8-EBBA-D5F3-4A404248B5C3}"/>
                  </a:ext>
                </a:extLst>
              </p:cNvPr>
              <p:cNvSpPr/>
              <p:nvPr/>
            </p:nvSpPr>
            <p:spPr>
              <a:xfrm>
                <a:off x="-70101" y="-5251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a:t>
              </a:r>
              <a:r>
                <a:rPr lang="en-US" sz="3200" dirty="0">
                  <a:solidFill>
                    <a:srgbClr val="002060"/>
                  </a:solidFill>
                  <a:latin typeface="Cambria" panose="02040503050406030204" pitchFamily="18" charset="0"/>
                  <a:ea typeface="Cambria" panose="02040503050406030204" pitchFamily="18" charset="0"/>
                </a:rPr>
                <a:t>n</a:t>
              </a:r>
              <a:r>
                <a:rPr kumimoji="0" lang="vi-VN" sz="32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am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131902" y="0"/>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4601497" y="810763"/>
            <a:ext cx="7157883" cy="11807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28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3"/>
          <a:stretch>
            <a:fillRect/>
          </a:stretch>
        </p:blipFill>
        <p:spPr>
          <a:xfrm>
            <a:off x="260621" y="677841"/>
            <a:ext cx="4410756" cy="1750728"/>
          </a:xfrm>
          <a:prstGeom prst="rect">
            <a:avLst/>
          </a:prstGeom>
        </p:spPr>
      </p:pic>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4"/>
          <a:stretch>
            <a:fillRect/>
          </a:stretch>
        </p:blipFill>
        <p:spPr>
          <a:xfrm>
            <a:off x="260621" y="1963399"/>
            <a:ext cx="4484488" cy="1732794"/>
          </a:xfrm>
          <a:prstGeom prst="rect">
            <a:avLst/>
          </a:prstGeom>
        </p:spPr>
      </p:pic>
      <p:sp>
        <p:nvSpPr>
          <p:cNvPr id="7" name="Flowchart: Alternate Process 4">
            <a:extLst>
              <a:ext uri="{FF2B5EF4-FFF2-40B4-BE49-F238E27FC236}">
                <a16:creationId xmlns:a16="http://schemas.microsoft.com/office/drawing/2014/main" id="{7412FA79-5A07-D7B2-0A97-6DB8D484A19E}"/>
              </a:ext>
            </a:extLst>
          </p:cNvPr>
          <p:cNvSpPr/>
          <p:nvPr/>
        </p:nvSpPr>
        <p:spPr>
          <a:xfrm>
            <a:off x="4511070" y="1915794"/>
            <a:ext cx="7482350" cy="1291394"/>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28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FEF80C87-8108-3DA4-F22F-227E35629C16}"/>
              </a:ext>
            </a:extLst>
          </p:cNvPr>
          <p:cNvPicPr>
            <a:picLocks noChangeAspect="1"/>
          </p:cNvPicPr>
          <p:nvPr/>
        </p:nvPicPr>
        <p:blipFill>
          <a:blip r:embed="rId5"/>
          <a:stretch>
            <a:fillRect/>
          </a:stretch>
        </p:blipFill>
        <p:spPr>
          <a:xfrm>
            <a:off x="260620" y="3411229"/>
            <a:ext cx="4006579" cy="1570522"/>
          </a:xfrm>
          <a:prstGeom prst="rect">
            <a:avLst/>
          </a:prstGeom>
        </p:spPr>
      </p:pic>
      <p:sp>
        <p:nvSpPr>
          <p:cNvPr id="9" name="Flowchart: Alternate Process 4">
            <a:extLst>
              <a:ext uri="{FF2B5EF4-FFF2-40B4-BE49-F238E27FC236}">
                <a16:creationId xmlns:a16="http://schemas.microsoft.com/office/drawing/2014/main" id="{7412FA79-5A07-D7B2-0A97-6DB8D484A19E}"/>
              </a:ext>
            </a:extLst>
          </p:cNvPr>
          <p:cNvSpPr/>
          <p:nvPr/>
        </p:nvSpPr>
        <p:spPr>
          <a:xfrm>
            <a:off x="4267199" y="3207188"/>
            <a:ext cx="7482351" cy="1712871"/>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2800" b="1" kern="0" dirty="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4" name="Picture 3"/>
          <p:cNvPicPr>
            <a:picLocks noChangeAspect="1"/>
          </p:cNvPicPr>
          <p:nvPr/>
        </p:nvPicPr>
        <p:blipFill>
          <a:blip r:embed="rId6"/>
          <a:stretch>
            <a:fillRect/>
          </a:stretch>
        </p:blipFill>
        <p:spPr>
          <a:xfrm>
            <a:off x="414184" y="4799317"/>
            <a:ext cx="3609145" cy="1859441"/>
          </a:xfrm>
          <a:prstGeom prst="rect">
            <a:avLst/>
          </a:prstGeom>
        </p:spPr>
      </p:pic>
      <p:sp>
        <p:nvSpPr>
          <p:cNvPr id="10" name="Flowchart: Alternate Process 4">
            <a:extLst>
              <a:ext uri="{FF2B5EF4-FFF2-40B4-BE49-F238E27FC236}">
                <a16:creationId xmlns:a16="http://schemas.microsoft.com/office/drawing/2014/main" id="{7412FA79-5A07-D7B2-0A97-6DB8D484A19E}"/>
              </a:ext>
            </a:extLst>
          </p:cNvPr>
          <p:cNvSpPr/>
          <p:nvPr/>
        </p:nvSpPr>
        <p:spPr>
          <a:xfrm>
            <a:off x="4023329" y="4703526"/>
            <a:ext cx="7714624" cy="2094154"/>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28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2783" y="77728"/>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3"/>
          <a:stretch>
            <a:fillRect/>
          </a:stretch>
        </p:blipFill>
        <p:spPr>
          <a:xfrm>
            <a:off x="171736" y="80412"/>
            <a:ext cx="3111047" cy="266661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3441290" y="790186"/>
            <a:ext cx="8280440" cy="3034563"/>
            <a:chOff x="-485950" y="2024799"/>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485950" y="2024799"/>
              <a:ext cx="8528147" cy="3065176"/>
              <a:chOff x="-512363" y="-183350"/>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512363" y="-183350"/>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64564" y="2045755"/>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4"/>
          <a:stretch>
            <a:fillRect/>
          </a:stretch>
        </p:blipFill>
        <p:spPr>
          <a:xfrm>
            <a:off x="84769" y="2726538"/>
            <a:ext cx="3599434" cy="3094159"/>
          </a:xfrm>
          <a:prstGeom prst="rect">
            <a:avLst/>
          </a:prstGeom>
        </p:spPr>
      </p:pic>
      <p:grpSp>
        <p:nvGrpSpPr>
          <p:cNvPr id="11" name="Group 10">
            <a:extLst>
              <a:ext uri="{FF2B5EF4-FFF2-40B4-BE49-F238E27FC236}">
                <a16:creationId xmlns:a16="http://schemas.microsoft.com/office/drawing/2014/main" id="{0915CABE-B1E6-79D4-91B5-4CB9E85CE6CB}"/>
              </a:ext>
            </a:extLst>
          </p:cNvPr>
          <p:cNvGrpSpPr/>
          <p:nvPr/>
        </p:nvGrpSpPr>
        <p:grpSpPr>
          <a:xfrm>
            <a:off x="3171145" y="3261905"/>
            <a:ext cx="8820727" cy="4299040"/>
            <a:chOff x="815221" y="2362921"/>
            <a:chExt cx="8528147" cy="3207458"/>
          </a:xfrm>
        </p:grpSpPr>
        <p:grpSp>
          <p:nvGrpSpPr>
            <p:cNvPr id="12" name="Group 6">
              <a:extLst>
                <a:ext uri="{FF2B5EF4-FFF2-40B4-BE49-F238E27FC236}">
                  <a16:creationId xmlns:a16="http://schemas.microsoft.com/office/drawing/2014/main" id="{73A86EEB-7E99-C16A-D7FD-CEDE60992476}"/>
                </a:ext>
              </a:extLst>
            </p:cNvPr>
            <p:cNvGrpSpPr/>
            <p:nvPr/>
          </p:nvGrpSpPr>
          <p:grpSpPr>
            <a:xfrm>
              <a:off x="815221" y="2362921"/>
              <a:ext cx="8528147" cy="2436897"/>
              <a:chOff x="-72214" y="-68973"/>
              <a:chExt cx="2884830" cy="824333"/>
            </a:xfrm>
          </p:grpSpPr>
          <p:sp>
            <p:nvSpPr>
              <p:cNvPr id="14" name="Freeform 7">
                <a:extLst>
                  <a:ext uri="{FF2B5EF4-FFF2-40B4-BE49-F238E27FC236}">
                    <a16:creationId xmlns:a16="http://schemas.microsoft.com/office/drawing/2014/main" id="{C0D19B16-AFF8-EBBA-D5F3-4A404248B5C3}"/>
                  </a:ext>
                </a:extLst>
              </p:cNvPr>
              <p:cNvSpPr/>
              <p:nvPr/>
            </p:nvSpPr>
            <p:spPr>
              <a:xfrm>
                <a:off x="-72214" y="-68973"/>
                <a:ext cx="2884830" cy="824333"/>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EFBBEE5E-4FEA-03D2-A595-03B76557CC1A}"/>
                </a:ext>
              </a:extLst>
            </p:cNvPr>
            <p:cNvSpPr txBox="1"/>
            <p:nvPr/>
          </p:nvSpPr>
          <p:spPr>
            <a:xfrm>
              <a:off x="1136608" y="2491306"/>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936</Words>
  <Application>Microsoft Office PowerPoint</Application>
  <PresentationFormat>Widescreen</PresentationFormat>
  <Paragraphs>39</Paragraphs>
  <Slides>23</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微软雅黑</vt:lpstr>
      <vt:lpstr>宋体</vt:lpstr>
      <vt:lpstr>Arial</vt:lpstr>
      <vt:lpstr>Calibri</vt:lpstr>
      <vt:lpstr>Cambria</vt:lpstr>
      <vt:lpstr>等线</vt:lpstr>
      <vt:lpstr>Tahoma</vt:lpstr>
      <vt:lpstr>Times New Roman</vt:lpstr>
      <vt:lpstr>字魂107号-萌趣欢乐体</vt:lpstr>
      <vt:lpstr>字魂156号-萌趣苏打饼</vt:lpstr>
      <vt:lpstr>字魂59号-创粗黑</vt:lpstr>
      <vt:lpstr>阿里巴巴普惠体</vt:lpstr>
      <vt:lpstr>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HN27112024</cp:lastModifiedBy>
  <cp:revision>58</cp:revision>
  <dcterms:created xsi:type="dcterms:W3CDTF">2024-01-13T10:44:00Z</dcterms:created>
  <dcterms:modified xsi:type="dcterms:W3CDTF">2025-04-15T06:14:25Z</dcterms:modified>
</cp:coreProperties>
</file>