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65" r:id="rId2"/>
    <p:sldId id="307" r:id="rId3"/>
    <p:sldId id="449" r:id="rId4"/>
    <p:sldId id="309" r:id="rId5"/>
    <p:sldId id="311" r:id="rId6"/>
    <p:sldId id="312" r:id="rId7"/>
    <p:sldId id="459" r:id="rId8"/>
    <p:sldId id="460" r:id="rId9"/>
    <p:sldId id="313" r:id="rId10"/>
    <p:sldId id="461" r:id="rId11"/>
    <p:sldId id="462" r:id="rId12"/>
    <p:sldId id="457" r:id="rId13"/>
    <p:sldId id="455" r:id="rId14"/>
    <p:sldId id="456" r:id="rId15"/>
    <p:sldId id="463" r:id="rId16"/>
    <p:sldId id="464" r:id="rId17"/>
    <p:sldId id="301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023"/>
    <a:srgbClr val="F0F0F0"/>
    <a:srgbClr val="CBB391"/>
    <a:srgbClr val="AA674C"/>
    <a:srgbClr val="AD674E"/>
    <a:srgbClr val="C0D9BA"/>
    <a:srgbClr val="C0D9B9"/>
    <a:srgbClr val="AECDAC"/>
    <a:srgbClr val="BCD7B6"/>
    <a:srgbClr val="FFD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653" autoAdjust="0"/>
  </p:normalViewPr>
  <p:slideViewPr>
    <p:cSldViewPr snapToGrid="0">
      <p:cViewPr varScale="1">
        <p:scale>
          <a:sx n="69" d="100"/>
          <a:sy n="69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FEC95-9B3B-4B52-B1C4-CE4C38650CEF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C4770-9C39-4C80-B89B-EFB00B5CB0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48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C4770-9C39-4C80-B89B-EFB00B5CB0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73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9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470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51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02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08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830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90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DBFB501-C0C5-D95B-74F2-5E390AC47B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 descr="D:\资料\组 7.png组 7">
            <a:extLst>
              <a:ext uri="{FF2B5EF4-FFF2-40B4-BE49-F238E27FC236}">
                <a16:creationId xmlns:a16="http://schemas.microsoft.com/office/drawing/2014/main" id="{0DD634F7-8ECC-49EF-8BAF-E81F0629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20" r="8720"/>
          <a:stretch>
            <a:fillRect/>
          </a:stretch>
        </p:blipFill>
        <p:spPr>
          <a:xfrm>
            <a:off x="634" y="1506682"/>
            <a:ext cx="12191365" cy="4158061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4E3E0FE0-6A25-4EBF-B01F-D7C81721B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" y="5182559"/>
            <a:ext cx="5920402" cy="148834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B4567780-8F34-43CC-A132-340041DC3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724"/>
            <a:ext cx="5884750" cy="1438275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027B934A-626F-4A4A-8C25-2F662B35D7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46" y="5715733"/>
            <a:ext cx="5884750" cy="1142266"/>
          </a:xfrm>
          <a:prstGeom prst="rect">
            <a:avLst/>
          </a:prstGeom>
        </p:spPr>
      </p:pic>
      <p:pic>
        <p:nvPicPr>
          <p:cNvPr id="18" name="图片 5">
            <a:extLst>
              <a:ext uri="{FF2B5EF4-FFF2-40B4-BE49-F238E27FC236}">
                <a16:creationId xmlns:a16="http://schemas.microsoft.com/office/drawing/2014/main" id="{92BF052C-807C-43C0-8426-1AF9E7652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5491" y="5229013"/>
            <a:ext cx="1736164" cy="1670100"/>
          </a:xfrm>
          <a:prstGeom prst="rect">
            <a:avLst/>
          </a:prstGeom>
        </p:spPr>
      </p:pic>
      <p:pic>
        <p:nvPicPr>
          <p:cNvPr id="23" name="图片 66" descr="云">
            <a:extLst>
              <a:ext uri="{FF2B5EF4-FFF2-40B4-BE49-F238E27FC236}">
                <a16:creationId xmlns:a16="http://schemas.microsoft.com/office/drawing/2014/main" id="{2F26C6B9-7B80-4209-A07C-49F687DCE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55" y="-27709"/>
            <a:ext cx="12192000" cy="1950720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BC81C456-76D7-BDA4-CB79-ABD407B3B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29013"/>
            <a:ext cx="1736164" cy="1670100"/>
          </a:xfrm>
          <a:prstGeom prst="rect">
            <a:avLst/>
          </a:prstGeom>
        </p:spPr>
      </p:pic>
      <p:sp>
        <p:nvSpPr>
          <p:cNvPr id="11" name="Text Box 18">
            <a:extLst>
              <a:ext uri="{FF2B5EF4-FFF2-40B4-BE49-F238E27FC236}">
                <a16:creationId xmlns:a16="http://schemas.microsoft.com/office/drawing/2014/main" id="{F3C96D8C-E6BD-4394-86EC-80255C380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21" y="110527"/>
            <a:ext cx="1113045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2546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F3C96D8C-E6BD-4394-86EC-80255C380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026" y="2914822"/>
            <a:ext cx="9943448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BB391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14: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1945 (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2)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3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 descr="D:\资料\组 7.png组 7">
            <a:extLst>
              <a:ext uri="{FF2B5EF4-FFF2-40B4-BE49-F238E27FC236}">
                <a16:creationId xmlns:a16="http://schemas.microsoft.com/office/drawing/2014/main" id="{0DD634F7-8ECC-49EF-8BAF-E81F0629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20" r="8720"/>
          <a:stretch>
            <a:fillRect/>
          </a:stretch>
        </p:blipFill>
        <p:spPr>
          <a:xfrm>
            <a:off x="634" y="1506682"/>
            <a:ext cx="12191365" cy="4158061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4E3E0FE0-6A25-4EBF-B01F-D7C81721B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" y="5182559"/>
            <a:ext cx="5920402" cy="148834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B4567780-8F34-43CC-A132-340041DC3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724"/>
            <a:ext cx="5884750" cy="1438275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027B934A-626F-4A4A-8C25-2F662B35D7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46" y="5715733"/>
            <a:ext cx="5884750" cy="1142266"/>
          </a:xfrm>
          <a:prstGeom prst="rect">
            <a:avLst/>
          </a:prstGeom>
        </p:spPr>
      </p:pic>
      <p:pic>
        <p:nvPicPr>
          <p:cNvPr id="18" name="图片 5">
            <a:extLst>
              <a:ext uri="{FF2B5EF4-FFF2-40B4-BE49-F238E27FC236}">
                <a16:creationId xmlns:a16="http://schemas.microsoft.com/office/drawing/2014/main" id="{92BF052C-807C-43C0-8426-1AF9E7652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5491" y="5229013"/>
            <a:ext cx="1736164" cy="1670100"/>
          </a:xfrm>
          <a:prstGeom prst="rect">
            <a:avLst/>
          </a:prstGeom>
        </p:spPr>
      </p:pic>
      <p:pic>
        <p:nvPicPr>
          <p:cNvPr id="23" name="图片 66" descr="云">
            <a:extLst>
              <a:ext uri="{FF2B5EF4-FFF2-40B4-BE49-F238E27FC236}">
                <a16:creationId xmlns:a16="http://schemas.microsoft.com/office/drawing/2014/main" id="{2F26C6B9-7B80-4209-A07C-49F687DCE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72"/>
            <a:ext cx="12192000" cy="1950720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BC81C456-76D7-BDA4-CB79-ABD407B3B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29013"/>
            <a:ext cx="1736164" cy="1670100"/>
          </a:xfrm>
          <a:prstGeom prst="rect">
            <a:avLst/>
          </a:prstGeom>
        </p:spPr>
      </p:pic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F2D73FC6-6F38-3E0E-6ACF-13D062F43C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60" y="1705494"/>
            <a:ext cx="7348072" cy="56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18" name="图片 16">
            <a:extLst>
              <a:ext uri="{FF2B5EF4-FFF2-40B4-BE49-F238E27FC236}">
                <a16:creationId xmlns:a16="http://schemas.microsoft.com/office/drawing/2014/main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07" y="4671672"/>
            <a:ext cx="2758813" cy="27588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4008" y="4740680"/>
            <a:ext cx="2758812" cy="2758812"/>
          </a:xfrm>
          <a:prstGeom prst="rect">
            <a:avLst/>
          </a:prstGeom>
        </p:spPr>
      </p:pic>
      <p:sp>
        <p:nvSpPr>
          <p:cNvPr id="2" name="a">
            <a:extLst>
              <a:ext uri="{FF2B5EF4-FFF2-40B4-BE49-F238E27FC236}">
                <a16:creationId xmlns:a16="http://schemas.microsoft.com/office/drawing/2014/main" id="{8CF3FB4B-3C5C-7308-C0C9-3712A2E31E90}"/>
              </a:ext>
            </a:extLst>
          </p:cNvPr>
          <p:cNvSpPr/>
          <p:nvPr/>
        </p:nvSpPr>
        <p:spPr>
          <a:xfrm>
            <a:off x="914401" y="232521"/>
            <a:ext cx="10444480" cy="1271159"/>
          </a:xfrm>
          <a:prstGeom prst="roundRect">
            <a:avLst/>
          </a:prstGeom>
          <a:solidFill>
            <a:srgbClr val="FFEFFF"/>
          </a:solidFill>
          <a:ln w="762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46">
              <a:defRPr/>
            </a:pPr>
            <a:r>
              <a:rPr lang="en-US" sz="3200" b="1" dirty="0" err="1">
                <a:solidFill>
                  <a:srgbClr val="000066"/>
                </a:solidFill>
              </a:rPr>
              <a:t>Lập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bảng</a:t>
            </a:r>
            <a:r>
              <a:rPr lang="en-US" sz="3200" b="1" dirty="0">
                <a:solidFill>
                  <a:srgbClr val="000066"/>
                </a:solidFill>
              </a:rPr>
              <a:t> (</a:t>
            </a:r>
            <a:r>
              <a:rPr lang="en-US" sz="3200" b="1" dirty="0" err="1">
                <a:solidFill>
                  <a:srgbClr val="000066"/>
                </a:solidFill>
              </a:rPr>
              <a:t>hoặc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trục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thời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gian</a:t>
            </a:r>
            <a:r>
              <a:rPr lang="en-US" sz="3200" b="1" dirty="0">
                <a:solidFill>
                  <a:srgbClr val="000066"/>
                </a:solidFill>
              </a:rPr>
              <a:t>) </a:t>
            </a:r>
            <a:r>
              <a:rPr lang="en-US" sz="3200" b="1" dirty="0" err="1">
                <a:solidFill>
                  <a:srgbClr val="000066"/>
                </a:solidFill>
              </a:rPr>
              <a:t>về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những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thắng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lợi</a:t>
            </a:r>
            <a:r>
              <a:rPr lang="en-US" sz="3200" b="1" dirty="0">
                <a:solidFill>
                  <a:srgbClr val="000066"/>
                </a:solidFill>
              </a:rPr>
              <a:t> ở </a:t>
            </a:r>
            <a:r>
              <a:rPr lang="en-US" sz="3200" b="1" dirty="0" err="1">
                <a:solidFill>
                  <a:srgbClr val="000066"/>
                </a:solidFill>
              </a:rPr>
              <a:t>các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địa</a:t>
            </a:r>
            <a:r>
              <a:rPr lang="en-US" sz="3200" b="1" dirty="0">
                <a:solidFill>
                  <a:srgbClr val="000066"/>
                </a:solidFill>
              </a:rPr>
              <a:t>, </a:t>
            </a:r>
            <a:r>
              <a:rPr lang="en-US" sz="3200" b="1" dirty="0" err="1">
                <a:solidFill>
                  <a:srgbClr val="000066"/>
                </a:solidFill>
              </a:rPr>
              <a:t>Huế</a:t>
            </a:r>
            <a:r>
              <a:rPr lang="en-US" sz="3200" b="1" dirty="0">
                <a:solidFill>
                  <a:srgbClr val="000066"/>
                </a:solidFill>
              </a:rPr>
              <a:t>, </a:t>
            </a:r>
            <a:r>
              <a:rPr lang="en-US" sz="3200" b="1" dirty="0" err="1">
                <a:solidFill>
                  <a:srgbClr val="000066"/>
                </a:solidFill>
              </a:rPr>
              <a:t>Sài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Gòn</a:t>
            </a:r>
            <a:r>
              <a:rPr lang="en-US" sz="3200" b="1" dirty="0">
                <a:solidFill>
                  <a:srgbClr val="000066"/>
                </a:solidFill>
              </a:rPr>
              <a:t>,...) </a:t>
            </a:r>
            <a:r>
              <a:rPr lang="en-US" sz="3200" b="1" dirty="0" err="1">
                <a:solidFill>
                  <a:srgbClr val="000066"/>
                </a:solidFill>
              </a:rPr>
              <a:t>trong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Cách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mạng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tháng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Tám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năm</a:t>
            </a:r>
            <a:r>
              <a:rPr lang="en-US" sz="3200" b="1" dirty="0">
                <a:solidFill>
                  <a:srgbClr val="000066"/>
                </a:solidFill>
              </a:rPr>
              <a:t> 1945.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48A54A-43D4-7D07-8285-49C1D09A13EB}"/>
              </a:ext>
            </a:extLst>
          </p:cNvPr>
          <p:cNvSpPr/>
          <p:nvPr/>
        </p:nvSpPr>
        <p:spPr>
          <a:xfrm>
            <a:off x="1320800" y="2468880"/>
            <a:ext cx="2519680" cy="127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19/8/1945: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Hà </a:t>
            </a:r>
            <a:r>
              <a:rPr lang="en-US" sz="3200" b="1" dirty="0" err="1">
                <a:solidFill>
                  <a:srgbClr val="002060"/>
                </a:solidFill>
              </a:rPr>
              <a:t>Nội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43223DE-8E44-D00D-BCE3-680D9569E701}"/>
              </a:ext>
            </a:extLst>
          </p:cNvPr>
          <p:cNvSpPr/>
          <p:nvPr/>
        </p:nvSpPr>
        <p:spPr>
          <a:xfrm>
            <a:off x="3921760" y="2905760"/>
            <a:ext cx="863600" cy="51816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2C347C-2017-AD0D-DDA9-6732A38570D3}"/>
              </a:ext>
            </a:extLst>
          </p:cNvPr>
          <p:cNvSpPr/>
          <p:nvPr/>
        </p:nvSpPr>
        <p:spPr>
          <a:xfrm>
            <a:off x="5049520" y="2468880"/>
            <a:ext cx="2458720" cy="127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23/8/1945: </a:t>
            </a:r>
            <a:r>
              <a:rPr lang="en-US" sz="3200" b="1" dirty="0" err="1">
                <a:solidFill>
                  <a:srgbClr val="002060"/>
                </a:solidFill>
              </a:rPr>
              <a:t>Huế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3FA5723-DA17-78E2-B0F7-0A0000C82AE8}"/>
              </a:ext>
            </a:extLst>
          </p:cNvPr>
          <p:cNvSpPr/>
          <p:nvPr/>
        </p:nvSpPr>
        <p:spPr>
          <a:xfrm>
            <a:off x="7640320" y="2875280"/>
            <a:ext cx="863600" cy="51816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B8A75F-B2B1-ABEA-F6D5-8206935D5A1D}"/>
              </a:ext>
            </a:extLst>
          </p:cNvPr>
          <p:cNvSpPr/>
          <p:nvPr/>
        </p:nvSpPr>
        <p:spPr>
          <a:xfrm>
            <a:off x="8615680" y="2458720"/>
            <a:ext cx="2387600" cy="127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25/8/1945: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Gòn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78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18" name="图片 16">
            <a:extLst>
              <a:ext uri="{FF2B5EF4-FFF2-40B4-BE49-F238E27FC236}">
                <a16:creationId xmlns:a16="http://schemas.microsoft.com/office/drawing/2014/main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69" y="4706074"/>
            <a:ext cx="2758813" cy="27588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6431" y="4852887"/>
            <a:ext cx="2758812" cy="27588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E24B38-2FA2-809C-3567-A3646C387CBE}"/>
              </a:ext>
            </a:extLst>
          </p:cNvPr>
          <p:cNvSpPr/>
          <p:nvPr/>
        </p:nvSpPr>
        <p:spPr>
          <a:xfrm>
            <a:off x="2274097" y="640081"/>
            <a:ext cx="8576783" cy="2245360"/>
          </a:xfrm>
          <a:prstGeom prst="roundRect">
            <a:avLst>
              <a:gd name="adj" fmla="val 2661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cho biết Đội Thiếu niên Tiền phong Hồ Chí Minh được thành lập ngày nào?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hlinkClick r:id="" action="ppaction://noaction"/>
            <a:extLst>
              <a:ext uri="{FF2B5EF4-FFF2-40B4-BE49-F238E27FC236}">
                <a16:creationId xmlns:a16="http://schemas.microsoft.com/office/drawing/2014/main" id="{C3C456FF-A360-7A50-0353-C985AF1BF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 r="54375" b="19400"/>
          <a:stretch/>
        </p:blipFill>
        <p:spPr>
          <a:xfrm>
            <a:off x="744659" y="2560321"/>
            <a:ext cx="4050862" cy="40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5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4008" y="4740680"/>
            <a:ext cx="2758812" cy="2758812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07" y="4671672"/>
            <a:ext cx="2758813" cy="2758813"/>
          </a:xfrm>
          <a:prstGeom prst="rect">
            <a:avLst/>
          </a:prstGeom>
        </p:spPr>
      </p:pic>
      <p:sp>
        <p:nvSpPr>
          <p:cNvPr id="21" name="Text Box 18">
            <a:extLst>
              <a:ext uri="{FF2B5EF4-FFF2-40B4-BE49-F238E27FC236}">
                <a16:creationId xmlns:a16="http://schemas.microsoft.com/office/drawing/2014/main" id="{F3C96D8C-E6BD-4394-86EC-80255C380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67" y="1237962"/>
            <a:ext cx="53860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9pPr>
          </a:lstStyle>
          <a:p>
            <a:pPr lvl="0" algn="just"/>
            <a:r>
              <a:rPr lang="vi-VN" altLang="en-US" sz="3600" b="1" dirty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 15-5-1941, Hội Nhi đồng cứu quốc được thành lập; anh Nông Văn Dền (tức Kim Đồng) là Đội trưởng đầu tiên. Sau này, ngày 15 – 5 hằng năm được chọn là ngày thành lập Đội.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546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Kỷ niệm 82 năm Ngày thành lập Đội TNTP Hồ Chí Minh (15/5/1941 – 15/5/2023)  - Nhớ về người phụ trách Đội đầu tiên">
            <a:extLst>
              <a:ext uri="{FF2B5EF4-FFF2-40B4-BE49-F238E27FC236}">
                <a16:creationId xmlns:a16="http://schemas.microsoft.com/office/drawing/2014/main" id="{78AC35C9-14D7-F734-4F65-EA9D333B6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185" y="1463040"/>
            <a:ext cx="5554134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 descr="D:\资料\组 7.png组 7">
            <a:extLst>
              <a:ext uri="{FF2B5EF4-FFF2-40B4-BE49-F238E27FC236}">
                <a16:creationId xmlns:a16="http://schemas.microsoft.com/office/drawing/2014/main" id="{0DD634F7-8ECC-49EF-8BAF-E81F0629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20" r="8720"/>
          <a:stretch>
            <a:fillRect/>
          </a:stretch>
        </p:blipFill>
        <p:spPr>
          <a:xfrm>
            <a:off x="634" y="1506682"/>
            <a:ext cx="12191365" cy="4158061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4E3E0FE0-6A25-4EBF-B01F-D7C81721B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" y="5182559"/>
            <a:ext cx="5920402" cy="148834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B4567780-8F34-43CC-A132-340041DC3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724"/>
            <a:ext cx="5884750" cy="1438275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027B934A-626F-4A4A-8C25-2F662B35D7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46" y="5715733"/>
            <a:ext cx="5884750" cy="1142266"/>
          </a:xfrm>
          <a:prstGeom prst="rect">
            <a:avLst/>
          </a:prstGeom>
        </p:spPr>
      </p:pic>
      <p:pic>
        <p:nvPicPr>
          <p:cNvPr id="18" name="图片 5">
            <a:extLst>
              <a:ext uri="{FF2B5EF4-FFF2-40B4-BE49-F238E27FC236}">
                <a16:creationId xmlns:a16="http://schemas.microsoft.com/office/drawing/2014/main" id="{92BF052C-807C-43C0-8426-1AF9E7652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5491" y="5229013"/>
            <a:ext cx="1736164" cy="1670100"/>
          </a:xfrm>
          <a:prstGeom prst="rect">
            <a:avLst/>
          </a:prstGeom>
        </p:spPr>
      </p:pic>
      <p:pic>
        <p:nvPicPr>
          <p:cNvPr id="23" name="图片 66" descr="云">
            <a:extLst>
              <a:ext uri="{FF2B5EF4-FFF2-40B4-BE49-F238E27FC236}">
                <a16:creationId xmlns:a16="http://schemas.microsoft.com/office/drawing/2014/main" id="{2F26C6B9-7B80-4209-A07C-49F687DCE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72"/>
            <a:ext cx="12192000" cy="1950720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BC81C456-76D7-BDA4-CB79-ABD407B3B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29013"/>
            <a:ext cx="1736164" cy="167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7B8DC8-A5A2-C56A-44D2-511BF9DC7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0975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18" name="图片 16">
            <a:extLst>
              <a:ext uri="{FF2B5EF4-FFF2-40B4-BE49-F238E27FC236}">
                <a16:creationId xmlns:a16="http://schemas.microsoft.com/office/drawing/2014/main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69" y="4706074"/>
            <a:ext cx="2758813" cy="27588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6431" y="4852887"/>
            <a:ext cx="2758812" cy="27588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E24B38-2FA2-809C-3567-A3646C387CBE}"/>
              </a:ext>
            </a:extLst>
          </p:cNvPr>
          <p:cNvSpPr/>
          <p:nvPr/>
        </p:nvSpPr>
        <p:spPr>
          <a:xfrm>
            <a:off x="2274097" y="640081"/>
            <a:ext cx="9216863" cy="2245360"/>
          </a:xfrm>
          <a:prstGeom prst="roundRect">
            <a:avLst>
              <a:gd name="adj" fmla="val 2661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 22-12 hằng năm là ngày kỉ niệm sự kiện nào của đất nước? Hãy chia sẻ những điều em biết về ngày đó.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hlinkClick r:id="" action="ppaction://noaction"/>
            <a:extLst>
              <a:ext uri="{FF2B5EF4-FFF2-40B4-BE49-F238E27FC236}">
                <a16:creationId xmlns:a16="http://schemas.microsoft.com/office/drawing/2014/main" id="{C3C456FF-A360-7A50-0353-C985AF1BF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 r="54375" b="19400"/>
          <a:stretch/>
        </p:blipFill>
        <p:spPr>
          <a:xfrm>
            <a:off x="744659" y="2560321"/>
            <a:ext cx="4050862" cy="40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4008" y="4740680"/>
            <a:ext cx="2758812" cy="2758812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07" y="4671672"/>
            <a:ext cx="2758813" cy="2758813"/>
          </a:xfrm>
          <a:prstGeom prst="rect">
            <a:avLst/>
          </a:prstGeom>
        </p:spPr>
      </p:pic>
      <p:sp>
        <p:nvSpPr>
          <p:cNvPr id="21" name="Text Box 18">
            <a:extLst>
              <a:ext uri="{FF2B5EF4-FFF2-40B4-BE49-F238E27FC236}">
                <a16:creationId xmlns:a16="http://schemas.microsoft.com/office/drawing/2014/main" id="{F3C96D8C-E6BD-4394-86EC-80255C380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07" y="851882"/>
            <a:ext cx="538601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.VnTime" panose="020B7200000000000000" pitchFamily="34" charset="0"/>
              </a:defRPr>
            </a:lvl9pPr>
          </a:lstStyle>
          <a:p>
            <a:pPr lvl="0" algn="just"/>
            <a:r>
              <a:rPr lang="vi-VN" altLang="en-US" sz="3200" b="1" dirty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 22-12 hằng năm được chọn là ngày thành lập Quân đội Nhân dân Việt Nam. Đây chính là ngày thành lập Đội Việt Nam Tuyên truyền Giải phóng quân (22-12-1944) – tổ chức tiền thân của Quân đội Nhân dân Việt Nam được giới thiệu trong bài học.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2546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HÀO MỪNG 78 NĂM NGÀY THÀNH LẬP QUÂN ĐỘI NHÂN DÂN VIỆT NAM - Trường mầm non  Phú Lương">
            <a:extLst>
              <a:ext uri="{FF2B5EF4-FFF2-40B4-BE49-F238E27FC236}">
                <a16:creationId xmlns:a16="http://schemas.microsoft.com/office/drawing/2014/main" id="{63538F21-BAB0-004E-7CC2-D7465F870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35" y="1066800"/>
            <a:ext cx="5676865" cy="46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 descr="D:\资料\组 7.png组 7">
            <a:extLst>
              <a:ext uri="{FF2B5EF4-FFF2-40B4-BE49-F238E27FC236}">
                <a16:creationId xmlns:a16="http://schemas.microsoft.com/office/drawing/2014/main" id="{0DD634F7-8ECC-49EF-8BAF-E81F0629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20" r="8720"/>
          <a:stretch>
            <a:fillRect/>
          </a:stretch>
        </p:blipFill>
        <p:spPr>
          <a:xfrm>
            <a:off x="634" y="1506682"/>
            <a:ext cx="12191365" cy="4158061"/>
          </a:xfrm>
          <a:prstGeom prst="rect">
            <a:avLst/>
          </a:prstGeom>
        </p:spPr>
      </p:pic>
      <p:grpSp>
        <p:nvGrpSpPr>
          <p:cNvPr id="14" name="组合 19">
            <a:extLst>
              <a:ext uri="{FF2B5EF4-FFF2-40B4-BE49-F238E27FC236}">
                <a16:creationId xmlns:a16="http://schemas.microsoft.com/office/drawing/2014/main" id="{E237C868-E09A-4C5A-BE65-1CFAF13F8604}"/>
              </a:ext>
            </a:extLst>
          </p:cNvPr>
          <p:cNvGrpSpPr/>
          <p:nvPr/>
        </p:nvGrpSpPr>
        <p:grpSpPr>
          <a:xfrm>
            <a:off x="2513817" y="2170488"/>
            <a:ext cx="1087943" cy="1070008"/>
            <a:chOff x="28330" y="2908081"/>
            <a:chExt cx="3607344" cy="3669586"/>
          </a:xfrm>
        </p:grpSpPr>
        <p:pic>
          <p:nvPicPr>
            <p:cNvPr id="15" name="图片 9">
              <a:extLst>
                <a:ext uri="{FF2B5EF4-FFF2-40B4-BE49-F238E27FC236}">
                  <a16:creationId xmlns:a16="http://schemas.microsoft.com/office/drawing/2014/main" id="{BB7137DF-DC61-4BA1-BD2F-F6496683F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0" y="2970323"/>
              <a:ext cx="3607344" cy="3607344"/>
            </a:xfrm>
            <a:prstGeom prst="rect">
              <a:avLst/>
            </a:prstGeom>
          </p:spPr>
        </p:pic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A528D952-8DF2-49EE-9E24-63998274F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167" y="2908081"/>
              <a:ext cx="876810" cy="31986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rgbClr val="0F847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47号-三分行楷" panose="00000500000000000000" pitchFamily="2" charset="-122"/>
                </a:rPr>
                <a:t>1</a:t>
              </a:r>
              <a:endParaRPr lang="zh-CN" sz="4000" dirty="0">
                <a:solidFill>
                  <a:srgbClr val="0F8476"/>
                </a:solidFill>
                <a:latin typeface="Cambria" panose="02040503050406030204" pitchFamily="18" charset="0"/>
                <a:ea typeface="字魂73号-江南手书" panose="00000500000000000000" pitchFamily="2" charset="-122"/>
                <a:cs typeface="+mn-ea"/>
                <a:sym typeface="字魂47号-三分行楷" panose="00000500000000000000" pitchFamily="2" charset="-122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FF1A8DF-071C-4955-A8E8-797768195D52}"/>
              </a:ext>
            </a:extLst>
          </p:cNvPr>
          <p:cNvSpPr/>
          <p:nvPr/>
        </p:nvSpPr>
        <p:spPr>
          <a:xfrm>
            <a:off x="3893627" y="2465308"/>
            <a:ext cx="257435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 err="1">
                <a:ln w="0"/>
                <a:solidFill>
                  <a:srgbClr val="0F8476"/>
                </a:solidFill>
                <a:effectLst>
                  <a:outerShdw blurRad="25400" dist="19050" dir="2700000" algn="tl" rotWithShape="0">
                    <a:schemeClr val="dk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Xem</a:t>
            </a:r>
            <a:r>
              <a:rPr lang="en-US" sz="4000" dirty="0">
                <a:ln w="0"/>
                <a:solidFill>
                  <a:srgbClr val="0F8476"/>
                </a:solidFill>
                <a:effectLst>
                  <a:outerShdw blurRad="25400" dist="19050" dir="2700000" algn="tl" rotWithShape="0">
                    <a:schemeClr val="dk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n w="0"/>
                <a:solidFill>
                  <a:srgbClr val="0F8476"/>
                </a:solidFill>
                <a:effectLst>
                  <a:outerShdw blurRad="25400" dist="19050" dir="2700000" algn="tl" rotWithShape="0">
                    <a:schemeClr val="dk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lại</a:t>
            </a:r>
            <a:r>
              <a:rPr lang="en-US" sz="4000" dirty="0">
                <a:ln w="0"/>
                <a:solidFill>
                  <a:srgbClr val="0F8476"/>
                </a:solidFill>
                <a:effectLst>
                  <a:outerShdw blurRad="25400" dist="19050" dir="2700000" algn="tl" rotWithShape="0">
                    <a:schemeClr val="dk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n w="0"/>
                <a:solidFill>
                  <a:srgbClr val="0F8476"/>
                </a:solidFill>
                <a:effectLst>
                  <a:outerShdw blurRad="25400" dist="19050" dir="2700000" algn="tl" rotWithShape="0">
                    <a:schemeClr val="dk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bài</a:t>
            </a:r>
            <a:endParaRPr lang="en-US" sz="4000" dirty="0">
              <a:ln w="0"/>
              <a:solidFill>
                <a:srgbClr val="0F8476"/>
              </a:solidFill>
              <a:effectLst>
                <a:outerShdw blurRad="25400" dist="19050" dir="2700000" algn="tl" rotWithShape="0">
                  <a:schemeClr val="dk1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grpSp>
        <p:nvGrpSpPr>
          <p:cNvPr id="19" name="组合 19">
            <a:extLst>
              <a:ext uri="{FF2B5EF4-FFF2-40B4-BE49-F238E27FC236}">
                <a16:creationId xmlns:a16="http://schemas.microsoft.com/office/drawing/2014/main" id="{5487A54A-3941-420D-8B59-0D2971F06613}"/>
              </a:ext>
            </a:extLst>
          </p:cNvPr>
          <p:cNvGrpSpPr/>
          <p:nvPr/>
        </p:nvGrpSpPr>
        <p:grpSpPr>
          <a:xfrm>
            <a:off x="2496999" y="3573735"/>
            <a:ext cx="1087943" cy="1070008"/>
            <a:chOff x="28330" y="2908081"/>
            <a:chExt cx="3607344" cy="3669586"/>
          </a:xfrm>
        </p:grpSpPr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71B1FB2E-104C-4F94-9985-3B66E2917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0" y="2970323"/>
              <a:ext cx="3607344" cy="3607344"/>
            </a:xfrm>
            <a:prstGeom prst="rect">
              <a:avLst/>
            </a:prstGeom>
          </p:spPr>
        </p:pic>
        <p:sp>
          <p:nvSpPr>
            <p:cNvPr id="21" name="Rectangle 3">
              <a:extLst>
                <a:ext uri="{FF2B5EF4-FFF2-40B4-BE49-F238E27FC236}">
                  <a16:creationId xmlns:a16="http://schemas.microsoft.com/office/drawing/2014/main" id="{E83E9E86-8C29-4049-89F1-2ABBB023D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167" y="2908081"/>
              <a:ext cx="876810" cy="31986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rgbClr val="0F847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字魂47号-三分行楷" panose="00000500000000000000" pitchFamily="2" charset="-122"/>
                </a:rPr>
                <a:t>2</a:t>
              </a:r>
              <a:endParaRPr lang="zh-CN" sz="4000" dirty="0">
                <a:solidFill>
                  <a:srgbClr val="0F8476"/>
                </a:solidFill>
                <a:latin typeface="Cambria" panose="02040503050406030204" pitchFamily="18" charset="0"/>
                <a:ea typeface="字魂73号-江南手书" panose="00000500000000000000" pitchFamily="2" charset="-122"/>
                <a:cs typeface="+mn-ea"/>
                <a:sym typeface="字魂47号-三分行楷" panose="00000500000000000000" pitchFamily="2" charset="-122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37DDCB0-5A98-4AAA-80E5-4E29E6E1B59E}"/>
              </a:ext>
            </a:extLst>
          </p:cNvPr>
          <p:cNvSpPr/>
          <p:nvPr/>
        </p:nvSpPr>
        <p:spPr>
          <a:xfrm>
            <a:off x="3721545" y="3707794"/>
            <a:ext cx="630653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 err="1">
                <a:ln w="0"/>
                <a:solidFill>
                  <a:srgbClr val="0F8476"/>
                </a:solidFill>
                <a:effectLst>
                  <a:outerShdw blurRad="25400" dist="19050" dir="2700000" algn="tl" rotWithShape="0">
                    <a:schemeClr val="dk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Chuẩn</a:t>
            </a:r>
            <a:r>
              <a:rPr lang="en-US" sz="4000" dirty="0">
                <a:ln w="0"/>
                <a:solidFill>
                  <a:srgbClr val="0F8476"/>
                </a:solidFill>
                <a:effectLst>
                  <a:outerShdw blurRad="25400" dist="19050" dir="2700000" algn="tl" rotWithShape="0">
                    <a:schemeClr val="dk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n w="0"/>
                <a:solidFill>
                  <a:srgbClr val="0F8476"/>
                </a:solidFill>
                <a:effectLst>
                  <a:outerShdw blurRad="25400" dist="19050" dir="2700000" algn="tl" rotWithShape="0">
                    <a:schemeClr val="dk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bị</a:t>
            </a:r>
            <a:r>
              <a:rPr lang="en-US" sz="4000" dirty="0">
                <a:ln w="0"/>
                <a:solidFill>
                  <a:srgbClr val="0F8476"/>
                </a:solidFill>
                <a:effectLst>
                  <a:outerShdw blurRad="25400" dist="19050" dir="2700000" algn="tl" rotWithShape="0">
                    <a:schemeClr val="dk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n w="0"/>
                <a:solidFill>
                  <a:srgbClr val="0F8476"/>
                </a:solidFill>
                <a:effectLst>
                  <a:outerShdw blurRad="25400" dist="19050" dir="2700000" algn="tl" rotWithShape="0">
                    <a:schemeClr val="dk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bài</a:t>
            </a:r>
            <a:r>
              <a:rPr lang="en-US" sz="4000" dirty="0">
                <a:ln w="0"/>
                <a:solidFill>
                  <a:srgbClr val="0F8476"/>
                </a:solidFill>
                <a:effectLst>
                  <a:outerShdw blurRad="25400" dist="19050" dir="2700000" algn="tl" rotWithShape="0">
                    <a:schemeClr val="dk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n w="0"/>
                <a:solidFill>
                  <a:srgbClr val="0F8476"/>
                </a:solidFill>
                <a:effectLst>
                  <a:outerShdw blurRad="25400" dist="19050" dir="2700000" algn="tl" rotWithShape="0">
                    <a:schemeClr val="dk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tiếp</a:t>
            </a:r>
            <a:r>
              <a:rPr lang="en-US" sz="4000" dirty="0">
                <a:ln w="0"/>
                <a:solidFill>
                  <a:srgbClr val="0F8476"/>
                </a:solidFill>
                <a:effectLst>
                  <a:outerShdw blurRad="25400" dist="19050" dir="2700000" algn="tl" rotWithShape="0">
                    <a:schemeClr val="dk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n w="0"/>
                <a:solidFill>
                  <a:srgbClr val="0F8476"/>
                </a:solidFill>
                <a:effectLst>
                  <a:outerShdw blurRad="25400" dist="19050" dir="2700000" algn="tl" rotWithShape="0">
                    <a:schemeClr val="dk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theo</a:t>
            </a:r>
            <a:r>
              <a:rPr lang="en-US" sz="4000" dirty="0">
                <a:ln w="0"/>
                <a:solidFill>
                  <a:srgbClr val="0F8476"/>
                </a:solidFill>
                <a:effectLst>
                  <a:outerShdw blurRad="25400" dist="19050" dir="2700000" algn="tl" rotWithShape="0">
                    <a:schemeClr val="dk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ln w="0"/>
                <a:solidFill>
                  <a:srgbClr val="0F8476"/>
                </a:solidFill>
                <a:effectLst>
                  <a:outerShdw blurRad="25400" dist="19050" dir="2700000" algn="tl" rotWithShape="0">
                    <a:schemeClr val="dk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tiết</a:t>
            </a:r>
            <a:r>
              <a:rPr lang="en-US" sz="4000" dirty="0">
                <a:ln w="0"/>
                <a:solidFill>
                  <a:srgbClr val="0F8476"/>
                </a:solidFill>
                <a:effectLst>
                  <a:outerShdw blurRad="25400" dist="19050" dir="2700000" algn="tl" rotWithShape="0">
                    <a:schemeClr val="dk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2.</a:t>
            </a:r>
          </a:p>
        </p:txBody>
      </p:sp>
      <p:pic>
        <p:nvPicPr>
          <p:cNvPr id="23" name="图片 66" descr="云">
            <a:extLst>
              <a:ext uri="{FF2B5EF4-FFF2-40B4-BE49-F238E27FC236}">
                <a16:creationId xmlns:a16="http://schemas.microsoft.com/office/drawing/2014/main" id="{2F26C6B9-7B80-4209-A07C-49F687DCE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2"/>
            <a:ext cx="12192000" cy="1950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061D7A-B15C-41D8-BEE6-3B1624094C15}"/>
              </a:ext>
            </a:extLst>
          </p:cNvPr>
          <p:cNvSpPr/>
          <p:nvPr/>
        </p:nvSpPr>
        <p:spPr>
          <a:xfrm>
            <a:off x="4346963" y="272312"/>
            <a:ext cx="349807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>
                <a:ln w="0"/>
                <a:solidFill>
                  <a:srgbClr val="FFC000"/>
                </a:solidFill>
                <a:effectLst>
                  <a:outerShdw blurRad="25400" dist="19050" dir="2700000" algn="tl" rotWithShape="0">
                    <a:schemeClr val="dk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Dặn dò</a:t>
            </a:r>
            <a:endParaRPr lang="en-US" sz="8000" b="1" dirty="0">
              <a:ln w="0"/>
              <a:solidFill>
                <a:srgbClr val="FFC000"/>
              </a:solidFill>
              <a:effectLst>
                <a:outerShdw blurRad="25400" dist="19050" dir="2700000" algn="tl" rotWithShape="0">
                  <a:schemeClr val="dk1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pic>
        <p:nvPicPr>
          <p:cNvPr id="4" name="图片 16">
            <a:extLst>
              <a:ext uri="{FF2B5EF4-FFF2-40B4-BE49-F238E27FC236}">
                <a16:creationId xmlns:a16="http://schemas.microsoft.com/office/drawing/2014/main" id="{3EDD7140-C11C-BA5F-DF85-CCFCE21066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69" y="4706074"/>
            <a:ext cx="2758813" cy="2758813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0E121C25-9B64-A382-75E7-4AC757368C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6431" y="4852887"/>
            <a:ext cx="2758812" cy="27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2" grpId="0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 descr="D:\资料\组 7.png组 7">
            <a:extLst>
              <a:ext uri="{FF2B5EF4-FFF2-40B4-BE49-F238E27FC236}">
                <a16:creationId xmlns:a16="http://schemas.microsoft.com/office/drawing/2014/main" id="{0DD634F7-8ECC-49EF-8BAF-E81F0629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20" r="8720"/>
          <a:stretch>
            <a:fillRect/>
          </a:stretch>
        </p:blipFill>
        <p:spPr>
          <a:xfrm>
            <a:off x="634" y="1506682"/>
            <a:ext cx="12191365" cy="4158061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4E3E0FE0-6A25-4EBF-B01F-D7C81721B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" y="5182559"/>
            <a:ext cx="5920402" cy="148834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B4567780-8F34-43CC-A132-340041DC3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724"/>
            <a:ext cx="5884750" cy="1438275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027B934A-626F-4A4A-8C25-2F662B35D7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46" y="5715733"/>
            <a:ext cx="5884750" cy="1142266"/>
          </a:xfrm>
          <a:prstGeom prst="rect">
            <a:avLst/>
          </a:prstGeom>
        </p:spPr>
      </p:pic>
      <p:pic>
        <p:nvPicPr>
          <p:cNvPr id="18" name="图片 5">
            <a:extLst>
              <a:ext uri="{FF2B5EF4-FFF2-40B4-BE49-F238E27FC236}">
                <a16:creationId xmlns:a16="http://schemas.microsoft.com/office/drawing/2014/main" id="{92BF052C-807C-43C0-8426-1AF9E7652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5491" y="5229013"/>
            <a:ext cx="1736164" cy="1670100"/>
          </a:xfrm>
          <a:prstGeom prst="rect">
            <a:avLst/>
          </a:prstGeom>
        </p:spPr>
      </p:pic>
      <p:pic>
        <p:nvPicPr>
          <p:cNvPr id="23" name="图片 66" descr="云">
            <a:extLst>
              <a:ext uri="{FF2B5EF4-FFF2-40B4-BE49-F238E27FC236}">
                <a16:creationId xmlns:a16="http://schemas.microsoft.com/office/drawing/2014/main" id="{2F26C6B9-7B80-4209-A07C-49F687DCE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72"/>
            <a:ext cx="12192000" cy="1950720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BC81C456-76D7-BDA4-CB79-ABD407B3B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29013"/>
            <a:ext cx="1736164" cy="167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D8843D-CBF3-6EE2-1008-46E2940BE3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732" y="1796124"/>
            <a:ext cx="11351736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8368DB4-E0C1-FF02-089A-D3227827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197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CB52B4-4DC2-19B2-A659-15AC5EA27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337" y="335231"/>
            <a:ext cx="3468925" cy="1127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C1F752-5E20-8A40-F7A7-F9412410E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653" y="2000339"/>
            <a:ext cx="6525470" cy="3313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9A6F9E-672A-D019-D687-A100841B3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049" y="5041336"/>
            <a:ext cx="256054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 descr="D:\资料\组 7.png组 7">
            <a:extLst>
              <a:ext uri="{FF2B5EF4-FFF2-40B4-BE49-F238E27FC236}">
                <a16:creationId xmlns:a16="http://schemas.microsoft.com/office/drawing/2014/main" id="{0DD634F7-8ECC-49EF-8BAF-E81F0629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20" r="8720"/>
          <a:stretch>
            <a:fillRect/>
          </a:stretch>
        </p:blipFill>
        <p:spPr>
          <a:xfrm>
            <a:off x="634" y="1506682"/>
            <a:ext cx="12191365" cy="4158061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4E3E0FE0-6A25-4EBF-B01F-D7C81721B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" y="5182559"/>
            <a:ext cx="5920402" cy="148834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B4567780-8F34-43CC-A132-340041DC3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724"/>
            <a:ext cx="5884750" cy="1438275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027B934A-626F-4A4A-8C25-2F662B35D7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46" y="5715733"/>
            <a:ext cx="5884750" cy="1142266"/>
          </a:xfrm>
          <a:prstGeom prst="rect">
            <a:avLst/>
          </a:prstGeom>
        </p:spPr>
      </p:pic>
      <p:pic>
        <p:nvPicPr>
          <p:cNvPr id="18" name="图片 5">
            <a:extLst>
              <a:ext uri="{FF2B5EF4-FFF2-40B4-BE49-F238E27FC236}">
                <a16:creationId xmlns:a16="http://schemas.microsoft.com/office/drawing/2014/main" id="{92BF052C-807C-43C0-8426-1AF9E7652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5491" y="5229013"/>
            <a:ext cx="1736164" cy="1670100"/>
          </a:xfrm>
          <a:prstGeom prst="rect">
            <a:avLst/>
          </a:prstGeom>
        </p:spPr>
      </p:pic>
      <p:pic>
        <p:nvPicPr>
          <p:cNvPr id="23" name="图片 66" descr="云">
            <a:extLst>
              <a:ext uri="{FF2B5EF4-FFF2-40B4-BE49-F238E27FC236}">
                <a16:creationId xmlns:a16="http://schemas.microsoft.com/office/drawing/2014/main" id="{2F26C6B9-7B80-4209-A07C-49F687DCE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72"/>
            <a:ext cx="12192000" cy="1950720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BC81C456-76D7-BDA4-CB79-ABD407B3B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29013"/>
            <a:ext cx="1736164" cy="167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2B75A0-386B-5BA5-B231-C0C89F5BE4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243" y="1806284"/>
            <a:ext cx="11004234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 descr="D:\资料\组 7.png组 7">
            <a:extLst>
              <a:ext uri="{FF2B5EF4-FFF2-40B4-BE49-F238E27FC236}">
                <a16:creationId xmlns:a16="http://schemas.microsoft.com/office/drawing/2014/main" id="{0DD634F7-8ECC-49EF-8BAF-E81F0629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20" r="8720"/>
          <a:stretch>
            <a:fillRect/>
          </a:stretch>
        </p:blipFill>
        <p:spPr>
          <a:xfrm>
            <a:off x="634" y="1193256"/>
            <a:ext cx="12191365" cy="4471487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4E3E0FE0-6A25-4EBF-B01F-D7C81721B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" y="5182559"/>
            <a:ext cx="5920402" cy="1488343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54445DC5-3A5E-44F4-AF1E-BFFCA8635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90" y="359385"/>
            <a:ext cx="4158310" cy="1391778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B4567780-8F34-43CC-A132-340041DC3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724"/>
            <a:ext cx="5884750" cy="1438275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027B934A-626F-4A4A-8C25-2F662B35D7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46" y="5715733"/>
            <a:ext cx="5884750" cy="1142266"/>
          </a:xfrm>
          <a:prstGeom prst="rect">
            <a:avLst/>
          </a:prstGeom>
        </p:spPr>
      </p:pic>
      <p:sp>
        <p:nvSpPr>
          <p:cNvPr id="8" name="Text Box 52">
            <a:extLst>
              <a:ext uri="{FF2B5EF4-FFF2-40B4-BE49-F238E27FC236}">
                <a16:creationId xmlns:a16="http://schemas.microsoft.com/office/drawing/2014/main" id="{85F59803-1BF4-4B90-9220-18437E6F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60" y="2304254"/>
            <a:ext cx="1089151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vi-VN" alt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thông tin, em hãy kể lại một trong các câu chuyện về Bác Hồ, Đại tướng Võ Nguyên Giáp, anh Kim Đồng.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F2D948C-BBF7-4ABB-8267-89921243F1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56" y="-193706"/>
            <a:ext cx="2319908" cy="2497960"/>
          </a:xfrm>
          <a:prstGeom prst="rect">
            <a:avLst/>
          </a:prstGeom>
        </p:spPr>
      </p:pic>
      <p:pic>
        <p:nvPicPr>
          <p:cNvPr id="18" name="图片 5">
            <a:extLst>
              <a:ext uri="{FF2B5EF4-FFF2-40B4-BE49-F238E27FC236}">
                <a16:creationId xmlns:a16="http://schemas.microsoft.com/office/drawing/2014/main" id="{92BF052C-807C-43C0-8426-1AF9E7652F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5491" y="5229013"/>
            <a:ext cx="1736164" cy="1670100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5D8111F3-772A-375D-AD89-AE6A06B89D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56" y="5276356"/>
            <a:ext cx="1736164" cy="16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206FE-2B47-A0A0-4BDC-1A3061966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4" y="144780"/>
            <a:ext cx="11470649" cy="658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58AE2-26D1-092F-543B-900D5B945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270" y="0"/>
            <a:ext cx="7512050" cy="68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E014AD-337D-8902-9ABD-EDDF6A87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146367"/>
            <a:ext cx="7760801" cy="657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18" name="图片 16">
            <a:extLst>
              <a:ext uri="{FF2B5EF4-FFF2-40B4-BE49-F238E27FC236}">
                <a16:creationId xmlns:a16="http://schemas.microsoft.com/office/drawing/2014/main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07" y="4671672"/>
            <a:ext cx="2758813" cy="27588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4008" y="4740680"/>
            <a:ext cx="2758812" cy="2758812"/>
          </a:xfrm>
          <a:prstGeom prst="rect">
            <a:avLst/>
          </a:prstGeom>
        </p:spPr>
      </p:pic>
      <p:sp>
        <p:nvSpPr>
          <p:cNvPr id="2" name="a">
            <a:extLst>
              <a:ext uri="{FF2B5EF4-FFF2-40B4-BE49-F238E27FC236}">
                <a16:creationId xmlns:a16="http://schemas.microsoft.com/office/drawing/2014/main" id="{8CF3FB4B-3C5C-7308-C0C9-3712A2E31E90}"/>
              </a:ext>
            </a:extLst>
          </p:cNvPr>
          <p:cNvSpPr/>
          <p:nvPr/>
        </p:nvSpPr>
        <p:spPr>
          <a:xfrm>
            <a:off x="1228693" y="323961"/>
            <a:ext cx="9733947" cy="1819799"/>
          </a:xfrm>
          <a:prstGeom prst="roundRect">
            <a:avLst/>
          </a:prstGeom>
          <a:solidFill>
            <a:srgbClr val="FFEFFF"/>
          </a:solidFill>
          <a:ln w="762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46">
              <a:defRPr/>
            </a:pPr>
            <a:r>
              <a:rPr lang="en-US" sz="4000" b="1" dirty="0">
                <a:solidFill>
                  <a:srgbClr val="000066"/>
                </a:solidFill>
              </a:rPr>
              <a:t>Qua </a:t>
            </a:r>
            <a:r>
              <a:rPr lang="en-US" sz="4000" b="1" dirty="0" err="1">
                <a:solidFill>
                  <a:srgbClr val="000066"/>
                </a:solidFill>
              </a:rPr>
              <a:t>câu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chuyện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vừa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kể</a:t>
            </a:r>
            <a:r>
              <a:rPr lang="en-US" sz="4000" b="1" dirty="0">
                <a:solidFill>
                  <a:srgbClr val="000066"/>
                </a:solidFill>
              </a:rPr>
              <a:t>, </a:t>
            </a:r>
            <a:r>
              <a:rPr lang="en-US" sz="4000" b="1" dirty="0" err="1">
                <a:solidFill>
                  <a:srgbClr val="000066"/>
                </a:solidFill>
              </a:rPr>
              <a:t>em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có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cảm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nhận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và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rút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ra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bài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học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nào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cho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bản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thân</a:t>
            </a:r>
            <a:r>
              <a:rPr lang="en-US" sz="4000" b="1" dirty="0">
                <a:solidFill>
                  <a:srgbClr val="000066"/>
                </a:solidFill>
              </a:rPr>
              <a:t>?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ACD0A-B39C-A876-EE29-DE46CF3C6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66" y="2763521"/>
            <a:ext cx="7395129" cy="370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2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957</TotalTime>
  <Words>276</Words>
  <Application>Microsoft Office PowerPoint</Application>
  <PresentationFormat>Widescreen</PresentationFormat>
  <Paragraphs>29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微软雅黑</vt:lpstr>
      <vt:lpstr>宋体</vt:lpstr>
      <vt:lpstr>Arial</vt:lpstr>
      <vt:lpstr>Calibri</vt:lpstr>
      <vt:lpstr>Calibri Light</vt:lpstr>
      <vt:lpstr>Cambria</vt:lpstr>
      <vt:lpstr>Times New Roman</vt:lpstr>
      <vt:lpstr>字魂36号-正文宋楷</vt:lpstr>
      <vt:lpstr>字魂47号-三分行楷</vt:lpstr>
      <vt:lpstr>字魂73号-江南手书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 Thao - 0972115126</dc:creator>
  <dc:description>9Slide.vn</dc:description>
  <cp:lastModifiedBy>HN27112024</cp:lastModifiedBy>
  <cp:revision>29</cp:revision>
  <dcterms:created xsi:type="dcterms:W3CDTF">2020-07-21T07:25:20Z</dcterms:created>
  <dcterms:modified xsi:type="dcterms:W3CDTF">2025-02-13T08:37:24Z</dcterms:modified>
  <cp:category>9Slide.vn</cp:category>
</cp:coreProperties>
</file>