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87" r:id="rId3"/>
    <p:sldId id="263" r:id="rId4"/>
    <p:sldId id="265" r:id="rId5"/>
    <p:sldId id="266" r:id="rId6"/>
    <p:sldId id="268" r:id="rId7"/>
    <p:sldId id="270" r:id="rId8"/>
    <p:sldId id="271" r:id="rId9"/>
    <p:sldId id="276" r:id="rId10"/>
    <p:sldId id="277" r:id="rId11"/>
    <p:sldId id="285" r:id="rId12"/>
    <p:sldId id="286" r:id="rId13"/>
  </p:sldIdLst>
  <p:sldSz cx="18288000" cy="10287000"/>
  <p:notesSz cx="6858000" cy="9144000"/>
  <p:embeddedFontLst>
    <p:embeddedFont>
      <p:font typeface="Alatsi" panose="020B0604020202020204" charset="0"/>
      <p:regular r:id="rId15"/>
    </p:embeddedFont>
    <p:embeddedFont>
      <p:font typeface="Muli Bold" panose="020B0604020202020204" charset="0"/>
      <p:regular r:id="rId16"/>
    </p:embeddedFont>
    <p:embeddedFont>
      <p:font typeface="#9Slide07 IcielCrocante" panose="02000000000000000000" pitchFamily="2" charset="0"/>
      <p:regular r:id="rId17"/>
    </p:embeddedFont>
    <p:embeddedFont>
      <p:font typeface="Cabin Bold" panose="020B0604020202020204" charset="0"/>
      <p:regular r:id="rId18"/>
    </p:embeddedFont>
    <p:embeddedFont>
      <p:font typeface="Cambria" panose="02040503050406030204" pitchFamily="18" charset="0"/>
      <p:regular r:id="rId19"/>
      <p:bold r:id="rId20"/>
      <p:italic r:id="rId21"/>
      <p:boldItalic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微软雅黑" panose="020B0503020204020204" pitchFamily="34" charset="-122"/>
      <p:regular r:id="rId27"/>
      <p:bold r:id="rId28"/>
    </p:embeddedFont>
  </p:embeddedFontLst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7BECA-F241-47AB-A307-14E8AF954472}" type="datetimeFigureOut">
              <a:rPr lang="en-US" smtClean="0"/>
              <a:t>08/10/2025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8F0222-5A9F-4496-B110-A5522AB5A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9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01979A-2E60-407D-B03A-432B4ABE32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168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  <a:prstGeom prst="rect">
            <a:avLst/>
          </a:prstGeom>
        </p:spPr>
        <p:txBody>
          <a:bodyPr anchor="b"/>
          <a:lstStyle>
            <a:lvl1pPr algn="ctr"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701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5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  <a:prstGeom prst="rect">
            <a:avLst/>
          </a:prstGeom>
        </p:spPr>
        <p:txBody>
          <a:bodyPr anchor="b"/>
          <a:lstStyle>
            <a:lvl1pPr>
              <a:defRPr sz="9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70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724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9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49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14B0EB-50D1-CE5C-F14C-3CD263FC90E8}"/>
              </a:ext>
            </a:extLst>
          </p:cNvPr>
          <p:cNvSpPr txBox="1"/>
          <p:nvPr userDrawn="1"/>
        </p:nvSpPr>
        <p:spPr>
          <a:xfrm>
            <a:off x="7916780" y="11285621"/>
            <a:ext cx="110449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Quang </a:t>
            </a:r>
            <a:r>
              <a:rPr kumimoji="0" lang="en-US" sz="27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chiến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5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28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64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4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9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56982" y="9147322"/>
            <a:ext cx="3282981" cy="133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321889" y="1"/>
            <a:ext cx="2313633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56982" y="9147322"/>
            <a:ext cx="3282981" cy="133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321889" y="1"/>
            <a:ext cx="2313633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56982" y="9147322"/>
            <a:ext cx="3282981" cy="133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321889" y="1"/>
            <a:ext cx="2313633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4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56982" y="9147322"/>
            <a:ext cx="3282981" cy="133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321889" y="1"/>
            <a:ext cx="2313633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56982" y="9147322"/>
            <a:ext cx="3282981" cy="133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321889" y="1"/>
            <a:ext cx="2313633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1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9850D87F-1802-4C21-AF04-FCA0B57ED1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3767" y="712453"/>
            <a:ext cx="924059" cy="78976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4E6E986-A8D8-4A2C-8CB8-DDC8BB6B93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10125402" y="2124407"/>
            <a:ext cx="10287003" cy="603819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EED378-525D-4487-88F7-A159AFDB68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10575090" y="2577168"/>
            <a:ext cx="10287003" cy="5132670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9946D4F7-407B-492A-9733-7B88F3289764}"/>
              </a:ext>
            </a:extLst>
          </p:cNvPr>
          <p:cNvSpPr/>
          <p:nvPr userDrawn="1"/>
        </p:nvSpPr>
        <p:spPr>
          <a:xfrm>
            <a:off x="1" y="0"/>
            <a:ext cx="13715999" cy="10287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371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7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3596110-A5FF-4A05-A8D0-0CA60CAAAF0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3599412" y="3599410"/>
            <a:ext cx="10287003" cy="308817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86E148D-0535-4579-98B2-1525BE69211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9" y="8316469"/>
            <a:ext cx="4567133" cy="20498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7CE130A-7147-4013-B67C-1D6D7CD3332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81" y="7434636"/>
            <a:ext cx="2227635" cy="234305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B2EF7BDE-7202-49E3-AD27-A7F93F233AF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183966" y="2027402"/>
            <a:ext cx="1650228" cy="1202436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45A358C-3A1C-48F2-BE49-49281046398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5" y="203776"/>
            <a:ext cx="883019" cy="947108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87C4225-2D22-4B13-B363-7B5A854D9C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89654" y="7135590"/>
            <a:ext cx="3941064" cy="2361756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174ABF7-5C6E-4E1E-8B16-EDB0501DF2EF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0" y="8681084"/>
            <a:ext cx="1082315" cy="109661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1A31546-8139-E5E1-8069-9A2F3691E1A6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-856982" y="9147322"/>
            <a:ext cx="3282981" cy="133514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044B1E7-F066-BE36-D697-2FAF619DA68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321889" y="1"/>
            <a:ext cx="2313633" cy="7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311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54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D997B5FA-0921-464F-AAE1-844C04324D75}" type="datetimeFigureOut">
              <a:rPr lang="zh-CN" altLang="en-US" sz="2700" smtClean="0">
                <a:solidFill>
                  <a:srgbClr val="000000"/>
                </a:solidFill>
              </a:rPr>
              <a:pPr defTabSz="1371600"/>
              <a:t>2025/10/8</a:t>
            </a:fld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/>
          <a:lstStyle/>
          <a:p>
            <a:pPr defTabSz="1371600"/>
            <a:endParaRPr lang="zh-CN" altLang="en-US" sz="2700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/>
          <a:lstStyle/>
          <a:p>
            <a:pPr defTabSz="1371600"/>
            <a:fld id="{565CE74E-AB26-4998-AD42-012C4C1AD076}" type="slidenum">
              <a:rPr lang="zh-CN" altLang="en-US" sz="2700" smtClean="0">
                <a:solidFill>
                  <a:srgbClr val="000000"/>
                </a:solidFill>
              </a:rPr>
              <a:pPr defTabSz="1371600"/>
              <a:t>‹#›</a:t>
            </a:fld>
            <a:endParaRPr lang="zh-CN" altLang="en-US" sz="2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73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08/10/2025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07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11" Type="http://schemas.openxmlformats.org/officeDocument/2006/relationships/image" Target="../media/image15.png"/><Relationship Id="rId5" Type="http://schemas.openxmlformats.org/officeDocument/2006/relationships/image" Target="../media/image13.png"/><Relationship Id="rId15" Type="http://schemas.openxmlformats.org/officeDocument/2006/relationships/image" Target="../media/image19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6.png"/><Relationship Id="rId1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sv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5" Type="http://schemas.openxmlformats.org/officeDocument/2006/relationships/image" Target="../media/image35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4.svg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7.sv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53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2.sv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AF95636C-8A0B-44E0-94C4-D445CB487F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87171">
            <a:off x="1208707" y="4379020"/>
            <a:ext cx="13737077" cy="509512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F772BC3-C69D-47ED-B866-266E744A69B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9209" y="0"/>
            <a:ext cx="5098791" cy="5143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0FD08FA-C37C-4B06-81FB-40BA11B5BC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r="11937"/>
          <a:stretch/>
        </p:blipFill>
        <p:spPr>
          <a:xfrm rot="5400000">
            <a:off x="-1159412" y="1066496"/>
            <a:ext cx="10287003" cy="8127879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0E8BC7-7F3B-48D4-8E64-501544ADE2E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-2577167" y="2564100"/>
            <a:ext cx="10287003" cy="513267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3CFCB4C-B364-42F6-89FE-4DDDBA2B7B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0975" y="7725113"/>
            <a:ext cx="6036903" cy="2709503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F187B51-8647-476C-9995-5A9D368565C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680" y="1410084"/>
            <a:ext cx="2227635" cy="234305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209C1DD-8D64-42C2-BE5B-29135E8606B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>
            <a:off x="14346936" y="2"/>
            <a:ext cx="3941064" cy="2361756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8AB13E7F-F96C-46A8-99E9-DE49948A14C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31" y="6926579"/>
            <a:ext cx="1724750" cy="174752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2BF7D5A-388F-4453-B54E-103FDC07021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36" y="809095"/>
            <a:ext cx="1880954" cy="160759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4F942E7B-0222-46AB-8947-B8DA01DD0C7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3517" y="4100061"/>
            <a:ext cx="3010176" cy="2193360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C8923254-9558-40E1-8C80-FFB2B67091D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8746" y="458116"/>
            <a:ext cx="1210580" cy="1298444"/>
          </a:xfrm>
          <a:prstGeom prst="rect">
            <a:avLst/>
          </a:prstGeom>
        </p:spPr>
      </p:pic>
      <p:sp>
        <p:nvSpPr>
          <p:cNvPr id="2" name="Freeform 13">
            <a:extLst>
              <a:ext uri="{FF2B5EF4-FFF2-40B4-BE49-F238E27FC236}">
                <a16:creationId xmlns:a16="http://schemas.microsoft.com/office/drawing/2014/main" id="{23DE93B6-2451-5FA8-1891-5B008D1C8F89}"/>
              </a:ext>
            </a:extLst>
          </p:cNvPr>
          <p:cNvSpPr/>
          <p:nvPr/>
        </p:nvSpPr>
        <p:spPr>
          <a:xfrm>
            <a:off x="168053" y="4197428"/>
            <a:ext cx="4227678" cy="6089573"/>
          </a:xfrm>
          <a:custGeom>
            <a:avLst/>
            <a:gdLst/>
            <a:ahLst/>
            <a:cxnLst/>
            <a:rect l="l" t="t" r="r" b="b"/>
            <a:pathLst>
              <a:path w="4276042" h="7141614">
                <a:moveTo>
                  <a:pt x="0" y="0"/>
                </a:moveTo>
                <a:lnTo>
                  <a:pt x="4276042" y="0"/>
                </a:lnTo>
                <a:lnTo>
                  <a:pt x="4276042" y="7141615"/>
                </a:lnTo>
                <a:lnTo>
                  <a:pt x="0" y="714161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2095581" y="178364"/>
            <a:ext cx="1488993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371600">
              <a:defRPr/>
            </a:pP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</a:t>
            </a:r>
            <a:r>
              <a:rPr lang="en-US" altLang="en-US" sz="8100" b="1" dirty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 LONG 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BIÊN</a:t>
            </a:r>
          </a:p>
          <a:p>
            <a:pPr algn="ctr" defTabSz="1371600">
              <a:defRPr/>
            </a:pP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endParaRPr lang="en-US" altLang="en-US" sz="8100" b="1" dirty="0" smtClean="0">
              <a:solidFill>
                <a:srgbClr val="02546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371600">
              <a:defRPr/>
            </a:pPr>
            <a:endParaRPr lang="en-US" altLang="en-US" sz="8100" b="1" dirty="0" smtClean="0">
              <a:solidFill>
                <a:srgbClr val="02546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 defTabSz="1371600">
              <a:defRPr/>
            </a:pP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biến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đổi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8100" b="1" dirty="0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8100" b="1" dirty="0" err="1" smtClean="0">
                <a:solidFill>
                  <a:srgbClr val="02546A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chất</a:t>
            </a:r>
            <a:endParaRPr lang="en-US" altLang="en-US" sz="8100" b="1" dirty="0">
              <a:solidFill>
                <a:srgbClr val="02546A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39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596" y="389360"/>
            <a:ext cx="16994809" cy="9332608"/>
            <a:chOff x="0" y="0"/>
            <a:chExt cx="4475999" cy="245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5999" cy="2457971"/>
            </a:xfrm>
            <a:custGeom>
              <a:avLst/>
              <a:gdLst/>
              <a:ahLst/>
              <a:cxnLst/>
              <a:rect l="l" t="t" r="r" b="b"/>
              <a:pathLst>
                <a:path w="4475999" h="2457971">
                  <a:moveTo>
                    <a:pt x="15944" y="0"/>
                  </a:moveTo>
                  <a:lnTo>
                    <a:pt x="4460055" y="0"/>
                  </a:lnTo>
                  <a:cubicBezTo>
                    <a:pt x="4468861" y="0"/>
                    <a:pt x="4475999" y="7138"/>
                    <a:pt x="4475999" y="15944"/>
                  </a:cubicBezTo>
                  <a:lnTo>
                    <a:pt x="4475999" y="2442027"/>
                  </a:lnTo>
                  <a:cubicBezTo>
                    <a:pt x="4475999" y="2446255"/>
                    <a:pt x="4474319" y="2450311"/>
                    <a:pt x="4471329" y="2453301"/>
                  </a:cubicBezTo>
                  <a:cubicBezTo>
                    <a:pt x="4468339" y="2456291"/>
                    <a:pt x="4464283" y="2457971"/>
                    <a:pt x="4460055" y="2457971"/>
                  </a:cubicBezTo>
                  <a:lnTo>
                    <a:pt x="15944" y="2457971"/>
                  </a:lnTo>
                  <a:cubicBezTo>
                    <a:pt x="11715" y="2457971"/>
                    <a:pt x="7660" y="2456291"/>
                    <a:pt x="4670" y="2453301"/>
                  </a:cubicBezTo>
                  <a:cubicBezTo>
                    <a:pt x="1680" y="2450311"/>
                    <a:pt x="0" y="2446255"/>
                    <a:pt x="0" y="2442027"/>
                  </a:cubicBezTo>
                  <a:lnTo>
                    <a:pt x="0" y="15944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4" y="0"/>
                  </a:cubicBezTo>
                  <a:close/>
                </a:path>
              </a:pathLst>
            </a:custGeom>
            <a:solidFill>
              <a:srgbClr val="5FA9C9"/>
            </a:solid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5999" cy="249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1691671" y="1444077"/>
            <a:ext cx="5949734" cy="8277890"/>
          </a:xfrm>
          <a:custGeom>
            <a:avLst/>
            <a:gdLst/>
            <a:ahLst/>
            <a:cxnLst/>
            <a:rect l="l" t="t" r="r" b="b"/>
            <a:pathLst>
              <a:path w="5949734" h="8277890">
                <a:moveTo>
                  <a:pt x="0" y="0"/>
                </a:moveTo>
                <a:lnTo>
                  <a:pt x="5949733" y="0"/>
                </a:lnTo>
                <a:lnTo>
                  <a:pt x="5949733" y="8277891"/>
                </a:lnTo>
                <a:lnTo>
                  <a:pt x="0" y="827789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7264666"/>
            <a:ext cx="8595703" cy="1898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Dù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trạng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thái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rắn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hay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lỏng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nến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vẫn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là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499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nến</a:t>
            </a:r>
            <a:r>
              <a:rPr lang="en-US" sz="5499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  <p:sp>
        <p:nvSpPr>
          <p:cNvPr id="7" name="Freeform 7"/>
          <p:cNvSpPr/>
          <p:nvPr/>
        </p:nvSpPr>
        <p:spPr>
          <a:xfrm>
            <a:off x="1110655" y="1028700"/>
            <a:ext cx="8033345" cy="5860032"/>
          </a:xfrm>
          <a:custGeom>
            <a:avLst/>
            <a:gdLst/>
            <a:ahLst/>
            <a:cxnLst/>
            <a:rect l="l" t="t" r="r" b="b"/>
            <a:pathLst>
              <a:path w="8033345" h="5860032">
                <a:moveTo>
                  <a:pt x="0" y="0"/>
                </a:moveTo>
                <a:lnTo>
                  <a:pt x="8033345" y="0"/>
                </a:lnTo>
                <a:lnTo>
                  <a:pt x="8033345" y="5860032"/>
                </a:lnTo>
                <a:lnTo>
                  <a:pt x="0" y="58600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1031" r="-419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/>
          <p:nvPr/>
        </p:nvSpPr>
        <p:spPr>
          <a:xfrm>
            <a:off x="7325873" y="1257300"/>
            <a:ext cx="2057400" cy="2057400"/>
          </a:xfrm>
          <a:custGeom>
            <a:avLst/>
            <a:gdLst/>
            <a:ahLst/>
            <a:cxnLst/>
            <a:rect l="l" t="t" r="r" b="b"/>
            <a:pathLst>
              <a:path w="2057400" h="2057400">
                <a:moveTo>
                  <a:pt x="0" y="0"/>
                </a:moveTo>
                <a:lnTo>
                  <a:pt x="2057400" y="0"/>
                </a:lnTo>
                <a:lnTo>
                  <a:pt x="2057400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596" y="389360"/>
            <a:ext cx="16994809" cy="9332608"/>
            <a:chOff x="0" y="0"/>
            <a:chExt cx="4475999" cy="245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5999" cy="2457971"/>
            </a:xfrm>
            <a:custGeom>
              <a:avLst/>
              <a:gdLst/>
              <a:ahLst/>
              <a:cxnLst/>
              <a:rect l="l" t="t" r="r" b="b"/>
              <a:pathLst>
                <a:path w="4475999" h="2457971">
                  <a:moveTo>
                    <a:pt x="15944" y="0"/>
                  </a:moveTo>
                  <a:lnTo>
                    <a:pt x="4460055" y="0"/>
                  </a:lnTo>
                  <a:cubicBezTo>
                    <a:pt x="4468861" y="0"/>
                    <a:pt x="4475999" y="7138"/>
                    <a:pt x="4475999" y="15944"/>
                  </a:cubicBezTo>
                  <a:lnTo>
                    <a:pt x="4475999" y="2442027"/>
                  </a:lnTo>
                  <a:cubicBezTo>
                    <a:pt x="4475999" y="2446255"/>
                    <a:pt x="4474319" y="2450311"/>
                    <a:pt x="4471329" y="2453301"/>
                  </a:cubicBezTo>
                  <a:cubicBezTo>
                    <a:pt x="4468339" y="2456291"/>
                    <a:pt x="4464283" y="2457971"/>
                    <a:pt x="4460055" y="2457971"/>
                  </a:cubicBezTo>
                  <a:lnTo>
                    <a:pt x="15944" y="2457971"/>
                  </a:lnTo>
                  <a:cubicBezTo>
                    <a:pt x="11715" y="2457971"/>
                    <a:pt x="7660" y="2456291"/>
                    <a:pt x="4670" y="2453301"/>
                  </a:cubicBezTo>
                  <a:cubicBezTo>
                    <a:pt x="1680" y="2450311"/>
                    <a:pt x="0" y="2446255"/>
                    <a:pt x="0" y="2442027"/>
                  </a:cubicBezTo>
                  <a:lnTo>
                    <a:pt x="0" y="15944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4" y="0"/>
                  </a:cubicBezTo>
                  <a:close/>
                </a:path>
              </a:pathLst>
            </a:custGeom>
            <a:solidFill>
              <a:srgbClr val="5FA9C9"/>
            </a:solid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5999" cy="249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700" y="5487772"/>
            <a:ext cx="11405117" cy="3511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12"/>
              </a:lnSpc>
            </a:pP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Trộn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hỗn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hợp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xi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măng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,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cát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,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nước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sẽ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tạo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ra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vữa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xi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măng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là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một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chất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có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tính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chất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khác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hẳn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chất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ban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đầu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(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có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khả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năng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kết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dính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gạch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và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giữ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nguyên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hình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dạng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khi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8" dirty="0" err="1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khô</a:t>
            </a:r>
            <a:r>
              <a:rPr lang="en-US" sz="5008" dirty="0">
                <a:solidFill>
                  <a:srgbClr val="FFFF00"/>
                </a:solidFill>
                <a:latin typeface="Cabin Bold"/>
                <a:ea typeface="Cabin Bold"/>
                <a:cs typeface="Cabin Bold"/>
                <a:sym typeface="Cabin Bold"/>
              </a:rPr>
              <a:t>).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8700" y="940864"/>
            <a:ext cx="11917478" cy="4114800"/>
          </a:xfrm>
          <a:custGeom>
            <a:avLst/>
            <a:gdLst/>
            <a:ahLst/>
            <a:cxnLst/>
            <a:rect l="l" t="t" r="r" b="b"/>
            <a:pathLst>
              <a:path w="11917478" h="4114800">
                <a:moveTo>
                  <a:pt x="0" y="0"/>
                </a:moveTo>
                <a:lnTo>
                  <a:pt x="11917478" y="0"/>
                </a:lnTo>
                <a:lnTo>
                  <a:pt x="1191747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691671" y="1444077"/>
            <a:ext cx="5949734" cy="8277890"/>
          </a:xfrm>
          <a:custGeom>
            <a:avLst/>
            <a:gdLst/>
            <a:ahLst/>
            <a:cxnLst/>
            <a:rect l="l" t="t" r="r" b="b"/>
            <a:pathLst>
              <a:path w="5949734" h="8277890">
                <a:moveTo>
                  <a:pt x="0" y="0"/>
                </a:moveTo>
                <a:lnTo>
                  <a:pt x="5949733" y="0"/>
                </a:lnTo>
                <a:lnTo>
                  <a:pt x="5949733" y="8277891"/>
                </a:lnTo>
                <a:lnTo>
                  <a:pt x="0" y="827789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/>
          <p:nvPr/>
        </p:nvSpPr>
        <p:spPr>
          <a:xfrm>
            <a:off x="11168607" y="926209"/>
            <a:ext cx="2171398" cy="2057400"/>
          </a:xfrm>
          <a:custGeom>
            <a:avLst/>
            <a:gdLst/>
            <a:ahLst/>
            <a:cxnLst/>
            <a:rect l="l" t="t" r="r" b="b"/>
            <a:pathLst>
              <a:path w="2171398" h="2057400">
                <a:moveTo>
                  <a:pt x="0" y="0"/>
                </a:moveTo>
                <a:lnTo>
                  <a:pt x="2171398" y="0"/>
                </a:lnTo>
                <a:lnTo>
                  <a:pt x="2171398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print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7778" y="438699"/>
            <a:ext cx="16994809" cy="2326514"/>
            <a:chOff x="0" y="0"/>
            <a:chExt cx="4475999" cy="612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5999" cy="612745"/>
            </a:xfrm>
            <a:custGeom>
              <a:avLst/>
              <a:gdLst/>
              <a:ahLst/>
              <a:cxnLst/>
              <a:rect l="l" t="t" r="r" b="b"/>
              <a:pathLst>
                <a:path w="4475999" h="612745">
                  <a:moveTo>
                    <a:pt x="15944" y="0"/>
                  </a:moveTo>
                  <a:lnTo>
                    <a:pt x="4460055" y="0"/>
                  </a:lnTo>
                  <a:cubicBezTo>
                    <a:pt x="4468861" y="0"/>
                    <a:pt x="4475999" y="7138"/>
                    <a:pt x="4475999" y="15944"/>
                  </a:cubicBezTo>
                  <a:lnTo>
                    <a:pt x="4475999" y="596800"/>
                  </a:lnTo>
                  <a:cubicBezTo>
                    <a:pt x="4475999" y="601029"/>
                    <a:pt x="4474319" y="605085"/>
                    <a:pt x="4471329" y="608075"/>
                  </a:cubicBezTo>
                  <a:cubicBezTo>
                    <a:pt x="4468339" y="611065"/>
                    <a:pt x="4464283" y="612745"/>
                    <a:pt x="4460055" y="612745"/>
                  </a:cubicBezTo>
                  <a:lnTo>
                    <a:pt x="15944" y="612745"/>
                  </a:lnTo>
                  <a:cubicBezTo>
                    <a:pt x="11715" y="612745"/>
                    <a:pt x="7660" y="611065"/>
                    <a:pt x="4670" y="608075"/>
                  </a:cubicBezTo>
                  <a:cubicBezTo>
                    <a:pt x="1680" y="605085"/>
                    <a:pt x="0" y="601029"/>
                    <a:pt x="0" y="596800"/>
                  </a:cubicBezTo>
                  <a:lnTo>
                    <a:pt x="0" y="15944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4" y="0"/>
                  </a:cubicBezTo>
                  <a:close/>
                </a:path>
              </a:pathLst>
            </a:custGeom>
            <a:solidFill>
              <a:srgbClr val="0071BC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5999" cy="650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176772" y="0"/>
            <a:ext cx="4410943" cy="3936767"/>
          </a:xfrm>
          <a:custGeom>
            <a:avLst/>
            <a:gdLst/>
            <a:ahLst/>
            <a:cxnLst/>
            <a:rect l="l" t="t" r="r" b="b"/>
            <a:pathLst>
              <a:path w="4410943" h="3936767">
                <a:moveTo>
                  <a:pt x="0" y="0"/>
                </a:moveTo>
                <a:lnTo>
                  <a:pt x="4410944" y="0"/>
                </a:lnTo>
                <a:lnTo>
                  <a:pt x="4410944" y="3936767"/>
                </a:lnTo>
                <a:lnTo>
                  <a:pt x="0" y="3936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597837" y="3185125"/>
            <a:ext cx="11566393" cy="5794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7699"/>
              </a:lnSpc>
            </a:pP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   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Biến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đổi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hóa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học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xảy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ra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khi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có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sự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tạo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thành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chất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mới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.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Người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ta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có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thể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nhận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ra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sự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biến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đổi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này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nhờ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vào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sự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thay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đổi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tính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chất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của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chất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(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ví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dụ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như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màu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sắc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,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mùi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,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vị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, </a:t>
            </a:r>
            <a:r>
              <a:rPr lang="en-US" sz="5499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tính</a:t>
            </a:r>
            <a:r>
              <a:rPr lang="en-US" sz="5499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tan,...)</a:t>
            </a:r>
          </a:p>
        </p:txBody>
      </p:sp>
      <p:sp>
        <p:nvSpPr>
          <p:cNvPr id="8" name="Freeform 8"/>
          <p:cNvSpPr/>
          <p:nvPr/>
        </p:nvSpPr>
        <p:spPr>
          <a:xfrm>
            <a:off x="1436766" y="438699"/>
            <a:ext cx="759743" cy="1529685"/>
          </a:xfrm>
          <a:custGeom>
            <a:avLst/>
            <a:gdLst/>
            <a:ahLst/>
            <a:cxnLst/>
            <a:rect l="l" t="t" r="r" b="b"/>
            <a:pathLst>
              <a:path w="759743" h="1529685">
                <a:moveTo>
                  <a:pt x="0" y="0"/>
                </a:moveTo>
                <a:lnTo>
                  <a:pt x="759744" y="0"/>
                </a:lnTo>
                <a:lnTo>
                  <a:pt x="759744" y="1529685"/>
                </a:lnTo>
                <a:lnTo>
                  <a:pt x="0" y="1529685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0" y="806359"/>
            <a:ext cx="12223539" cy="15911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99465" y="2909874"/>
            <a:ext cx="6639119" cy="708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596" y="477196"/>
            <a:ext cx="16994809" cy="9332608"/>
            <a:chOff x="0" y="0"/>
            <a:chExt cx="4475999" cy="245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5999" cy="2457971"/>
            </a:xfrm>
            <a:custGeom>
              <a:avLst/>
              <a:gdLst/>
              <a:ahLst/>
              <a:cxnLst/>
              <a:rect l="l" t="t" r="r" b="b"/>
              <a:pathLst>
                <a:path w="4475999" h="2457971">
                  <a:moveTo>
                    <a:pt x="15944" y="0"/>
                  </a:moveTo>
                  <a:lnTo>
                    <a:pt x="4460055" y="0"/>
                  </a:lnTo>
                  <a:cubicBezTo>
                    <a:pt x="4468861" y="0"/>
                    <a:pt x="4475999" y="7138"/>
                    <a:pt x="4475999" y="15944"/>
                  </a:cubicBezTo>
                  <a:lnTo>
                    <a:pt x="4475999" y="2442027"/>
                  </a:lnTo>
                  <a:cubicBezTo>
                    <a:pt x="4475999" y="2446255"/>
                    <a:pt x="4474319" y="2450311"/>
                    <a:pt x="4471329" y="2453301"/>
                  </a:cubicBezTo>
                  <a:cubicBezTo>
                    <a:pt x="4468339" y="2456291"/>
                    <a:pt x="4464283" y="2457971"/>
                    <a:pt x="4460055" y="2457971"/>
                  </a:cubicBezTo>
                  <a:lnTo>
                    <a:pt x="15944" y="2457971"/>
                  </a:lnTo>
                  <a:cubicBezTo>
                    <a:pt x="11715" y="2457971"/>
                    <a:pt x="7660" y="2456291"/>
                    <a:pt x="4670" y="2453301"/>
                  </a:cubicBezTo>
                  <a:cubicBezTo>
                    <a:pt x="1680" y="2450311"/>
                    <a:pt x="0" y="2446255"/>
                    <a:pt x="0" y="2442027"/>
                  </a:cubicBezTo>
                  <a:lnTo>
                    <a:pt x="0" y="15944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4" y="0"/>
                  </a:cubicBezTo>
                  <a:close/>
                </a:path>
              </a:pathLst>
            </a:custGeom>
            <a:solidFill>
              <a:srgbClr val="5FA9C9"/>
            </a:solid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5999" cy="249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 flipH="1">
            <a:off x="4888868" y="85498"/>
            <a:ext cx="8510264" cy="6344015"/>
          </a:xfrm>
          <a:custGeom>
            <a:avLst/>
            <a:gdLst/>
            <a:ahLst/>
            <a:cxnLst/>
            <a:rect l="l" t="t" r="r" b="b"/>
            <a:pathLst>
              <a:path w="8510264" h="6344015">
                <a:moveTo>
                  <a:pt x="8510264" y="0"/>
                </a:moveTo>
                <a:lnTo>
                  <a:pt x="0" y="0"/>
                </a:lnTo>
                <a:lnTo>
                  <a:pt x="0" y="6344015"/>
                </a:lnTo>
                <a:lnTo>
                  <a:pt x="8510264" y="6344015"/>
                </a:lnTo>
                <a:lnTo>
                  <a:pt x="851026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7200258" y="6205539"/>
            <a:ext cx="10059042" cy="3225447"/>
            <a:chOff x="0" y="0"/>
            <a:chExt cx="13412056" cy="4300596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412056" cy="4300596"/>
              <a:chOff x="0" y="0"/>
              <a:chExt cx="2750334" cy="88189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2750334" cy="881899"/>
              </a:xfrm>
              <a:custGeom>
                <a:avLst/>
                <a:gdLst/>
                <a:ahLst/>
                <a:cxnLst/>
                <a:rect l="l" t="t" r="r" b="b"/>
                <a:pathLst>
                  <a:path w="2750334" h="881899">
                    <a:moveTo>
                      <a:pt x="25948" y="0"/>
                    </a:moveTo>
                    <a:lnTo>
                      <a:pt x="2724386" y="0"/>
                    </a:lnTo>
                    <a:cubicBezTo>
                      <a:pt x="2738716" y="0"/>
                      <a:pt x="2750334" y="11617"/>
                      <a:pt x="2750334" y="25948"/>
                    </a:cubicBezTo>
                    <a:lnTo>
                      <a:pt x="2750334" y="855951"/>
                    </a:lnTo>
                    <a:cubicBezTo>
                      <a:pt x="2750334" y="862832"/>
                      <a:pt x="2747600" y="869432"/>
                      <a:pt x="2742734" y="874299"/>
                    </a:cubicBezTo>
                    <a:cubicBezTo>
                      <a:pt x="2737867" y="879165"/>
                      <a:pt x="2731267" y="881899"/>
                      <a:pt x="2724386" y="881899"/>
                    </a:cubicBezTo>
                    <a:lnTo>
                      <a:pt x="25948" y="881899"/>
                    </a:lnTo>
                    <a:cubicBezTo>
                      <a:pt x="19066" y="881899"/>
                      <a:pt x="12466" y="879165"/>
                      <a:pt x="7600" y="874299"/>
                    </a:cubicBezTo>
                    <a:cubicBezTo>
                      <a:pt x="2734" y="869432"/>
                      <a:pt x="0" y="862832"/>
                      <a:pt x="0" y="855951"/>
                    </a:cubicBezTo>
                    <a:lnTo>
                      <a:pt x="0" y="25948"/>
                    </a:lnTo>
                    <a:cubicBezTo>
                      <a:pt x="0" y="19066"/>
                      <a:pt x="2734" y="12466"/>
                      <a:pt x="7600" y="7600"/>
                    </a:cubicBezTo>
                    <a:cubicBezTo>
                      <a:pt x="12466" y="2734"/>
                      <a:pt x="19066" y="0"/>
                      <a:pt x="25948" y="0"/>
                    </a:cubicBezTo>
                    <a:close/>
                  </a:path>
                </a:pathLst>
              </a:custGeom>
              <a:solidFill>
                <a:srgbClr val="651918"/>
              </a:solidFill>
              <a:ln w="5715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2750334" cy="91999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76686" y="273043"/>
              <a:ext cx="13058684" cy="36592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417"/>
                </a:lnSpc>
              </a:pP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Người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ta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có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thể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nhận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ra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sự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biến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đổi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này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nhờ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vào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sự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thay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đổi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tính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chất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của</a:t>
              </a:r>
              <a:r>
                <a:rPr lang="en-US" sz="5297" dirty="0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 </a:t>
              </a:r>
              <a:r>
                <a:rPr lang="en-US" sz="5297" dirty="0" err="1">
                  <a:solidFill>
                    <a:srgbClr val="FFDA00"/>
                  </a:solidFill>
                  <a:latin typeface="Muli Bold"/>
                  <a:ea typeface="Muli Bold"/>
                  <a:cs typeface="Muli Bold"/>
                  <a:sym typeface="Muli Bold"/>
                </a:rPr>
                <a:t>chất</a:t>
              </a:r>
              <a:endParaRPr lang="en-US" sz="5297" dirty="0">
                <a:solidFill>
                  <a:srgbClr val="FFDA00"/>
                </a:solidFill>
                <a:latin typeface="Muli Bold"/>
                <a:ea typeface="Muli Bold"/>
                <a:cs typeface="Muli Bold"/>
                <a:sym typeface="Muli Bold"/>
              </a:endParaRP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5299019" y="1609680"/>
            <a:ext cx="7689962" cy="3171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00"/>
              </a:lnSpc>
            </a:pPr>
            <a:r>
              <a:rPr lang="en-US" sz="6000">
                <a:solidFill>
                  <a:srgbClr val="651918"/>
                </a:solidFill>
                <a:latin typeface="Muli Bold"/>
                <a:ea typeface="Muli Bold"/>
                <a:cs typeface="Muli Bold"/>
                <a:sym typeface="Muli Bold"/>
              </a:rPr>
              <a:t>Người ta có thể nhận ra sự biến đổi này nhờ vào đâu?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646596" y="1733505"/>
            <a:ext cx="5915025" cy="8229600"/>
          </a:xfrm>
          <a:custGeom>
            <a:avLst/>
            <a:gdLst/>
            <a:ahLst/>
            <a:cxnLst/>
            <a:rect l="l" t="t" r="r" b="b"/>
            <a:pathLst>
              <a:path w="5915025" h="8229600">
                <a:moveTo>
                  <a:pt x="5915025" y="0"/>
                </a:moveTo>
                <a:lnTo>
                  <a:pt x="0" y="0"/>
                </a:lnTo>
                <a:lnTo>
                  <a:pt x="0" y="8229600"/>
                </a:lnTo>
                <a:lnTo>
                  <a:pt x="5915025" y="8229600"/>
                </a:lnTo>
                <a:lnTo>
                  <a:pt x="5915025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596" y="389360"/>
            <a:ext cx="16994809" cy="9332608"/>
            <a:chOff x="0" y="0"/>
            <a:chExt cx="4475999" cy="245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5999" cy="2457971"/>
            </a:xfrm>
            <a:custGeom>
              <a:avLst/>
              <a:gdLst/>
              <a:ahLst/>
              <a:cxnLst/>
              <a:rect l="l" t="t" r="r" b="b"/>
              <a:pathLst>
                <a:path w="4475999" h="2457971">
                  <a:moveTo>
                    <a:pt x="15944" y="0"/>
                  </a:moveTo>
                  <a:lnTo>
                    <a:pt x="4460055" y="0"/>
                  </a:lnTo>
                  <a:cubicBezTo>
                    <a:pt x="4468861" y="0"/>
                    <a:pt x="4475999" y="7138"/>
                    <a:pt x="4475999" y="15944"/>
                  </a:cubicBezTo>
                  <a:lnTo>
                    <a:pt x="4475999" y="2442027"/>
                  </a:lnTo>
                  <a:cubicBezTo>
                    <a:pt x="4475999" y="2446255"/>
                    <a:pt x="4474319" y="2450311"/>
                    <a:pt x="4471329" y="2453301"/>
                  </a:cubicBezTo>
                  <a:cubicBezTo>
                    <a:pt x="4468339" y="2456291"/>
                    <a:pt x="4464283" y="2457971"/>
                    <a:pt x="4460055" y="2457971"/>
                  </a:cubicBezTo>
                  <a:lnTo>
                    <a:pt x="15944" y="2457971"/>
                  </a:lnTo>
                  <a:cubicBezTo>
                    <a:pt x="11715" y="2457971"/>
                    <a:pt x="7660" y="2456291"/>
                    <a:pt x="4670" y="2453301"/>
                  </a:cubicBezTo>
                  <a:cubicBezTo>
                    <a:pt x="1680" y="2450311"/>
                    <a:pt x="0" y="2446255"/>
                    <a:pt x="0" y="2442027"/>
                  </a:cubicBezTo>
                  <a:lnTo>
                    <a:pt x="0" y="15944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4" y="0"/>
                  </a:cubicBezTo>
                  <a:close/>
                </a:path>
              </a:pathLst>
            </a:custGeom>
            <a:solidFill>
              <a:srgbClr val="5FA9C9"/>
            </a:solid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5999" cy="249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064623" y="2033264"/>
            <a:ext cx="14158754" cy="7232032"/>
          </a:xfrm>
          <a:custGeom>
            <a:avLst/>
            <a:gdLst/>
            <a:ahLst/>
            <a:cxnLst/>
            <a:rect l="l" t="t" r="r" b="b"/>
            <a:pathLst>
              <a:path w="14158754" h="7232032">
                <a:moveTo>
                  <a:pt x="0" y="0"/>
                </a:moveTo>
                <a:lnTo>
                  <a:pt x="14158754" y="0"/>
                </a:lnTo>
                <a:lnTo>
                  <a:pt x="14158754" y="7232032"/>
                </a:lnTo>
                <a:lnTo>
                  <a:pt x="0" y="7232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668209"/>
            <a:ext cx="6273328" cy="908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46596" y="389360"/>
            <a:ext cx="16994809" cy="9332608"/>
            <a:chOff x="0" y="0"/>
            <a:chExt cx="4475999" cy="24579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475999" cy="2457971"/>
            </a:xfrm>
            <a:custGeom>
              <a:avLst/>
              <a:gdLst/>
              <a:ahLst/>
              <a:cxnLst/>
              <a:rect l="l" t="t" r="r" b="b"/>
              <a:pathLst>
                <a:path w="4475999" h="2457971">
                  <a:moveTo>
                    <a:pt x="15944" y="0"/>
                  </a:moveTo>
                  <a:lnTo>
                    <a:pt x="4460055" y="0"/>
                  </a:lnTo>
                  <a:cubicBezTo>
                    <a:pt x="4468861" y="0"/>
                    <a:pt x="4475999" y="7138"/>
                    <a:pt x="4475999" y="15944"/>
                  </a:cubicBezTo>
                  <a:lnTo>
                    <a:pt x="4475999" y="2442027"/>
                  </a:lnTo>
                  <a:cubicBezTo>
                    <a:pt x="4475999" y="2446255"/>
                    <a:pt x="4474319" y="2450311"/>
                    <a:pt x="4471329" y="2453301"/>
                  </a:cubicBezTo>
                  <a:cubicBezTo>
                    <a:pt x="4468339" y="2456291"/>
                    <a:pt x="4464283" y="2457971"/>
                    <a:pt x="4460055" y="2457971"/>
                  </a:cubicBezTo>
                  <a:lnTo>
                    <a:pt x="15944" y="2457971"/>
                  </a:lnTo>
                  <a:cubicBezTo>
                    <a:pt x="11715" y="2457971"/>
                    <a:pt x="7660" y="2456291"/>
                    <a:pt x="4670" y="2453301"/>
                  </a:cubicBezTo>
                  <a:cubicBezTo>
                    <a:pt x="1680" y="2450311"/>
                    <a:pt x="0" y="2446255"/>
                    <a:pt x="0" y="2442027"/>
                  </a:cubicBezTo>
                  <a:lnTo>
                    <a:pt x="0" y="15944"/>
                  </a:lnTo>
                  <a:cubicBezTo>
                    <a:pt x="0" y="11715"/>
                    <a:pt x="1680" y="7660"/>
                    <a:pt x="4670" y="4670"/>
                  </a:cubicBezTo>
                  <a:cubicBezTo>
                    <a:pt x="7660" y="1680"/>
                    <a:pt x="11715" y="0"/>
                    <a:pt x="15944" y="0"/>
                  </a:cubicBezTo>
                  <a:close/>
                </a:path>
              </a:pathLst>
            </a:custGeom>
            <a:solidFill>
              <a:srgbClr val="5FA9C9"/>
            </a:solidFill>
            <a:ln w="2095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475999" cy="24960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9585357" y="1661541"/>
            <a:ext cx="7669550" cy="77559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+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Màu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sắc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và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hình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dạng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mẩu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giấy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trước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và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sau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khi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đốt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thay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đổi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như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thế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nào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?</a:t>
            </a:r>
          </a:p>
          <a:p>
            <a:pPr algn="just"/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+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Biến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đổi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nào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đã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xảy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72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ra</a:t>
            </a:r>
            <a:r>
              <a:rPr lang="en-US" sz="72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380" y="1181100"/>
            <a:ext cx="8114479" cy="82364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7416" y="1028700"/>
            <a:ext cx="20906476" cy="5292026"/>
            <a:chOff x="0" y="0"/>
            <a:chExt cx="5506232" cy="1393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6233" cy="1393785"/>
            </a:xfrm>
            <a:custGeom>
              <a:avLst/>
              <a:gdLst/>
              <a:ahLst/>
              <a:cxnLst/>
              <a:rect l="l" t="t" r="r" b="b"/>
              <a:pathLst>
                <a:path w="5506233" h="1393785">
                  <a:moveTo>
                    <a:pt x="12961" y="0"/>
                  </a:moveTo>
                  <a:lnTo>
                    <a:pt x="5493272" y="0"/>
                  </a:lnTo>
                  <a:cubicBezTo>
                    <a:pt x="5500430" y="0"/>
                    <a:pt x="5506233" y="5803"/>
                    <a:pt x="5506233" y="12961"/>
                  </a:cubicBezTo>
                  <a:lnTo>
                    <a:pt x="5506233" y="1380824"/>
                  </a:lnTo>
                  <a:cubicBezTo>
                    <a:pt x="5506233" y="1387982"/>
                    <a:pt x="5500430" y="1393785"/>
                    <a:pt x="5493272" y="1393785"/>
                  </a:cubicBezTo>
                  <a:lnTo>
                    <a:pt x="12961" y="1393785"/>
                  </a:lnTo>
                  <a:cubicBezTo>
                    <a:pt x="9523" y="1393785"/>
                    <a:pt x="6227" y="1392419"/>
                    <a:pt x="3796" y="1389989"/>
                  </a:cubicBezTo>
                  <a:cubicBezTo>
                    <a:pt x="1366" y="1387558"/>
                    <a:pt x="0" y="1384261"/>
                    <a:pt x="0" y="1380824"/>
                  </a:cubicBezTo>
                  <a:lnTo>
                    <a:pt x="0" y="12961"/>
                  </a:lnTo>
                  <a:cubicBezTo>
                    <a:pt x="0" y="5803"/>
                    <a:pt x="5803" y="0"/>
                    <a:pt x="1296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06232" cy="1431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35995" y="7592808"/>
            <a:ext cx="12529658" cy="2326514"/>
            <a:chOff x="0" y="0"/>
            <a:chExt cx="3299992" cy="612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9992" cy="612745"/>
            </a:xfrm>
            <a:custGeom>
              <a:avLst/>
              <a:gdLst/>
              <a:ahLst/>
              <a:cxnLst/>
              <a:rect l="l" t="t" r="r" b="b"/>
              <a:pathLst>
                <a:path w="3299992" h="612745">
                  <a:moveTo>
                    <a:pt x="21626" y="0"/>
                  </a:moveTo>
                  <a:lnTo>
                    <a:pt x="3278366" y="0"/>
                  </a:lnTo>
                  <a:cubicBezTo>
                    <a:pt x="3284102" y="0"/>
                    <a:pt x="3289603" y="2278"/>
                    <a:pt x="3293658" y="6334"/>
                  </a:cubicBezTo>
                  <a:cubicBezTo>
                    <a:pt x="3297714" y="10390"/>
                    <a:pt x="3299992" y="15890"/>
                    <a:pt x="3299992" y="21626"/>
                  </a:cubicBezTo>
                  <a:lnTo>
                    <a:pt x="3299992" y="591119"/>
                  </a:lnTo>
                  <a:cubicBezTo>
                    <a:pt x="3299992" y="596854"/>
                    <a:pt x="3297714" y="602355"/>
                    <a:pt x="3293658" y="606410"/>
                  </a:cubicBezTo>
                  <a:cubicBezTo>
                    <a:pt x="3289603" y="610466"/>
                    <a:pt x="3284102" y="612745"/>
                    <a:pt x="3278366" y="612745"/>
                  </a:cubicBezTo>
                  <a:lnTo>
                    <a:pt x="21626" y="612745"/>
                  </a:lnTo>
                  <a:cubicBezTo>
                    <a:pt x="15890" y="612745"/>
                    <a:pt x="10390" y="610466"/>
                    <a:pt x="6334" y="606410"/>
                  </a:cubicBezTo>
                  <a:cubicBezTo>
                    <a:pt x="2278" y="602355"/>
                    <a:pt x="0" y="596854"/>
                    <a:pt x="0" y="591119"/>
                  </a:cubicBezTo>
                  <a:lnTo>
                    <a:pt x="0" y="21626"/>
                  </a:lnTo>
                  <a:cubicBezTo>
                    <a:pt x="0" y="15890"/>
                    <a:pt x="2278" y="10390"/>
                    <a:pt x="6334" y="6334"/>
                  </a:cubicBezTo>
                  <a:cubicBezTo>
                    <a:pt x="10390" y="2278"/>
                    <a:pt x="15890" y="0"/>
                    <a:pt x="21626" y="0"/>
                  </a:cubicBezTo>
                  <a:close/>
                </a:path>
              </a:pathLst>
            </a:custGeom>
            <a:solidFill>
              <a:srgbClr val="FF914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9992" cy="650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805285" y="6732225"/>
            <a:ext cx="4410943" cy="3936767"/>
          </a:xfrm>
          <a:custGeom>
            <a:avLst/>
            <a:gdLst/>
            <a:ahLst/>
            <a:cxnLst/>
            <a:rect l="l" t="t" r="r" b="b"/>
            <a:pathLst>
              <a:path w="4410943" h="3936767">
                <a:moveTo>
                  <a:pt x="0" y="0"/>
                </a:moveTo>
                <a:lnTo>
                  <a:pt x="4410943" y="0"/>
                </a:lnTo>
                <a:lnTo>
                  <a:pt x="4410943" y="3936768"/>
                </a:lnTo>
                <a:lnTo>
                  <a:pt x="0" y="3936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457642" y="7756154"/>
            <a:ext cx="6344845" cy="1799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18"/>
              </a:lnSpc>
            </a:pPr>
            <a:r>
              <a:rPr lang="en-US" sz="10513" dirty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KẾT LUẬN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4180" y="1727200"/>
            <a:ext cx="16919640" cy="3416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100"/>
              </a:lnSpc>
            </a:pP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Ban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đầu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: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màu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trắng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,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hình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chữ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nhật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; </a:t>
            </a:r>
          </a:p>
          <a:p>
            <a:pPr algn="just">
              <a:lnSpc>
                <a:spcPts val="9100"/>
              </a:lnSpc>
            </a:pP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Sau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khi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đốt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cháy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: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màu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đen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,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không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có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hình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dạng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xác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định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.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Biến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đổi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hoá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học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đã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xảy</a:t>
            </a:r>
            <a:r>
              <a:rPr lang="en-US" sz="6500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</a:t>
            </a:r>
            <a:r>
              <a:rPr lang="en-US" sz="6500" dirty="0" err="1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ra.</a:t>
            </a:r>
            <a:endParaRPr lang="en-US" sz="6500" dirty="0">
              <a:solidFill>
                <a:srgbClr val="000000"/>
              </a:solidFill>
              <a:latin typeface="Muli Bold"/>
              <a:ea typeface="Muli Bold"/>
              <a:cs typeface="Muli Bold"/>
              <a:sym typeface="Muli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B6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7778" y="438699"/>
            <a:ext cx="15218616" cy="2851201"/>
            <a:chOff x="0" y="0"/>
            <a:chExt cx="4008195" cy="75093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008195" cy="750934"/>
            </a:xfrm>
            <a:custGeom>
              <a:avLst/>
              <a:gdLst/>
              <a:ahLst/>
              <a:cxnLst/>
              <a:rect l="l" t="t" r="r" b="b"/>
              <a:pathLst>
                <a:path w="4008195" h="750934">
                  <a:moveTo>
                    <a:pt x="17805" y="0"/>
                  </a:moveTo>
                  <a:lnTo>
                    <a:pt x="3990390" y="0"/>
                  </a:lnTo>
                  <a:cubicBezTo>
                    <a:pt x="3995112" y="0"/>
                    <a:pt x="3999641" y="1876"/>
                    <a:pt x="4002980" y="5215"/>
                  </a:cubicBezTo>
                  <a:cubicBezTo>
                    <a:pt x="4006319" y="8554"/>
                    <a:pt x="4008195" y="13083"/>
                    <a:pt x="4008195" y="17805"/>
                  </a:cubicBezTo>
                  <a:lnTo>
                    <a:pt x="4008195" y="733129"/>
                  </a:lnTo>
                  <a:cubicBezTo>
                    <a:pt x="4008195" y="737851"/>
                    <a:pt x="4006319" y="742380"/>
                    <a:pt x="4002980" y="745719"/>
                  </a:cubicBezTo>
                  <a:cubicBezTo>
                    <a:pt x="3999641" y="749058"/>
                    <a:pt x="3995112" y="750934"/>
                    <a:pt x="3990390" y="750934"/>
                  </a:cubicBezTo>
                  <a:lnTo>
                    <a:pt x="17805" y="750934"/>
                  </a:lnTo>
                  <a:cubicBezTo>
                    <a:pt x="13083" y="750934"/>
                    <a:pt x="8554" y="749058"/>
                    <a:pt x="5215" y="745719"/>
                  </a:cubicBezTo>
                  <a:cubicBezTo>
                    <a:pt x="1876" y="742380"/>
                    <a:pt x="0" y="737851"/>
                    <a:pt x="0" y="733129"/>
                  </a:cubicBezTo>
                  <a:lnTo>
                    <a:pt x="0" y="17805"/>
                  </a:lnTo>
                  <a:cubicBezTo>
                    <a:pt x="0" y="13083"/>
                    <a:pt x="1876" y="8554"/>
                    <a:pt x="5215" y="5215"/>
                  </a:cubicBezTo>
                  <a:cubicBezTo>
                    <a:pt x="8554" y="1876"/>
                    <a:pt x="13083" y="0"/>
                    <a:pt x="17805" y="0"/>
                  </a:cubicBezTo>
                  <a:close/>
                </a:path>
              </a:pathLst>
            </a:custGeom>
            <a:solidFill>
              <a:srgbClr val="0071BC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008195" cy="7890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1176772" y="0"/>
            <a:ext cx="4410943" cy="3936767"/>
          </a:xfrm>
          <a:custGeom>
            <a:avLst/>
            <a:gdLst/>
            <a:ahLst/>
            <a:cxnLst/>
            <a:rect l="l" t="t" r="r" b="b"/>
            <a:pathLst>
              <a:path w="4410943" h="3936767">
                <a:moveTo>
                  <a:pt x="0" y="0"/>
                </a:moveTo>
                <a:lnTo>
                  <a:pt x="4410944" y="0"/>
                </a:lnTo>
                <a:lnTo>
                  <a:pt x="4410944" y="3936767"/>
                </a:lnTo>
                <a:lnTo>
                  <a:pt x="0" y="39367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63903" y="684755"/>
            <a:ext cx="989999" cy="1283629"/>
          </a:xfrm>
          <a:custGeom>
            <a:avLst/>
            <a:gdLst/>
            <a:ahLst/>
            <a:cxnLst/>
            <a:rect l="l" t="t" r="r" b="b"/>
            <a:pathLst>
              <a:path w="989999" h="1283629">
                <a:moveTo>
                  <a:pt x="0" y="0"/>
                </a:moveTo>
                <a:lnTo>
                  <a:pt x="989998" y="0"/>
                </a:lnTo>
                <a:lnTo>
                  <a:pt x="989998" y="1283629"/>
                </a:lnTo>
                <a:lnTo>
                  <a:pt x="0" y="1283629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print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234172" y="726547"/>
            <a:ext cx="11065338" cy="22836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34"/>
              </a:lnSpc>
            </a:pPr>
            <a:r>
              <a:rPr lang="en-US" sz="6310" dirty="0">
                <a:solidFill>
                  <a:srgbClr val="000000"/>
                </a:solidFill>
                <a:latin typeface="#9Slide07 IcielCrocante"/>
                <a:ea typeface="#9Slide07 IcielCrocante"/>
                <a:cs typeface="#9Slide07 IcielCrocante"/>
                <a:sym typeface="#9Slide07 IcielCrocante"/>
              </a:rPr>
              <a:t>TRÌNH BÀY SỰ BIẾN ĐỔI CHẤT CỦA ĐƯỜNG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361278" y="2989679"/>
            <a:ext cx="6639119" cy="7084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1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797416" y="1028700"/>
            <a:ext cx="20906476" cy="5292026"/>
            <a:chOff x="0" y="0"/>
            <a:chExt cx="5506232" cy="139378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506233" cy="1393785"/>
            </a:xfrm>
            <a:custGeom>
              <a:avLst/>
              <a:gdLst/>
              <a:ahLst/>
              <a:cxnLst/>
              <a:rect l="l" t="t" r="r" b="b"/>
              <a:pathLst>
                <a:path w="5506233" h="1393785">
                  <a:moveTo>
                    <a:pt x="12961" y="0"/>
                  </a:moveTo>
                  <a:lnTo>
                    <a:pt x="5493272" y="0"/>
                  </a:lnTo>
                  <a:cubicBezTo>
                    <a:pt x="5500430" y="0"/>
                    <a:pt x="5506233" y="5803"/>
                    <a:pt x="5506233" y="12961"/>
                  </a:cubicBezTo>
                  <a:lnTo>
                    <a:pt x="5506233" y="1380824"/>
                  </a:lnTo>
                  <a:cubicBezTo>
                    <a:pt x="5506233" y="1387982"/>
                    <a:pt x="5500430" y="1393785"/>
                    <a:pt x="5493272" y="1393785"/>
                  </a:cubicBezTo>
                  <a:lnTo>
                    <a:pt x="12961" y="1393785"/>
                  </a:lnTo>
                  <a:cubicBezTo>
                    <a:pt x="9523" y="1393785"/>
                    <a:pt x="6227" y="1392419"/>
                    <a:pt x="3796" y="1389989"/>
                  </a:cubicBezTo>
                  <a:cubicBezTo>
                    <a:pt x="1366" y="1387558"/>
                    <a:pt x="0" y="1384261"/>
                    <a:pt x="0" y="1380824"/>
                  </a:cubicBezTo>
                  <a:lnTo>
                    <a:pt x="0" y="12961"/>
                  </a:lnTo>
                  <a:cubicBezTo>
                    <a:pt x="0" y="5803"/>
                    <a:pt x="5803" y="0"/>
                    <a:pt x="12961" y="0"/>
                  </a:cubicBezTo>
                  <a:close/>
                </a:path>
              </a:pathLst>
            </a:custGeom>
            <a:solidFill>
              <a:srgbClr val="FFFFFF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5506232" cy="1431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535995" y="7592808"/>
            <a:ext cx="12529658" cy="2326514"/>
            <a:chOff x="0" y="0"/>
            <a:chExt cx="3299992" cy="61274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299992" cy="612745"/>
            </a:xfrm>
            <a:custGeom>
              <a:avLst/>
              <a:gdLst/>
              <a:ahLst/>
              <a:cxnLst/>
              <a:rect l="l" t="t" r="r" b="b"/>
              <a:pathLst>
                <a:path w="3299992" h="612745">
                  <a:moveTo>
                    <a:pt x="21626" y="0"/>
                  </a:moveTo>
                  <a:lnTo>
                    <a:pt x="3278366" y="0"/>
                  </a:lnTo>
                  <a:cubicBezTo>
                    <a:pt x="3284102" y="0"/>
                    <a:pt x="3289603" y="2278"/>
                    <a:pt x="3293658" y="6334"/>
                  </a:cubicBezTo>
                  <a:cubicBezTo>
                    <a:pt x="3297714" y="10390"/>
                    <a:pt x="3299992" y="15890"/>
                    <a:pt x="3299992" y="21626"/>
                  </a:cubicBezTo>
                  <a:lnTo>
                    <a:pt x="3299992" y="591119"/>
                  </a:lnTo>
                  <a:cubicBezTo>
                    <a:pt x="3299992" y="596854"/>
                    <a:pt x="3297714" y="602355"/>
                    <a:pt x="3293658" y="606410"/>
                  </a:cubicBezTo>
                  <a:cubicBezTo>
                    <a:pt x="3289603" y="610466"/>
                    <a:pt x="3284102" y="612745"/>
                    <a:pt x="3278366" y="612745"/>
                  </a:cubicBezTo>
                  <a:lnTo>
                    <a:pt x="21626" y="612745"/>
                  </a:lnTo>
                  <a:cubicBezTo>
                    <a:pt x="15890" y="612745"/>
                    <a:pt x="10390" y="610466"/>
                    <a:pt x="6334" y="606410"/>
                  </a:cubicBezTo>
                  <a:cubicBezTo>
                    <a:pt x="2278" y="602355"/>
                    <a:pt x="0" y="596854"/>
                    <a:pt x="0" y="591119"/>
                  </a:cubicBezTo>
                  <a:lnTo>
                    <a:pt x="0" y="21626"/>
                  </a:lnTo>
                  <a:cubicBezTo>
                    <a:pt x="0" y="15890"/>
                    <a:pt x="2278" y="10390"/>
                    <a:pt x="6334" y="6334"/>
                  </a:cubicBezTo>
                  <a:cubicBezTo>
                    <a:pt x="10390" y="2278"/>
                    <a:pt x="15890" y="0"/>
                    <a:pt x="21626" y="0"/>
                  </a:cubicBezTo>
                  <a:close/>
                </a:path>
              </a:pathLst>
            </a:custGeom>
            <a:solidFill>
              <a:srgbClr val="FF914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3299992" cy="650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-805285" y="6732225"/>
            <a:ext cx="4410943" cy="3936767"/>
          </a:xfrm>
          <a:custGeom>
            <a:avLst/>
            <a:gdLst/>
            <a:ahLst/>
            <a:cxnLst/>
            <a:rect l="l" t="t" r="r" b="b"/>
            <a:pathLst>
              <a:path w="4410943" h="3936767">
                <a:moveTo>
                  <a:pt x="0" y="0"/>
                </a:moveTo>
                <a:lnTo>
                  <a:pt x="4410943" y="0"/>
                </a:lnTo>
                <a:lnTo>
                  <a:pt x="4410943" y="3936768"/>
                </a:lnTo>
                <a:lnTo>
                  <a:pt x="0" y="3936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3457642" y="7756154"/>
            <a:ext cx="6344845" cy="17997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18"/>
              </a:lnSpc>
            </a:pPr>
            <a:r>
              <a:rPr lang="en-US" sz="10513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KẾT LUẬN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84180" y="2195163"/>
            <a:ext cx="16919640" cy="2797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200"/>
              </a:lnSpc>
            </a:pP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Sự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biến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đổi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của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đường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khi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bị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đun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nóng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là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biến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đổi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hoá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8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học</a:t>
            </a:r>
            <a:r>
              <a:rPr lang="en-US" sz="8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BF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535995" y="7592808"/>
            <a:ext cx="12529658" cy="2326514"/>
            <a:chOff x="0" y="0"/>
            <a:chExt cx="3299992" cy="61274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299992" cy="612745"/>
            </a:xfrm>
            <a:custGeom>
              <a:avLst/>
              <a:gdLst/>
              <a:ahLst/>
              <a:cxnLst/>
              <a:rect l="l" t="t" r="r" b="b"/>
              <a:pathLst>
                <a:path w="3299992" h="612745">
                  <a:moveTo>
                    <a:pt x="21626" y="0"/>
                  </a:moveTo>
                  <a:lnTo>
                    <a:pt x="3278366" y="0"/>
                  </a:lnTo>
                  <a:cubicBezTo>
                    <a:pt x="3284102" y="0"/>
                    <a:pt x="3289603" y="2278"/>
                    <a:pt x="3293658" y="6334"/>
                  </a:cubicBezTo>
                  <a:cubicBezTo>
                    <a:pt x="3297714" y="10390"/>
                    <a:pt x="3299992" y="15890"/>
                    <a:pt x="3299992" y="21626"/>
                  </a:cubicBezTo>
                  <a:lnTo>
                    <a:pt x="3299992" y="591119"/>
                  </a:lnTo>
                  <a:cubicBezTo>
                    <a:pt x="3299992" y="596854"/>
                    <a:pt x="3297714" y="602355"/>
                    <a:pt x="3293658" y="606410"/>
                  </a:cubicBezTo>
                  <a:cubicBezTo>
                    <a:pt x="3289603" y="610466"/>
                    <a:pt x="3284102" y="612745"/>
                    <a:pt x="3278366" y="612745"/>
                  </a:cubicBezTo>
                  <a:lnTo>
                    <a:pt x="21626" y="612745"/>
                  </a:lnTo>
                  <a:cubicBezTo>
                    <a:pt x="15890" y="612745"/>
                    <a:pt x="10390" y="610466"/>
                    <a:pt x="6334" y="606410"/>
                  </a:cubicBezTo>
                  <a:cubicBezTo>
                    <a:pt x="2278" y="602355"/>
                    <a:pt x="0" y="596854"/>
                    <a:pt x="0" y="591119"/>
                  </a:cubicBezTo>
                  <a:lnTo>
                    <a:pt x="0" y="21626"/>
                  </a:lnTo>
                  <a:cubicBezTo>
                    <a:pt x="0" y="15890"/>
                    <a:pt x="2278" y="10390"/>
                    <a:pt x="6334" y="6334"/>
                  </a:cubicBezTo>
                  <a:cubicBezTo>
                    <a:pt x="10390" y="2278"/>
                    <a:pt x="15890" y="0"/>
                    <a:pt x="21626" y="0"/>
                  </a:cubicBezTo>
                  <a:close/>
                </a:path>
              </a:pathLst>
            </a:custGeom>
            <a:solidFill>
              <a:srgbClr val="FF914D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3299992" cy="6508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-805285" y="6732225"/>
            <a:ext cx="4410943" cy="3936767"/>
          </a:xfrm>
          <a:custGeom>
            <a:avLst/>
            <a:gdLst/>
            <a:ahLst/>
            <a:cxnLst/>
            <a:rect l="l" t="t" r="r" b="b"/>
            <a:pathLst>
              <a:path w="4410943" h="3936767">
                <a:moveTo>
                  <a:pt x="0" y="0"/>
                </a:moveTo>
                <a:lnTo>
                  <a:pt x="4410943" y="0"/>
                </a:lnTo>
                <a:lnTo>
                  <a:pt x="4410943" y="3936768"/>
                </a:lnTo>
                <a:lnTo>
                  <a:pt x="0" y="393676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rot="9492352">
            <a:off x="8546206" y="5754646"/>
            <a:ext cx="3720107" cy="1050930"/>
          </a:xfrm>
          <a:custGeom>
            <a:avLst/>
            <a:gdLst/>
            <a:ahLst/>
            <a:cxnLst/>
            <a:rect l="l" t="t" r="r" b="b"/>
            <a:pathLst>
              <a:path w="3720107" h="1050930">
                <a:moveTo>
                  <a:pt x="0" y="0"/>
                </a:moveTo>
                <a:lnTo>
                  <a:pt x="3720107" y="0"/>
                </a:lnTo>
                <a:lnTo>
                  <a:pt x="3720107" y="1050930"/>
                </a:lnTo>
                <a:lnTo>
                  <a:pt x="0" y="10509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1430212" y="5143500"/>
            <a:ext cx="6465812" cy="4372505"/>
          </a:xfrm>
          <a:custGeom>
            <a:avLst/>
            <a:gdLst/>
            <a:ahLst/>
            <a:cxnLst/>
            <a:rect l="l" t="t" r="r" b="b"/>
            <a:pathLst>
              <a:path w="6465812" h="4372505">
                <a:moveTo>
                  <a:pt x="0" y="0"/>
                </a:moveTo>
                <a:lnTo>
                  <a:pt x="6465812" y="0"/>
                </a:lnTo>
                <a:lnTo>
                  <a:pt x="6465812" y="4372505"/>
                </a:lnTo>
                <a:lnTo>
                  <a:pt x="0" y="437250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3334296" y="7805001"/>
            <a:ext cx="6388005" cy="1711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994"/>
              </a:lnSpc>
            </a:pPr>
            <a:r>
              <a:rPr lang="en-US" sz="9996" dirty="0">
                <a:solidFill>
                  <a:srgbClr val="FFFFFF"/>
                </a:solidFill>
                <a:latin typeface="Alatsi"/>
                <a:ea typeface="Alatsi"/>
                <a:cs typeface="Alatsi"/>
                <a:sym typeface="Alatsi"/>
              </a:rPr>
              <a:t>LUYỆN TẬP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-1797416" y="1028700"/>
            <a:ext cx="20906476" cy="3910543"/>
            <a:chOff x="0" y="0"/>
            <a:chExt cx="5506232" cy="102993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506233" cy="1029937"/>
            </a:xfrm>
            <a:custGeom>
              <a:avLst/>
              <a:gdLst/>
              <a:ahLst/>
              <a:cxnLst/>
              <a:rect l="l" t="t" r="r" b="b"/>
              <a:pathLst>
                <a:path w="5506233" h="1029937">
                  <a:moveTo>
                    <a:pt x="12961" y="0"/>
                  </a:moveTo>
                  <a:lnTo>
                    <a:pt x="5493272" y="0"/>
                  </a:lnTo>
                  <a:cubicBezTo>
                    <a:pt x="5500430" y="0"/>
                    <a:pt x="5506233" y="5803"/>
                    <a:pt x="5506233" y="12961"/>
                  </a:cubicBezTo>
                  <a:lnTo>
                    <a:pt x="5506233" y="1016976"/>
                  </a:lnTo>
                  <a:cubicBezTo>
                    <a:pt x="5506233" y="1020414"/>
                    <a:pt x="5504867" y="1023710"/>
                    <a:pt x="5502436" y="1026141"/>
                  </a:cubicBezTo>
                  <a:cubicBezTo>
                    <a:pt x="5500006" y="1028572"/>
                    <a:pt x="5496709" y="1029937"/>
                    <a:pt x="5493272" y="1029937"/>
                  </a:cubicBezTo>
                  <a:lnTo>
                    <a:pt x="12961" y="1029937"/>
                  </a:lnTo>
                  <a:cubicBezTo>
                    <a:pt x="5803" y="1029937"/>
                    <a:pt x="0" y="1024134"/>
                    <a:pt x="0" y="1016976"/>
                  </a:cubicBezTo>
                  <a:lnTo>
                    <a:pt x="0" y="12961"/>
                  </a:lnTo>
                  <a:cubicBezTo>
                    <a:pt x="0" y="5803"/>
                    <a:pt x="5803" y="0"/>
                    <a:pt x="12961" y="0"/>
                  </a:cubicBezTo>
                  <a:close/>
                </a:path>
              </a:pathLst>
            </a:custGeom>
            <a:solidFill>
              <a:srgbClr val="FAF2E9"/>
            </a:solidFill>
            <a:ln w="5715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5506232" cy="1068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0" y="1336147"/>
            <a:ext cx="17602871" cy="32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079501" lvl="1" indent="-539750" algn="l">
              <a:lnSpc>
                <a:spcPts val="645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Vận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dụng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được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kiến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thức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về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biến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đổi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hoá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học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giải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thích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hiện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tượng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than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đốt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biến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thành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tro</a:t>
            </a:r>
            <a:endParaRPr lang="en-US" sz="5000" dirty="0">
              <a:solidFill>
                <a:srgbClr val="000000"/>
              </a:solidFill>
              <a:latin typeface="Cabin Bold"/>
              <a:ea typeface="Cabin Bold"/>
              <a:cs typeface="Cabin Bold"/>
              <a:sym typeface="Cabin Bold"/>
            </a:endParaRPr>
          </a:p>
          <a:p>
            <a:pPr marL="1079501" lvl="1" indent="-539750" algn="l">
              <a:lnSpc>
                <a:spcPts val="6450"/>
              </a:lnSpc>
              <a:buFont typeface="Arial"/>
              <a:buChar char="•"/>
            </a:pP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Vận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dụng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được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kiến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thức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về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biến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đổi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hoá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học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để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giải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thích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hiện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tượng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xảy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ra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trong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cuộc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sống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hằng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 </a:t>
            </a:r>
            <a:r>
              <a:rPr lang="en-US" sz="5000" dirty="0" err="1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ngày</a:t>
            </a:r>
            <a:r>
              <a:rPr lang="en-US" sz="5000" dirty="0">
                <a:solidFill>
                  <a:srgbClr val="000000"/>
                </a:solidFill>
                <a:latin typeface="Cabin Bold"/>
                <a:ea typeface="Cabin Bold"/>
                <a:cs typeface="Cabin Bold"/>
                <a:sym typeface="Cabin Bold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e833525b2352e8dbbb373279b488e98428fb2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6967E"/>
      </a:accent1>
      <a:accent2>
        <a:srgbClr val="E94941"/>
      </a:accent2>
      <a:accent3>
        <a:srgbClr val="F4992C"/>
      </a:accent3>
      <a:accent4>
        <a:srgbClr val="EC8E6C"/>
      </a:accent4>
      <a:accent5>
        <a:srgbClr val="06967E"/>
      </a:accent5>
      <a:accent6>
        <a:srgbClr val="E94941"/>
      </a:accent6>
      <a:hlink>
        <a:srgbClr val="F4992C"/>
      </a:hlink>
      <a:folHlink>
        <a:srgbClr val="EC8E6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7E6E6"/>
    </a:lt2>
    <a:accent1>
      <a:srgbClr val="06967E"/>
    </a:accent1>
    <a:accent2>
      <a:srgbClr val="E94941"/>
    </a:accent2>
    <a:accent3>
      <a:srgbClr val="F4992C"/>
    </a:accent3>
    <a:accent4>
      <a:srgbClr val="EC8E6C"/>
    </a:accent4>
    <a:accent5>
      <a:srgbClr val="06967E"/>
    </a:accent5>
    <a:accent6>
      <a:srgbClr val="E94941"/>
    </a:accent6>
    <a:hlink>
      <a:srgbClr val="F4992C"/>
    </a:hlink>
    <a:folHlink>
      <a:srgbClr val="EC8E6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281</Words>
  <Application>Microsoft Office PowerPoint</Application>
  <PresentationFormat>Custom</PresentationFormat>
  <Paragraphs>21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Arial</vt:lpstr>
      <vt:lpstr>Alatsi</vt:lpstr>
      <vt:lpstr>Muli Bold</vt:lpstr>
      <vt:lpstr>#9Slide07 IcielCrocante</vt:lpstr>
      <vt:lpstr>Cabin Bold</vt:lpstr>
      <vt:lpstr>Cambria</vt:lpstr>
      <vt:lpstr>Calibri</vt:lpstr>
      <vt:lpstr>微软雅黑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T5_KH_B5_SuBienDoiHoaHocCuaChat(Tr.21)_MNT</dc:title>
  <cp:lastModifiedBy>HN27112024</cp:lastModifiedBy>
  <cp:revision>40</cp:revision>
  <dcterms:created xsi:type="dcterms:W3CDTF">2006-08-16T00:00:00Z</dcterms:created>
  <dcterms:modified xsi:type="dcterms:W3CDTF">2025-10-08T16:02:10Z</dcterms:modified>
  <dc:identifier>DAGOsWQlkmE</dc:identifier>
</cp:coreProperties>
</file>