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6" r:id="rId2"/>
    <p:sldId id="267" r:id="rId3"/>
    <p:sldId id="268" r:id="rId4"/>
    <p:sldId id="269" r:id="rId5"/>
    <p:sldId id="260" r:id="rId6"/>
    <p:sldId id="279" r:id="rId7"/>
    <p:sldId id="280" r:id="rId8"/>
    <p:sldId id="261" r:id="rId9"/>
    <p:sldId id="262" r:id="rId10"/>
    <p:sldId id="273" r:id="rId11"/>
    <p:sldId id="263" r:id="rId12"/>
    <p:sldId id="276" r:id="rId13"/>
    <p:sldId id="277" r:id="rId14"/>
    <p:sldId id="265" r:id="rId15"/>
    <p:sldId id="281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2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94855-9ED6-4DD7-97A4-51A997B10765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7F3C7-22E4-4B8D-AD54-3BF4F67B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80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060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090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32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7F3C7-22E4-4B8D-AD54-3BF4F67BEE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7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84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12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69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2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3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emf"/><Relationship Id="rId5" Type="http://schemas.openxmlformats.org/officeDocument/2006/relationships/image" Target="../media/image13.emf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7" y="153440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1" y="317671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ĐẾN VỚI GIỜ HỌC MÔN TIẾNG VIỆT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8"/>
            <a:ext cx="1294536" cy="834191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266" y="5381804"/>
            <a:ext cx="2948009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630" y="5324811"/>
            <a:ext cx="2979788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609018" y="176263"/>
            <a:ext cx="6330580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895" y="38924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137" y="3296459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609018" y="178833"/>
            <a:ext cx="6641563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U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5" y="3381396"/>
            <a:ext cx="3543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6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458013" y="1663985"/>
            <a:ext cx="5628836" cy="3311525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7633206" y="326810"/>
            <a:ext cx="2041875" cy="1915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927683" y="3651433"/>
            <a:ext cx="169950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50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Đọc</a:t>
            </a:r>
            <a:endParaRPr lang="zh-CN" altLang="en-US" sz="750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121546" y="1679573"/>
            <a:ext cx="115929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0" i="1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3</a:t>
            </a:r>
            <a:endParaRPr lang="zh-CN" altLang="en-US" sz="15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353167" y="2732766"/>
            <a:ext cx="1332044" cy="708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247923" y="5708879"/>
            <a:ext cx="18657284" cy="297315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62" y="1185136"/>
            <a:ext cx="2089983" cy="38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-609600" y="457200"/>
            <a:ext cx="55626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1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     Nắng</a:t>
            </a:r>
            <a:r>
              <a:rPr kumimoji="0" lang="en-US" sz="51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51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xuân</a:t>
            </a:r>
            <a:r>
              <a:rPr kumimoji="0" lang="en-US" sz="51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51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SGK-TV" pitchFamily="2" charset="0"/>
                <a:cs typeface="Arial-SGK-TV" pitchFamily="2" charset="0"/>
              </a:rPr>
              <a:t>hồng</a:t>
            </a:r>
            <a:endParaRPr kumimoji="0" lang="en-US" sz="51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Qua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rét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lạnh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đông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Xuân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hồng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Ngàn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hớn</a:t>
            </a:r>
            <a:r>
              <a:rPr lang="en-US" sz="3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cs typeface="Arial-SGK-TV" pitchFamily="2" charset="0"/>
              </a:rPr>
              <a:t>hở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Đua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khoe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noProof="0" dirty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600" b="1" noProof="0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600" b="1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noProof="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600" b="1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noProof="0" dirty="0" err="1">
                <a:latin typeface="Arial-SGK-TV" pitchFamily="2" charset="0"/>
                <a:cs typeface="Arial-SGK-TV" pitchFamily="2" charset="0"/>
              </a:rPr>
              <a:t>bầy</a:t>
            </a:r>
            <a:r>
              <a:rPr lang="en-US" sz="3600" b="1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noProof="0" err="1">
                <a:latin typeface="Arial-SGK-TV" pitchFamily="2" charset="0"/>
                <a:cs typeface="Arial-SGK-TV" pitchFamily="2" charset="0"/>
              </a:rPr>
              <a:t>xây</a:t>
            </a:r>
            <a:r>
              <a:rPr lang="en-US" sz="3600" b="1" noProof="0">
                <a:latin typeface="Arial-SGK-TV" pitchFamily="2" charset="0"/>
                <a:cs typeface="Arial-SGK-TV" pitchFamily="2" charset="0"/>
              </a:rPr>
              <a:t> tổ</a:t>
            </a:r>
            <a:endParaRPr lang="en-US" sz="3600" b="1" noProof="0" dirty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6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Rộn</a:t>
            </a: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rã</a:t>
            </a: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dậy</a:t>
            </a: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từng</a:t>
            </a: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không</a:t>
            </a:r>
            <a:endParaRPr kumimoji="0" lang="en-US" sz="3600" b="1" i="0" u="none" strike="noStrike" kern="1200" cap="none" spc="0" normalizeH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noProof="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b="1" noProof="0">
                <a:latin typeface="Arial-SGK-TV" pitchFamily="2" charset="0"/>
                <a:cs typeface="Arial-SGK-TV" pitchFamily="2" charset="0"/>
              </a:rPr>
              <a:t>	Lúa </a:t>
            </a:r>
            <a:r>
              <a:rPr lang="en-US" sz="3600" b="1" noProof="0" dirty="0">
                <a:latin typeface="Arial-SGK-TV" pitchFamily="2" charset="0"/>
                <a:cs typeface="Arial-SGK-TV" pitchFamily="2" charset="0"/>
              </a:rPr>
              <a:t>non </a:t>
            </a:r>
            <a:r>
              <a:rPr lang="en-US" sz="3600" b="1" noProof="0" dirty="0" err="1">
                <a:latin typeface="Arial-SGK-TV" pitchFamily="2" charset="0"/>
                <a:cs typeface="Arial-SGK-TV" pitchFamily="2" charset="0"/>
              </a:rPr>
              <a:t>ngời</a:t>
            </a:r>
            <a:r>
              <a:rPr lang="en-US" sz="3600" b="1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noProof="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600" b="1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noProof="0" dirty="0" err="1">
                <a:latin typeface="Arial-SGK-TV" pitchFamily="2" charset="0"/>
                <a:cs typeface="Arial-SGK-TV" pitchFamily="2" charset="0"/>
              </a:rPr>
              <a:t>biếc</a:t>
            </a:r>
            <a:endParaRPr lang="en-US" sz="3600" b="1" noProof="0" dirty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</a:t>
            </a:r>
            <a:r>
              <a:rPr kumimoji="0" lang="en-US" sz="3600" b="1" i="0" u="none" strike="noStrike" kern="1200" cap="none" spc="0" normalizeH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Nắng </a:t>
            </a: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lung </a:t>
            </a:r>
            <a:r>
              <a:rPr kumimoji="0" lang="en-US" sz="36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linh</a:t>
            </a: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cầu</a:t>
            </a: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vồng</a:t>
            </a:r>
            <a:endParaRPr kumimoji="0" lang="en-US" sz="3600" b="1" i="0" u="none" strike="noStrike" kern="1200" cap="none" spc="0" normalizeH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noProof="0" dirty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600" b="1" noProof="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600" b="1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noProof="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3600" b="1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noProof="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b="1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noProof="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600" b="1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noProof="0" dirty="0" err="1">
                <a:latin typeface="Arial-SGK-TV" pitchFamily="2" charset="0"/>
                <a:cs typeface="Arial-SGK-TV" pitchFamily="2" charset="0"/>
              </a:rPr>
              <a:t>lớp</a:t>
            </a:r>
            <a:endParaRPr lang="en-US" sz="3600" b="1" noProof="0" dirty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6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Hồn</a:t>
            </a: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em</a:t>
            </a: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mênh</a:t>
            </a: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mông</a:t>
            </a: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8" name="Picture 7" descr="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0"/>
            <a:ext cx="4114800" cy="6858000"/>
          </a:xfrm>
          <a:prstGeom prst="rect">
            <a:avLst/>
          </a:prstGeom>
        </p:spPr>
      </p:pic>
      <p:pic>
        <p:nvPicPr>
          <p:cNvPr id="2" name="[hanhtrangso.nxbgd.vn] Audio_ Nắng xuân hồng_H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6400" y="25908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990" objId="2"/>
        <p14:stopEvt time="63124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-685800" y="120869"/>
            <a:ext cx="54864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Nắng</a:t>
            </a:r>
            <a:r>
              <a:rPr kumimoji="0" lang="en-US" sz="51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51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xuân</a:t>
            </a:r>
            <a:r>
              <a:rPr kumimoji="0" lang="en-US" sz="51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51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hồng</a:t>
            </a:r>
            <a:endParaRPr kumimoji="0" lang="en-US" sz="5100" b="0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		Qua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rét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lạnh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đông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Xuân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ấm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hồng</a:t>
            </a: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Ngàn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hớn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hở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Đua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khoe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bầy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err="1">
                <a:latin typeface="Arial-SGK-TV" pitchFamily="2" charset="0"/>
                <a:cs typeface="Arial-SGK-TV" pitchFamily="2" charset="0"/>
              </a:rPr>
              <a:t>xây</a:t>
            </a:r>
            <a:r>
              <a:rPr lang="en-US" sz="3600" noProof="0">
                <a:latin typeface="Arial-SGK-TV" pitchFamily="2" charset="0"/>
                <a:cs typeface="Arial-SGK-TV" pitchFamily="2" charset="0"/>
              </a:rPr>
              <a:t> tổ</a:t>
            </a:r>
            <a:endParaRPr lang="en-US" sz="3600" noProof="0" dirty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Rộn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rã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dậy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từng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không</a:t>
            </a:r>
            <a:endParaRPr kumimoji="0" lang="en-US" sz="3600" b="0" i="0" u="none" strike="noStrike" kern="1200" cap="none" spc="0" normalizeH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noProof="0">
                <a:latin typeface="Arial-SGK-TV" pitchFamily="2" charset="0"/>
                <a:cs typeface="Arial-SGK-TV" pitchFamily="2" charset="0"/>
              </a:rPr>
              <a:t>	Lúa 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non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ngời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biếc</a:t>
            </a:r>
            <a:endParaRPr lang="en-US" sz="3600" noProof="0" dirty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</a:t>
            </a:r>
            <a:r>
              <a:rPr kumimoji="0" lang="en-US" sz="3600" b="0" i="0" u="none" strike="noStrike" kern="1200" cap="none" spc="0" normalizeH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Nắng </a:t>
            </a: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lung </a:t>
            </a:r>
            <a:r>
              <a:rPr kumimoji="0" lang="en-US" sz="3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linh</a:t>
            </a: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cầu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vồng</a:t>
            </a:r>
            <a:endParaRPr kumimoji="0" lang="en-US" sz="3600" b="0" i="0" u="none" strike="noStrike" kern="1200" cap="none" spc="0" normalizeH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lớp</a:t>
            </a:r>
            <a:endParaRPr lang="en-US" sz="3600" noProof="0" dirty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Hồn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em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mênh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mông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0"/>
            <a:ext cx="41148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42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-685800" y="120869"/>
            <a:ext cx="5486400" cy="6705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</a:p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Nắng</a:t>
            </a:r>
            <a:r>
              <a:rPr kumimoji="0" lang="en-US" sz="51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51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xuân</a:t>
            </a:r>
            <a:r>
              <a:rPr kumimoji="0" lang="en-US" sz="51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51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hồng</a:t>
            </a:r>
            <a:endParaRPr kumimoji="0" lang="en-US" sz="5100" b="0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		Qua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rét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lạnh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đông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Xuân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ấm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hồng</a:t>
            </a: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Ngàn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hớn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hở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Đua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khoe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bầy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err="1">
                <a:latin typeface="Arial-SGK-TV" pitchFamily="2" charset="0"/>
                <a:cs typeface="Arial-SGK-TV" pitchFamily="2" charset="0"/>
              </a:rPr>
              <a:t>xây</a:t>
            </a:r>
            <a:r>
              <a:rPr lang="en-US" sz="3600" noProof="0">
                <a:latin typeface="Arial-SGK-TV" pitchFamily="2" charset="0"/>
                <a:cs typeface="Arial-SGK-TV" pitchFamily="2" charset="0"/>
              </a:rPr>
              <a:t> tổ</a:t>
            </a:r>
            <a:endParaRPr lang="en-US" sz="3600" noProof="0" dirty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Rộn</a:t>
            </a: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rã</a:t>
            </a:r>
            <a:r>
              <a:rPr kumimoji="0" lang="en-US" sz="3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dậy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từng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không</a:t>
            </a:r>
            <a:endParaRPr kumimoji="0" lang="en-US" sz="3600" b="0" i="0" u="none" strike="noStrike" kern="1200" cap="none" spc="0" normalizeH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3600" noProof="0">
                <a:latin typeface="Arial-SGK-TV" pitchFamily="2" charset="0"/>
                <a:cs typeface="Arial-SGK-TV" pitchFamily="2" charset="0"/>
              </a:rPr>
              <a:t>	Lúa 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non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ngời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biếc</a:t>
            </a:r>
            <a:endParaRPr lang="en-US" sz="3600" noProof="0" dirty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i="0" u="none" strike="noStrike" kern="1200" cap="none" spc="0" normalizeH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Nắng lung linh cầu vồng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6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noProof="0" dirty="0" err="1">
                <a:latin typeface="Arial-SGK-TV" pitchFamily="2" charset="0"/>
                <a:cs typeface="Arial-SGK-TV" pitchFamily="2" charset="0"/>
              </a:rPr>
              <a:t>lớp</a:t>
            </a:r>
            <a:endParaRPr lang="en-US" sz="3600" noProof="0" dirty="0"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		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Hồn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em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vui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mênh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mông</a:t>
            </a:r>
            <a:r>
              <a:rPr kumimoji="0" lang="en-US" sz="3600" b="0" i="0" u="none" strike="noStrike" kern="1200" cap="none" spc="0" normalizeH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0"/>
            <a:ext cx="4114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6825" y="4857750"/>
            <a:ext cx="2209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lung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linh</a:t>
            </a:r>
            <a:endParaRPr lang="en-US" sz="3100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502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81303" y="304800"/>
            <a:ext cx="9144000" cy="1341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4.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j-ea"/>
                <a:cs typeface="Arial-SGK-TV" pitchFamily="2" charset="0"/>
              </a:rPr>
              <a:t>Viết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j-ea"/>
              <a:cs typeface="Arial-SGK-TV" pitchFamily="2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221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83288" y="2214455"/>
            <a:ext cx="75794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HP001 4 hàng" pitchFamily="34" charset="-93"/>
                <a:ea typeface="HP001" charset="-93"/>
              </a:rPr>
              <a:t>Làng tôi có lũy tre xanh</a:t>
            </a:r>
            <a:endParaRPr lang="vi-VN" sz="3500" b="1" dirty="0">
              <a:solidFill>
                <a:schemeClr val="bg2">
                  <a:lumMod val="10000"/>
                </a:schemeClr>
              </a:solidFill>
              <a:latin typeface="HP001 4 hàng" pitchFamily="34" charset="-93"/>
              <a:ea typeface="HP001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152" y="2915581"/>
            <a:ext cx="827689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HP001 4 hàng" pitchFamily="34" charset="-93"/>
                <a:ea typeface="HP001" charset="-93"/>
              </a:rPr>
              <a:t>Có dòng sông nhỏ uốn quanh xóm làng</a:t>
            </a:r>
            <a:endParaRPr lang="vi-VN" sz="3500" b="1" dirty="0">
              <a:solidFill>
                <a:schemeClr val="bg2">
                  <a:lumMod val="10000"/>
                </a:schemeClr>
              </a:solidFill>
              <a:latin typeface="HP001 4 hàng" pitchFamily="34" charset="-93"/>
              <a:ea typeface="HP001" charset="-9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3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u the ngoi">
            <a:extLst>
              <a:ext uri="{FF2B5EF4-FFF2-40B4-BE49-F238E27FC236}">
                <a16:creationId xmlns:a16="http://schemas.microsoft.com/office/drawing/2014/main" id="{F4521842-4FF5-49BC-8195-1B97CA54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857251"/>
            <a:ext cx="4705350" cy="5144801"/>
          </a:xfrm>
          <a:prstGeom prst="rect">
            <a:avLst/>
          </a:prstGeom>
          <a:noFill/>
        </p:spPr>
      </p:pic>
      <p:pic>
        <p:nvPicPr>
          <p:cNvPr id="4" name="19" descr="6">
            <a:extLst>
              <a:ext uri="{FF2B5EF4-FFF2-40B4-BE49-F238E27FC236}">
                <a16:creationId xmlns:a16="http://schemas.microsoft.com/office/drawing/2014/main" id="{D183BD78-8FB3-425F-9E8A-C774B4FCD2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789897" y="4706779"/>
            <a:ext cx="2353151" cy="1278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10" y="-28575"/>
            <a:ext cx="276312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1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857250"/>
            <a:ext cx="9296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3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1591867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3789252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3197147" y="3483927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795316" y="2167659"/>
            <a:ext cx="2371163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Chúc</a:t>
            </a:r>
          </a:p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các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4" y="3005680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4641373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3535417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1656760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2561755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2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580639" y="740648"/>
            <a:ext cx="7846493" cy="43217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4898" y="3711640"/>
            <a:ext cx="4359371" cy="135078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33" y="947974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79745" y="92902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59" y="4304918"/>
            <a:ext cx="3717160" cy="308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0" y="1681290"/>
            <a:ext cx="2763123" cy="4319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3558967" y="1681525"/>
            <a:ext cx="21574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Bài 83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1524000" y="2452723"/>
            <a:ext cx="5823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ÔN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4449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458013" y="1663985"/>
            <a:ext cx="5628836" cy="3311525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7633206" y="326810"/>
            <a:ext cx="2041875" cy="1915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927683" y="3651433"/>
            <a:ext cx="169950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50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Đọc</a:t>
            </a:r>
            <a:endParaRPr lang="zh-CN" altLang="en-US" sz="750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121546" y="1679573"/>
            <a:ext cx="115929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0" i="1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1</a:t>
            </a:r>
            <a:endParaRPr lang="zh-CN" altLang="en-US" sz="15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353167" y="2732766"/>
            <a:ext cx="1332044" cy="708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247923" y="5708879"/>
            <a:ext cx="18657284" cy="297315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62" y="1185136"/>
            <a:ext cx="2089983" cy="380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8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1" y="-1143001"/>
            <a:ext cx="6858000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6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525" y="3048000"/>
            <a:ext cx="92964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				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Voi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hổ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và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khỉ</a:t>
            </a:r>
            <a:endParaRPr kumimoji="0" lang="en-US" sz="35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Thua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cuộc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tài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nộp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mạng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bày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mưu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cưỡi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gặp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điểm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hẹn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quát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-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	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tỏ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lễ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phép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 - </a:t>
            </a:r>
            <a:r>
              <a:rPr kumimoji="0" lang="en-US" sz="28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Thưa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ông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28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hổ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sắp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tới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28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rồi</a:t>
            </a:r>
            <a:r>
              <a:rPr kumimoji="0" lang="en-US" sz="28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ạ.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ngồi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bụi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ra.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mà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sợ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sợ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quá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liền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noProof="0" dirty="0" err="1"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2800" noProof="0" dirty="0"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Content Placeholder 6" descr="6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rot="16200000">
            <a:off x="3086101" y="-3086100"/>
            <a:ext cx="2971800" cy="9143999"/>
          </a:xfrm>
        </p:spPr>
      </p:pic>
      <p:pic>
        <p:nvPicPr>
          <p:cNvPr id="4" name="[hanhtrangso.nxbgd.vn] Kể chuyện_ Voi, hổ và khỉ_H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71600" y="1981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87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896" objId="4"/>
        <p14:stopEvt time="41475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-152400" y="291664"/>
            <a:ext cx="9296400" cy="6261536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/>
          <a:p>
            <a:pPr marL="514350" marR="0" lvl="0" indent="-51435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				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Voi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hổ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và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khỉ</a:t>
            </a:r>
            <a:endParaRPr kumimoji="0" lang="en-US" sz="8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8000" dirty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Thua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cuộc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tài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nộp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mạng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bày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mưu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cưỡi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gặp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điểm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hẹn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quát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80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-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Hổ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ở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đâu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	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tỏ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lễ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phép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80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 - </a:t>
            </a:r>
            <a:r>
              <a:rPr kumimoji="0" lang="en-US" sz="80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Thưa</a:t>
            </a:r>
            <a:r>
              <a:rPr kumimoji="0" lang="en-US" sz="80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80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ông</a:t>
            </a:r>
            <a:r>
              <a:rPr kumimoji="0" lang="en-US" sz="80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80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hổ</a:t>
            </a:r>
            <a:r>
              <a:rPr kumimoji="0" lang="en-US" sz="80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80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sắp</a:t>
            </a:r>
            <a:r>
              <a:rPr kumimoji="0" lang="en-US" sz="80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80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tới</a:t>
            </a:r>
            <a:r>
              <a:rPr kumimoji="0" lang="en-US" sz="80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80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rồi</a:t>
            </a:r>
            <a:r>
              <a:rPr kumimoji="0" lang="en-US" sz="80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ạ.</a:t>
            </a:r>
          </a:p>
          <a:p>
            <a:pPr marL="514350" marR="0" lvl="0" indent="-51435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ngồi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bụi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ra.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mà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sợ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sợ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quá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liền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8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DB2B0D18-D356-48A6-8A76-5E84DE368977}"/>
              </a:ext>
            </a:extLst>
          </p:cNvPr>
          <p:cNvSpPr/>
          <p:nvPr/>
        </p:nvSpPr>
        <p:spPr>
          <a:xfrm>
            <a:off x="457200" y="1143000"/>
            <a:ext cx="381000" cy="38100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DB2B0D18-D356-48A6-8A76-5E84DE368977}"/>
              </a:ext>
            </a:extLst>
          </p:cNvPr>
          <p:cNvSpPr/>
          <p:nvPr/>
        </p:nvSpPr>
        <p:spPr>
          <a:xfrm>
            <a:off x="752475" y="1495425"/>
            <a:ext cx="381000" cy="38100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DB2B0D18-D356-48A6-8A76-5E84DE368977}"/>
              </a:ext>
            </a:extLst>
          </p:cNvPr>
          <p:cNvSpPr/>
          <p:nvPr/>
        </p:nvSpPr>
        <p:spPr>
          <a:xfrm>
            <a:off x="4114800" y="1495425"/>
            <a:ext cx="381000" cy="38100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DB2B0D18-D356-48A6-8A76-5E84DE368977}"/>
              </a:ext>
            </a:extLst>
          </p:cNvPr>
          <p:cNvSpPr/>
          <p:nvPr/>
        </p:nvSpPr>
        <p:spPr>
          <a:xfrm>
            <a:off x="7477125" y="1466850"/>
            <a:ext cx="381000" cy="38100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DB2B0D18-D356-48A6-8A76-5E84DE368977}"/>
              </a:ext>
            </a:extLst>
          </p:cNvPr>
          <p:cNvSpPr/>
          <p:nvPr/>
        </p:nvSpPr>
        <p:spPr>
          <a:xfrm>
            <a:off x="61913" y="3048000"/>
            <a:ext cx="381000" cy="38100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  <p:sp>
        <p:nvSpPr>
          <p:cNvPr id="13" name="Oval 6">
            <a:extLst>
              <a:ext uri="{FF2B5EF4-FFF2-40B4-BE49-F238E27FC236}">
                <a16:creationId xmlns:a16="http://schemas.microsoft.com/office/drawing/2014/main" id="{DB2B0D18-D356-48A6-8A76-5E84DE368977}"/>
              </a:ext>
            </a:extLst>
          </p:cNvPr>
          <p:cNvSpPr/>
          <p:nvPr/>
        </p:nvSpPr>
        <p:spPr>
          <a:xfrm>
            <a:off x="38100" y="3671887"/>
            <a:ext cx="381000" cy="38100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6</a:t>
            </a:r>
          </a:p>
        </p:txBody>
      </p:sp>
      <p:sp>
        <p:nvSpPr>
          <p:cNvPr id="14" name="Oval 6">
            <a:extLst>
              <a:ext uri="{FF2B5EF4-FFF2-40B4-BE49-F238E27FC236}">
                <a16:creationId xmlns:a16="http://schemas.microsoft.com/office/drawing/2014/main" id="{DB2B0D18-D356-48A6-8A76-5E84DE368977}"/>
              </a:ext>
            </a:extLst>
          </p:cNvPr>
          <p:cNvSpPr/>
          <p:nvPr/>
        </p:nvSpPr>
        <p:spPr>
          <a:xfrm>
            <a:off x="76200" y="4331493"/>
            <a:ext cx="381000" cy="38100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5" name="Oval 6">
            <a:extLst>
              <a:ext uri="{FF2B5EF4-FFF2-40B4-BE49-F238E27FC236}">
                <a16:creationId xmlns:a16="http://schemas.microsoft.com/office/drawing/2014/main" id="{DB2B0D18-D356-48A6-8A76-5E84DE368977}"/>
              </a:ext>
            </a:extLst>
          </p:cNvPr>
          <p:cNvSpPr/>
          <p:nvPr/>
        </p:nvSpPr>
        <p:spPr>
          <a:xfrm>
            <a:off x="52388" y="4991099"/>
            <a:ext cx="381000" cy="38100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8</a:t>
            </a:r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DB2B0D18-D356-48A6-8A76-5E84DE368977}"/>
              </a:ext>
            </a:extLst>
          </p:cNvPr>
          <p:cNvSpPr/>
          <p:nvPr/>
        </p:nvSpPr>
        <p:spPr>
          <a:xfrm>
            <a:off x="4650581" y="4712493"/>
            <a:ext cx="352425" cy="381000"/>
          </a:xfrm>
          <a:prstGeom prst="ellipse">
            <a:avLst/>
          </a:prstGeom>
          <a:solidFill>
            <a:srgbClr val="FC99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15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  <p:extLst>
    <p:ext uri="{E180D4A7-C9FB-4DFB-919C-405C955672EB}">
      <p14:showEvtLst xmlns:p14="http://schemas.microsoft.com/office/powerpoint/2010/main">
        <p14:playEvt time="8896" objId="4"/>
        <p14:stopEvt time="41475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-152400" y="291664"/>
            <a:ext cx="9296400" cy="6261536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/>
          <a:p>
            <a:pPr marL="514350" marR="0" lvl="0" indent="-51435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				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Voi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hổ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và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khỉ</a:t>
            </a:r>
            <a:endParaRPr kumimoji="0" lang="en-US" sz="8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8000" dirty="0"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Thua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cuộc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tài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nộp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mạng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bày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mưu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cưỡi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gặp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điểm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hẹn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khỉ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quát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-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Hổ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ở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đâu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?</a:t>
            </a:r>
          </a:p>
          <a:p>
            <a:pPr marL="514350" marR="0" lvl="0" indent="-51435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 	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tỏ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lễ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phép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8000" b="0" i="0" u="none" strike="noStrike" kern="1200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 - </a:t>
            </a:r>
            <a:r>
              <a:rPr kumimoji="0" lang="en-US" sz="8000" b="0" i="0" u="none" strike="noStrike" kern="1200" cap="none" spc="0" normalizeH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Thưa</a:t>
            </a:r>
            <a:r>
              <a:rPr kumimoji="0" lang="en-US" sz="8000" b="0" i="0" u="none" strike="noStrike" kern="1200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8000" b="0" i="0" u="none" strike="noStrike" kern="1200" cap="none" spc="0" normalizeH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ông</a:t>
            </a:r>
            <a:r>
              <a:rPr kumimoji="0" lang="en-US" sz="8000" b="0" i="0" u="none" strike="noStrike" kern="1200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, </a:t>
            </a:r>
            <a:r>
              <a:rPr kumimoji="0" lang="en-US" sz="8000" b="0" i="0" u="none" strike="noStrike" kern="1200" cap="none" spc="0" normalizeH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hổ</a:t>
            </a:r>
            <a:r>
              <a:rPr kumimoji="0" lang="en-US" sz="8000" b="0" i="0" u="none" strike="noStrike" kern="1200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8000" b="0" i="0" u="none" strike="noStrike" kern="1200" cap="none" spc="0" normalizeH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sắp</a:t>
            </a:r>
            <a:r>
              <a:rPr kumimoji="0" lang="en-US" sz="8000" b="0" i="0" u="none" strike="noStrike" kern="1200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8000" b="0" i="0" u="none" strike="noStrike" kern="1200" cap="none" spc="0" normalizeH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tới</a:t>
            </a:r>
            <a:r>
              <a:rPr kumimoji="0" lang="en-US" sz="8000" b="0" i="0" u="none" strike="noStrike" kern="1200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8000" b="0" i="0" u="none" strike="noStrike" kern="1200" cap="none" spc="0" normalizeH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rồi</a:t>
            </a:r>
            <a:r>
              <a:rPr kumimoji="0" lang="en-US" sz="8000" b="0" i="0" u="none" strike="noStrike" kern="1200" cap="none" spc="0" normalizeH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ạ.</a:t>
            </a:r>
          </a:p>
          <a:p>
            <a:pPr marL="514350" marR="0" lvl="0" indent="-51435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8000" noProof="0" dirty="0"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ngồi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bụi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ra.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voi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mà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sợ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vật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sợ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quá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liền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bỏ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8000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8000" b="0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067721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8896" objId="4"/>
        <p14:stopEvt time="41475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628" y="1041181"/>
            <a:ext cx="8686800" cy="838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317281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26276" y="1615144"/>
            <a:ext cx="11012214" cy="2166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-26276" y="3009900"/>
            <a:ext cx="10922876" cy="1504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5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5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5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vóc</a:t>
            </a:r>
            <a:r>
              <a:rPr lang="en-US" sz="5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5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5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5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5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52800" y="3936780"/>
            <a:ext cx="3163614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5463628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uiExpand="1" build="p"/>
      <p:bldP spid="7" grpId="0" uiExpand="1" build="p"/>
      <p:bldP spid="8" grpId="0" build="p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36989"/>
            <a:ext cx="3276600" cy="838200"/>
          </a:xfrm>
        </p:spPr>
        <p:txBody>
          <a:bodyPr/>
          <a:lstStyle/>
          <a:p>
            <a:pPr>
              <a:buNone/>
            </a:pP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6786" y="884237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ngoài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đoạn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văn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trên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tiếng có </a:t>
            </a:r>
            <a:r>
              <a:rPr kumimoji="0" lang="en-US" sz="4000" b="0" i="0" u="none" strike="noStrike" kern="1200" cap="none" spc="0" normalizeH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chứa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vần: 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ang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3.3|4.3|5.2|4.4|9.1|3.7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701</Words>
  <Application>Microsoft Office PowerPoint</Application>
  <PresentationFormat>Trình chiếu Trên màn hình (4:3)</PresentationFormat>
  <Paragraphs>101</Paragraphs>
  <Slides>18</Slides>
  <Notes>8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7" baseType="lpstr">
      <vt:lpstr>A3.BoosterNextFYBlackRegular-San</vt:lpstr>
      <vt:lpstr>Arial</vt:lpstr>
      <vt:lpstr>Arial-SGK-TV</vt:lpstr>
      <vt:lpstr>Calibri</vt:lpstr>
      <vt:lpstr>HP001 4 hàng</vt:lpstr>
      <vt:lpstr>iCiel Nabila</vt:lpstr>
      <vt:lpstr>SVN-Poky's</vt:lpstr>
      <vt:lpstr>SVN-Whimsy</vt:lpstr>
      <vt:lpstr>Office Theme</vt:lpstr>
      <vt:lpstr>CHÀO MỪNG CÁC CON ĐẾN VỚI GIỜ HỌC MÔN TIẾNG VIỆT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Viết vào vở các chữ số và từ chỉ số ( theo mẫu)</dc:title>
  <dc:creator>nga</dc:creator>
  <cp:lastModifiedBy>Tâm Vũ</cp:lastModifiedBy>
  <cp:revision>50</cp:revision>
  <dcterms:created xsi:type="dcterms:W3CDTF">2006-08-16T00:00:00Z</dcterms:created>
  <dcterms:modified xsi:type="dcterms:W3CDTF">2025-01-07T03:18:25Z</dcterms:modified>
</cp:coreProperties>
</file>