
<file path=[Content_Types].xml><?xml version="1.0" encoding="utf-8"?>
<Types xmlns="http://schemas.openxmlformats.org/package/2006/content-types">
  <Default Extension="jfif" ContentType="image/j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4" r:id="rId3"/>
  </p:sldMasterIdLst>
  <p:notesMasterIdLst>
    <p:notesMasterId r:id="rId15"/>
  </p:notesMasterIdLst>
  <p:handoutMasterIdLst>
    <p:handoutMasterId r:id="rId16"/>
  </p:handoutMasterIdLst>
  <p:sldIdLst>
    <p:sldId id="282" r:id="rId4"/>
    <p:sldId id="2007577234" r:id="rId5"/>
    <p:sldId id="2007577233" r:id="rId6"/>
    <p:sldId id="281" r:id="rId7"/>
    <p:sldId id="2007577235" r:id="rId8"/>
    <p:sldId id="265" r:id="rId9"/>
    <p:sldId id="2007577236" r:id="rId10"/>
    <p:sldId id="2007577237" r:id="rId11"/>
    <p:sldId id="2007577238" r:id="rId12"/>
    <p:sldId id="2007577239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0CC034-A4A7-420F-B1B7-32CA15D6BD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62A08-1D26-4F38-B561-E1F11B9C8E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50711-C28A-4D73-A08F-7A70DC854425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48240-8ACE-4ECC-9A5D-AA49BC396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492AC-6860-4240-A6A6-EFA100753A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44D46-B158-45DF-A76A-DF4FF683A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0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DFC83-E508-41B2-B77B-96F61D9CC57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CEB3C-CD62-4215-890E-8260E4ED8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8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7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8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5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3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0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81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6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8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5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9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3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3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3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66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64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1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0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36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3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96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5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9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28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2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70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0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986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058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5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165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0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f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Relationship Id="rId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49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9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25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2661557" y="0"/>
            <a:ext cx="9182100" cy="3429000"/>
            <a:chOff x="4312101" y="545951"/>
            <a:chExt cx="5774633" cy="5925515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4517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 chia sẻ những việc em đã làm và sẽ làm để thể hiện sự yêu quý thầy, cô giáo?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CB463-7D02-4EDA-A152-9E8BD3370471}"/>
              </a:ext>
            </a:extLst>
          </p:cNvPr>
          <p:cNvSpPr txBox="1"/>
          <p:nvPr/>
        </p:nvSpPr>
        <p:spPr>
          <a:xfrm>
            <a:off x="3466262" y="6472773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FB: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B592855A-DF51-857C-C923-D223B7DF9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0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06EC3A-97F9-4167-95CB-FF12A51F8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89" y="2512881"/>
            <a:ext cx="7254869" cy="2280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5AC384-7A7E-4C4D-8E72-8A40F617900F}"/>
              </a:ext>
            </a:extLst>
          </p:cNvPr>
          <p:cNvSpPr txBox="1"/>
          <p:nvPr/>
        </p:nvSpPr>
        <p:spPr>
          <a:xfrm>
            <a:off x="3520060" y="104601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DE1D08-AC6B-430D-9A13-9E59FB6E3A4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12138" y="1683753"/>
            <a:ext cx="2834886" cy="829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2661557" y="0"/>
            <a:ext cx="9182100" cy="2242457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139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những việc nên làm để thể hiện tình yêu quê hương?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82A81C-0586-3A1D-2688-D7C275580A00}"/>
              </a:ext>
            </a:extLst>
          </p:cNvPr>
          <p:cNvSpPr txBox="1"/>
          <p:nvPr/>
        </p:nvSpPr>
        <p:spPr>
          <a:xfrm>
            <a:off x="3842657" y="2416629"/>
            <a:ext cx="76308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Tự hào về những cảnh đẹp và những đổi mới, thành tựu của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Ủng hộ xây dựng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Về quê thăm ông bà, họ hàng thường xuyên.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Giúp đỡ mọi người ở quê.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Tìm hiểu và lưu giữ truyền thống tốt đẹp ở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Luôn có ý thức giữ gìn sự sạch đẹp ở quê hương.</a:t>
            </a:r>
          </a:p>
        </p:txBody>
      </p:sp>
    </p:spTree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2661557" y="0"/>
            <a:ext cx="9182100" cy="2242457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091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những việc cần làm thể hiện sự kính trọng thầy giáo, cô giáo?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82A81C-0586-3A1D-2688-D7C275580A00}"/>
              </a:ext>
            </a:extLst>
          </p:cNvPr>
          <p:cNvSpPr txBox="1"/>
          <p:nvPr/>
        </p:nvSpPr>
        <p:spPr>
          <a:xfrm>
            <a:off x="3842657" y="2416629"/>
            <a:ext cx="76308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Khi gặp thầy, cô giáo phải chào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Luôn nghe lời làm theo lời cô giáo, thầy giáo dạy bảo.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Luôn biết giúp đỡ thầy cô.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Cố gắng học tập thật tốt.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Tặng quà thầy cô nhân dịp ngày lễ đặc biệt để thể hiện sự biết ơn với công lao thầy cô đã dạy dỗ mình.</a:t>
            </a:r>
          </a:p>
        </p:txBody>
      </p:sp>
    </p:spTree>
    <p:extLst>
      <p:ext uri="{BB962C8B-B14F-4D97-AF65-F5344CB8AC3E}">
        <p14:creationId xmlns:p14="http://schemas.microsoft.com/office/powerpoint/2010/main" val="18679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36D23F3D-59A7-443E-A368-F792D5D3EB4D}"/>
              </a:ext>
            </a:extLst>
          </p:cNvPr>
          <p:cNvGrpSpPr/>
          <p:nvPr/>
        </p:nvGrpSpPr>
        <p:grpSpPr>
          <a:xfrm>
            <a:off x="1637212" y="1161039"/>
            <a:ext cx="10315302" cy="3219371"/>
            <a:chOff x="0" y="0"/>
            <a:chExt cx="4394598" cy="1316322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CA4C4F1A-3A3F-2CE2-19D9-B96BB6971B3C}"/>
                </a:ext>
              </a:extLst>
            </p:cNvPr>
            <p:cNvSpPr/>
            <p:nvPr/>
          </p:nvSpPr>
          <p:spPr>
            <a:xfrm>
              <a:off x="0" y="0"/>
              <a:ext cx="4394598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algn="just"/>
              <a:r>
                <a:rPr lang="nl-NL" sz="40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- Tình huống 1: </a:t>
              </a:r>
              <a:r>
                <a:rPr lang="nl-NL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Bố mẹ rủ em cuối tuần về thăm ông bà ở quê mà hôm đấy em lại hẹn bạn đi chơi.</a:t>
              </a:r>
              <a:endPara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  <a:p>
              <a:pPr algn="just"/>
              <a:r>
                <a:rPr lang="nl-NL" sz="40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- Tình huống 2: </a:t>
              </a:r>
              <a:r>
                <a:rPr lang="nl-NL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Cô giáo đang giảng bài mà Lan và Mai đang mải nói chuyện riêng trong lớp.</a:t>
              </a:r>
              <a:endPara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709880-FCE6-B80B-2EEE-5673EE229BC7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3B7243-838C-4381-0F3F-F70B96609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261258" y="2862265"/>
            <a:ext cx="2794000" cy="3995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A78E2-6883-0EC1-42EC-1FAFA36AAE60}"/>
              </a:ext>
            </a:extLst>
          </p:cNvPr>
          <p:cNvSpPr txBox="1"/>
          <p:nvPr/>
        </p:nvSpPr>
        <p:spPr>
          <a:xfrm>
            <a:off x="2438400" y="130629"/>
            <a:ext cx="851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 sẽ làm gì trong các tình huống sau?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2B36C1D-668E-3287-2D8A-C26126DAD2D5}"/>
              </a:ext>
            </a:extLst>
          </p:cNvPr>
          <p:cNvGrpSpPr/>
          <p:nvPr/>
        </p:nvGrpSpPr>
        <p:grpSpPr>
          <a:xfrm>
            <a:off x="880946" y="1025911"/>
            <a:ext cx="4326674" cy="4795025"/>
            <a:chOff x="8356076" y="787053"/>
            <a:chExt cx="8903224" cy="8623647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183A7A9A-389E-7A38-1E04-ACE385A2CF0D}"/>
                </a:ext>
              </a:extLst>
            </p:cNvPr>
            <p:cNvGrpSpPr/>
            <p:nvPr/>
          </p:nvGrpSpPr>
          <p:grpSpPr>
            <a:xfrm>
              <a:off x="8356076" y="1181100"/>
              <a:ext cx="8903224" cy="8229600"/>
              <a:chOff x="0" y="0"/>
              <a:chExt cx="2344882" cy="2167467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EE18E09C-DC67-C4E0-FD11-D23CBC995A8E}"/>
                  </a:ext>
                </a:extLst>
              </p:cNvPr>
              <p:cNvSpPr/>
              <p:nvPr/>
            </p:nvSpPr>
            <p:spPr>
              <a:xfrm>
                <a:off x="0" y="0"/>
                <a:ext cx="234488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44882" h="2167467">
                    <a:moveTo>
                      <a:pt x="44348" y="0"/>
                    </a:moveTo>
                    <a:lnTo>
                      <a:pt x="2300534" y="0"/>
                    </a:lnTo>
                    <a:cubicBezTo>
                      <a:pt x="2312296" y="0"/>
                      <a:pt x="2323576" y="4672"/>
                      <a:pt x="2331893" y="12989"/>
                    </a:cubicBezTo>
                    <a:cubicBezTo>
                      <a:pt x="2340210" y="21306"/>
                      <a:pt x="2344882" y="32586"/>
                      <a:pt x="2344882" y="44348"/>
                    </a:cubicBezTo>
                    <a:lnTo>
                      <a:pt x="2344882" y="2123119"/>
                    </a:lnTo>
                    <a:cubicBezTo>
                      <a:pt x="2344882" y="2147612"/>
                      <a:pt x="2325027" y="2167467"/>
                      <a:pt x="2300534" y="2167467"/>
                    </a:cubicBezTo>
                    <a:lnTo>
                      <a:pt x="44348" y="2167467"/>
                    </a:lnTo>
                    <a:cubicBezTo>
                      <a:pt x="32586" y="2167467"/>
                      <a:pt x="21306" y="2162794"/>
                      <a:pt x="12989" y="2154478"/>
                    </a:cubicBezTo>
                    <a:cubicBezTo>
                      <a:pt x="4672" y="2146161"/>
                      <a:pt x="0" y="2134881"/>
                      <a:pt x="0" y="2123119"/>
                    </a:cubicBezTo>
                    <a:lnTo>
                      <a:pt x="0" y="44348"/>
                    </a:lnTo>
                    <a:cubicBezTo>
                      <a:pt x="0" y="19855"/>
                      <a:pt x="19855" y="0"/>
                      <a:pt x="44348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DF83E4-E578-951D-9358-C8E81B2E8FF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4488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BC733CCD-5E27-807D-DFF1-16F1ABD0A150}"/>
                </a:ext>
              </a:extLst>
            </p:cNvPr>
            <p:cNvSpPr/>
            <p:nvPr/>
          </p:nvSpPr>
          <p:spPr>
            <a:xfrm>
              <a:off x="11004276" y="787053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4" y="0"/>
                  </a:lnTo>
                  <a:lnTo>
                    <a:pt x="3606824" y="1023027"/>
                  </a:lnTo>
                  <a:lnTo>
                    <a:pt x="0" y="102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956E2C-786C-063A-F25C-41FE2C570E21}"/>
              </a:ext>
            </a:extLst>
          </p:cNvPr>
          <p:cNvGrpSpPr/>
          <p:nvPr/>
        </p:nvGrpSpPr>
        <p:grpSpPr>
          <a:xfrm>
            <a:off x="6629400" y="1048213"/>
            <a:ext cx="4834055" cy="4795025"/>
            <a:chOff x="8356076" y="787053"/>
            <a:chExt cx="8903224" cy="8623647"/>
          </a:xfrm>
        </p:grpSpPr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073251F0-71EF-881A-1B9B-C0774782AC8B}"/>
                </a:ext>
              </a:extLst>
            </p:cNvPr>
            <p:cNvGrpSpPr/>
            <p:nvPr/>
          </p:nvGrpSpPr>
          <p:grpSpPr>
            <a:xfrm>
              <a:off x="8356076" y="1181100"/>
              <a:ext cx="8903224" cy="8229600"/>
              <a:chOff x="0" y="0"/>
              <a:chExt cx="2344882" cy="2167467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16BC103C-6002-3B4D-CF7B-E7E58B606048}"/>
                  </a:ext>
                </a:extLst>
              </p:cNvPr>
              <p:cNvSpPr/>
              <p:nvPr/>
            </p:nvSpPr>
            <p:spPr>
              <a:xfrm>
                <a:off x="0" y="0"/>
                <a:ext cx="234488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44882" h="2167467">
                    <a:moveTo>
                      <a:pt x="44348" y="0"/>
                    </a:moveTo>
                    <a:lnTo>
                      <a:pt x="2300534" y="0"/>
                    </a:lnTo>
                    <a:cubicBezTo>
                      <a:pt x="2312296" y="0"/>
                      <a:pt x="2323576" y="4672"/>
                      <a:pt x="2331893" y="12989"/>
                    </a:cubicBezTo>
                    <a:cubicBezTo>
                      <a:pt x="2340210" y="21306"/>
                      <a:pt x="2344882" y="32586"/>
                      <a:pt x="2344882" y="44348"/>
                    </a:cubicBezTo>
                    <a:lnTo>
                      <a:pt x="2344882" y="2123119"/>
                    </a:lnTo>
                    <a:cubicBezTo>
                      <a:pt x="2344882" y="2147612"/>
                      <a:pt x="2325027" y="2167467"/>
                      <a:pt x="2300534" y="2167467"/>
                    </a:cubicBezTo>
                    <a:lnTo>
                      <a:pt x="44348" y="2167467"/>
                    </a:lnTo>
                    <a:cubicBezTo>
                      <a:pt x="32586" y="2167467"/>
                      <a:pt x="21306" y="2162794"/>
                      <a:pt x="12989" y="2154478"/>
                    </a:cubicBezTo>
                    <a:cubicBezTo>
                      <a:pt x="4672" y="2146161"/>
                      <a:pt x="0" y="2134881"/>
                      <a:pt x="0" y="2123119"/>
                    </a:cubicBezTo>
                    <a:lnTo>
                      <a:pt x="0" y="44348"/>
                    </a:lnTo>
                    <a:cubicBezTo>
                      <a:pt x="0" y="19855"/>
                      <a:pt x="19855" y="0"/>
                      <a:pt x="44348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23BA7D-5DF3-305F-53A1-A764D317CB0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4488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D53067E4-C650-2736-0F3D-75177EDD80FE}"/>
                </a:ext>
              </a:extLst>
            </p:cNvPr>
            <p:cNvSpPr/>
            <p:nvPr/>
          </p:nvSpPr>
          <p:spPr>
            <a:xfrm>
              <a:off x="11004276" y="787053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4" y="0"/>
                  </a:lnTo>
                  <a:lnTo>
                    <a:pt x="3606824" y="1023027"/>
                  </a:lnTo>
                  <a:lnTo>
                    <a:pt x="0" y="102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3E6792-D094-E587-E5D5-8F6178D42BA5}"/>
              </a:ext>
            </a:extLst>
          </p:cNvPr>
          <p:cNvSpPr txBox="1"/>
          <p:nvPr/>
        </p:nvSpPr>
        <p:spPr>
          <a:xfrm>
            <a:off x="1025912" y="1839951"/>
            <a:ext cx="40144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Tình huống 1: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hẹn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buổi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khác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quê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DC1A3C-73EB-1FCE-3A0B-D8EC457D7BF0}"/>
              </a:ext>
            </a:extLst>
          </p:cNvPr>
          <p:cNvSpPr txBox="1"/>
          <p:nvPr/>
        </p:nvSpPr>
        <p:spPr>
          <a:xfrm>
            <a:off x="6868887" y="1706136"/>
            <a:ext cx="4538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Tình huống 2: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nhắc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Lan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riêng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hưởng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F3E475-8B88-64F3-D7FF-E7397D716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143075"/>
            <a:ext cx="1557678" cy="1557678"/>
          </a:xfrm>
          <a:prstGeom prst="rect">
            <a:avLst/>
          </a:prstGeom>
        </p:spPr>
      </p:pic>
      <p:pic>
        <p:nvPicPr>
          <p:cNvPr id="6" name="Picture 5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4C6DA305-B5AD-5196-A9C1-19AD1AF52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5" y="2266950"/>
            <a:ext cx="8109857" cy="26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9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331</Words>
  <Application>Microsoft Office PowerPoint</Application>
  <PresentationFormat>Widescreen</PresentationFormat>
  <Paragraphs>25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微软雅黑</vt:lpstr>
      <vt:lpstr>Arial</vt:lpstr>
      <vt:lpstr>Calibri</vt:lpstr>
      <vt:lpstr>Cambria</vt:lpstr>
      <vt:lpstr>等线</vt:lpstr>
      <vt:lpstr>等线 Light</vt:lpstr>
      <vt:lpstr>SVN-Poky's</vt:lpstr>
      <vt:lpstr>Times New Roman</vt:lpstr>
      <vt:lpstr>字魂59号-创粗黑</vt:lpstr>
      <vt:lpstr>字魂70号-灵悦黑体</vt:lpstr>
      <vt:lpstr>思源黑体 CN Medium</vt:lpstr>
      <vt:lpstr>Office 主题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2022-08-11T22:54:19Z</dcterms:created>
  <dcterms:modified xsi:type="dcterms:W3CDTF">2025-11-13T03:05:38Z</dcterms:modified>
</cp:coreProperties>
</file>