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256" r:id="rId3"/>
    <p:sldId id="312" r:id="rId4"/>
    <p:sldId id="320" r:id="rId5"/>
    <p:sldId id="321" r:id="rId6"/>
    <p:sldId id="323" r:id="rId7"/>
    <p:sldId id="325" r:id="rId8"/>
    <p:sldId id="329" r:id="rId9"/>
    <p:sldId id="331" r:id="rId10"/>
  </p:sldIdLst>
  <p:sldSz cx="12192000" cy="6858000"/>
  <p:notesSz cx="6858000" cy="9144000"/>
  <p:embeddedFontLst>
    <p:embeddedFont>
      <p:font typeface="DengXian Light" panose="020B0604020202020204" charset="-122"/>
      <p:regular r:id="rId12"/>
    </p:embeddedFont>
    <p:embeddedFont>
      <p:font typeface="DengXian" panose="020B0604020202020204" charset="-122"/>
      <p:regular r:id="rId13"/>
      <p:bold r:id="rId14"/>
    </p:embeddedFont>
    <p:embeddedFont>
      <p:font typeface="DengXian" panose="020B0604020202020204" charset="-122"/>
      <p:regular r:id="rId13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54">
          <p15:clr>
            <a:srgbClr val="A4A3A4"/>
          </p15:clr>
        </p15:guide>
        <p15:guide id="2" orient="horz" pos="1556">
          <p15:clr>
            <a:srgbClr val="A4A3A4"/>
          </p15:clr>
        </p15:guide>
        <p15:guide id="3" orient="horz" pos="2240">
          <p15:clr>
            <a:srgbClr val="A4A3A4"/>
          </p15:clr>
        </p15:guide>
        <p15:guide id="4" pos="3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F5E"/>
    <a:srgbClr val="6D8922"/>
    <a:srgbClr val="D01E73"/>
    <a:srgbClr val="FF9933"/>
    <a:srgbClr val="389339"/>
    <a:srgbClr val="6BAE2F"/>
    <a:srgbClr val="595959"/>
    <a:srgbClr val="01989C"/>
    <a:srgbClr val="E1EDC5"/>
    <a:srgbClr val="589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2"/>
    <p:restoredTop sz="94640"/>
  </p:normalViewPr>
  <p:slideViewPr>
    <p:cSldViewPr snapToGrid="0" snapToObjects="1" showGuides="1">
      <p:cViewPr varScale="1">
        <p:scale>
          <a:sx n="82" d="100"/>
          <a:sy n="82" d="100"/>
        </p:scale>
        <p:origin x="470" y="-77"/>
      </p:cViewPr>
      <p:guideLst>
        <p:guide pos="654"/>
        <p:guide orient="horz" pos="1556"/>
        <p:guide orient="horz" pos="2240"/>
        <p:guide pos="3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C619-86D6-4459-AED9-817EAA459FB7}" type="datetimeFigureOut">
              <a:rPr lang="zh-CN" altLang="en-US" smtClean="0"/>
              <a:t>2025/4/16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4B99-FDC1-4E78-A55B-4186CB2412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4B99-FDC1-4E78-A55B-4186CB2412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4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8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64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4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4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09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24B99-FDC1-4E78-A55B-4186CB24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937305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9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C61A-988A-E647-BDED-A7F663EE42FF}" type="datetimeFigureOut">
              <a:rPr kumimoji="1" lang="zh-CN" altLang="en-US" smtClean="0"/>
              <a:t>2025/4/16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E456-710D-4644-8A5B-5E2839D2D2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C61A-988A-E647-BDED-A7F663EE42FF}" type="datetimeFigureOut">
              <a:rPr altLang="en-US" kumimoji="1" lang="zh-CN" smtClean="0"/>
              <a:t>2025/4/16</a:t>
            </a:fld>
            <a:endParaRPr altLang="en-US" kumimoji="1" lang="zh-CN"/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幻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E456-710D-4644-8A5B-5E2839D2D208}" type="slidenum">
              <a:rPr altLang="en-US" kumimoji="1" lang="zh-CN" smtClean="0"/>
              <a:t>‹#›</a:t>
            </a:fld>
            <a:endParaRPr altLang="en-US" kumimoji="1" 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A1288-25D6-E790-909E-BA55DC24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913FCB-E12E-F806-183B-39F27C6EA09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DD919B40-DEE8-375B-83A2-63373F8DF43D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1429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1429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168EDB-E799-2528-501D-F356EADB7FA6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54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540" u="none">
              <a:ln>
                <a:noFill/>
              </a:ln>
              <a:solidFill>
                <a:srgbClr val="2C9430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E0944F-A7E5-F240-F536-FC76194D2D37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616DC0-79D0-3ED9-876C-8AC2EA1BF1E7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C65048-272C-DFA9-0805-4F377E798F0A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04971-0F70-E25C-144D-89DC33E3CB8D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13B8A3F-B184-6B82-B5BB-FBB52DBBFF2D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1429" u="none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B36450-15A5-0CBB-965E-D9C3CC1A402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540" u="none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540" u="none">
              <a:ln>
                <a:noFill/>
              </a:ln>
              <a:solidFill>
                <a:srgbClr val="50AE47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C310AF-F66D-542B-A9B5-A4B0337EF05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6CD597-FE04-ECB8-3451-833FB92D0AAC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7B7E9-6728-7FAC-C443-A61A6DF0204C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1E442-2746-281E-822E-1AB7CD5CE7B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panose="020B060402020202020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9C61A-988A-E647-BDED-A7F663EE42FF}" type="datetimeFigureOut">
              <a:rPr altLang="en-US" b="0" baseline="0" cap="none" i="0" kern="1200" kumimoji="1" lang="zh-CN" noProof="0" normalizeH="0" smtClean="0" spc="0" strike="noStrike" sz="1200" u="none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charset="-122" panose="02010600030101010101" pitchFamily="2" typeface="DengXian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2025/4/16</a:t>
            </a:fld>
            <a:endParaRPr altLang="en-US" b="0" baseline="0" cap="none" i="0" kern="1200" kumimoji="1" lang="zh-CN" noProof="0" normalizeH="0" spc="0" strike="noStrike" sz="1200" u="none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charset="-122" panose="02010600030101010101" pitchFamily="2" typeface="DengXia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1" lang="zh-CN" noProof="0" normalizeH="0" spc="0" strike="noStrike" sz="1200" u="none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charset="-122" panose="02010600030101010101" pitchFamily="2" typeface="DengXian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CE456-710D-4644-8A5B-5E2839D2D208}" type="slidenum">
              <a:rPr altLang="en-US" b="0" baseline="0" cap="none" i="0" kern="1200" kumimoji="1" lang="zh-CN" noProof="0" normalizeH="0" smtClean="0" spc="0" strike="noStrike" sz="1200" u="none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DengXian"/>
                <a:ea charset="-122" panose="02010600030101010101" pitchFamily="2" typeface="DengXian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altLang="en-US" b="0" baseline="0" cap="none" i="0" kern="1200" kumimoji="1" lang="zh-CN" noProof="0" normalizeH="0" spc="0" strike="noStrike" sz="1200" u="none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DengXian"/>
              <a:ea charset="-122" panose="02010600030101010101" pitchFamily="2" typeface="DengXian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BCEE4-5FBD-A1E8-1C1F-8940E7DE338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CBAB9-9454-8E16-C05E-126B47946906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77431BD-E97C-AD80-3310-C86394DE29F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MĂNG NON – TÀI LIỆU TIỂU HỌC</a:t>
            </a:r>
          </a:p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Mời </a:t>
            </a:r>
            <a:r>
              <a:rPr b="1" baseline="0" cap="none" dirty="0" err="1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truy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 </a:t>
            </a:r>
            <a:r>
              <a:rPr b="1" baseline="0" cap="none" dirty="0" err="1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cập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</a:rPr>
              <a:t>: </a:t>
            </a:r>
            <a:r>
              <a:rPr b="0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charset="0" panose="02020603050405020304" pitchFamily="18" typeface="Times New Roman"/>
                <a:ea typeface="+mn-ea"/>
                <a:cs charset="0" panose="02020603050405020304" pitchFamily="18" typeface="Times New Roman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b="0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FF0066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  <a:p>
            <a:pPr algn="ctr" defTabSz="362855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charset="0" panose="02020603050405020304" pitchFamily="18" typeface="Times New Roman"/>
              </a:rPr>
              <a:t>SĐT ZALO : </a:t>
            </a:r>
            <a:r>
              <a:rPr b="1" baseline="0" cap="none" dirty="0" i="0" kern="1200" kumimoji="0" lang="en-US" noProof="0" normalizeH="0" spc="0" strike="noStrike" sz="1429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0382348780</a:t>
            </a:r>
            <a:r>
              <a:rPr b="1" baseline="0" cap="none" dirty="0" i="0" kern="1200" kumimoji="0" lang="en-US" noProof="0" normalizeH="0" spc="0" strike="noStrike" sz="1429" u="none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 - </a:t>
            </a:r>
            <a:r>
              <a:rPr b="1" baseline="0" cap="none" dirty="0" i="0" kern="1200" kumimoji="0" lang="en-US" noProof="0" normalizeH="0" spc="0" strike="noStrike" sz="1429" u="sng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charset="0" panose="02040603050506020204" pitchFamily="18" typeface="SVN-Newton"/>
                <a:ea typeface="+mn-ea"/>
                <a:cs typeface="+mn-cs"/>
              </a:rPr>
              <a:t>0984848929</a:t>
            </a:r>
            <a:endParaRPr b="1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0D4370"/>
              </a:solidFill>
              <a:effectLst/>
              <a:uLnTx/>
              <a:uFillTx/>
              <a:latin charset="0" panose="02040603050506020204" pitchFamily="18" typeface="SVN-Newton"/>
              <a:ea typeface="+mn-ea"/>
              <a:cs charset="0" panose="02020603050405020304" pitchFamily="18" typeface="Times New Roman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A949F-CB92-C5E1-CC1D-17A75D8A3DB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540" u="none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540" u="none">
              <a:ln>
                <a:noFill/>
              </a:ln>
              <a:solidFill>
                <a:srgbClr val="2C9430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E28E5D-ECF6-A5DC-D122-1CE0B8E35ABA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CC10B-6961-0672-0E48-86CD22B9B959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5675D5-4344-D08C-A654-07ECAA4A0261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763605-9327-29EF-FFD8-BB916C4F7F03}"/>
              </a:ext>
            </a:extLst>
          </p:cNvPr>
          <p:cNvPicPr>
            <a:picLocks noChangeAspect="1"/>
          </p:cNvPicPr>
          <p:nvPr userDrawn="1"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C37CFE6-C07F-F8D6-00FB-4BCB8F7AF4AB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1429" u="none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1429" u="none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49CFDC3-2911-92CE-1772-DE79E24DF9AB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anchor="b" bIns="36282" lIns="72564" rIns="72564" rtlCol="0" tIns="36282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5709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i="0" kern="1200" kumimoji="0" lang="en-US" noProof="0" normalizeH="0" spc="0" strike="noStrike" sz="2540" u="none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charset="0" pitchFamily="2" typeface="#9Slide07 HoneyCream"/>
                <a:ea typeface="+mj-ea"/>
                <a:cs typeface="+mj-cs"/>
              </a:rPr>
              <a:t>Măng Non</a:t>
            </a:r>
            <a:endParaRPr b="0" baseline="0" cap="none" dirty="0" i="0" kern="1200" kumimoji="0" lang="en-US" noProof="0" normalizeH="0" spc="0" strike="noStrike" sz="2540" u="none">
              <a:ln>
                <a:noFill/>
              </a:ln>
              <a:solidFill>
                <a:srgbClr val="50AE47"/>
              </a:solidFill>
              <a:effectLst/>
              <a:uLnTx/>
              <a:uFillTx/>
              <a:latin charset="0" pitchFamily="2" typeface="#9Slide07 HoneyCream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353251-0DAA-2687-76A6-ADD6D01ACBA4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287D7C-5416-D7EB-AD41-BA77FCB1D8DB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73DE87-6833-F347-71E4-E3A4D17E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B5465-6894-6CD8-7EC2-D4D72D6E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" t="88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019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panose="020B060402020202020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panose="020B060402020202020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8" Target="../media/image10.png" Type="http://schemas.openxmlformats.org/officeDocument/2006/relationships/image"/><Relationship Id="rId13" Target="../media/image12.png" Type="http://schemas.openxmlformats.org/officeDocument/2006/relationships/image"/><Relationship Id="rId3" Target="../media/image5.png" Type="http://schemas.openxmlformats.org/officeDocument/2006/relationships/image"/><Relationship Id="rId21" Target="../media/image39.svg" Type="http://schemas.openxmlformats.org/officeDocument/2006/relationships/image"/><Relationship Id="rId7" Target="../media/hdphoto1.wdp" Type="http://schemas.microsoft.com/office/2007/relationships/hdphoto"/><Relationship Id="rId12" Target="../media/hdphoto3.wdp" Type="http://schemas.microsoft.com/office/2007/relationships/hdphoto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9.png" Type="http://schemas.openxmlformats.org/officeDocument/2006/relationships/image"/><Relationship Id="rId11" Target="../media/image11.jpeg" Type="http://schemas.openxmlformats.org/officeDocument/2006/relationships/image"/><Relationship Id="rId5" Target="../media/image8.png" Type="http://schemas.openxmlformats.org/officeDocument/2006/relationships/image"/><Relationship Id="rId10" Target="../media/image1.png" Type="http://schemas.openxmlformats.org/officeDocument/2006/relationships/image"/><Relationship Id="rId4" Target="../media/image7.png" Type="http://schemas.openxmlformats.org/officeDocument/2006/relationships/image"/><Relationship Id="rId9" Target="../media/hdphoto2.wdp" Type="http://schemas.microsoft.com/office/2007/relationships/hdphoto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3EFE4025-7D7D-61C3-D703-F5901E5DE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08" y="1188640"/>
            <a:ext cx="11913058" cy="400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10" name="图片 9"/>
          <p:cNvPicPr>
            <a:picLocks noChangeAspect="1"/>
          </p:cNvPicPr>
          <p:nvPr/>
        </p:nvPicPr>
        <p:blipFill>
          <a:blip r:embed="rId4"/>
          <a:srcRect b="50911" l="88" r="31255" t="225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descr="千库网_白色的海鸥免抠图_元素编号12117770" id="21" name="图片 20"/>
          <p:cNvPicPr>
            <a:picLocks noChangeAspect="1"/>
          </p:cNvPicPr>
          <p:nvPr/>
        </p:nvPicPr>
        <p:blipFill>
          <a:blip r:embed="rId5"/>
          <a:srcRect b="52968" r="51573" t="12835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296371" y="219202"/>
            <a:ext cx="11599258" cy="12168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vi-VN" noProof="0" normalizeH="0" spc="0" strike="noStrike" sz="5500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Hoạt động 1:  Tìm hiểu về dân cư </a:t>
            </a:r>
            <a:endParaRPr b="0" baseline="0" cap="none" dirty="0" i="0" kern="1200" kumimoji="0" lang="en-US" noProof="0" normalizeH="0" spc="0" strike="noStrike" sz="55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 flipH="1">
            <a:off x="2559772" y="3202419"/>
            <a:ext cx="6850493" cy="2656046"/>
          </a:xfrm>
          <a:prstGeom prst="wedgeRoundRectCallout">
            <a:avLst>
              <a:gd fmla="val -61773" name="adj1"/>
              <a:gd fmla="val 49891" name="adj2"/>
              <a:gd fmla="val 16667" name="adj3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rtlCol="0" wrap="square">
            <a:spAutoFit/>
          </a:bodyPr>
          <a:lstStyle/>
          <a:p>
            <a:pPr algn="just" lvl="0">
              <a:defRPr/>
            </a:pP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Đọc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thông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tin,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em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hãy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kể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tên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một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số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dân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tộc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ở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vùng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Nam </a:t>
            </a:r>
            <a:r>
              <a:rPr b="1" dirty="0" err="1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Bộ</a:t>
            </a:r>
            <a:r>
              <a:rPr b="1" dirty="0" lang="en-US" sz="5000">
                <a:solidFill>
                  <a:srgbClr val="002060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.</a:t>
            </a:r>
            <a:endParaRPr b="1" baseline="0" cap="none" dirty="0" i="0" kern="1200" kumimoji="0" lang="en-US" noProof="0" normalizeH="0" spc="0" strike="noStrike" sz="50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74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8E728B7-B953-7064-5880-B4657B78D00D}"/>
              </a:ext>
            </a:extLst>
          </p:cNvPr>
          <p:cNvSpPr txBox="1"/>
          <p:nvPr/>
        </p:nvSpPr>
        <p:spPr>
          <a:xfrm flipH="1">
            <a:off x="127353" y="1488135"/>
            <a:ext cx="11726258" cy="3251954"/>
          </a:xfrm>
          <a:prstGeom prst="wedgeRoundRectCallout">
            <a:avLst>
              <a:gd name="adj1" fmla="val -61773"/>
              <a:gd name="adj2" fmla="val 49891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Nam Bộ là vùng đông dân, vùng có số dân là hơn 35 triệu người (năm 2020)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 số dân tộc ở Nam Bộ chủ yếu là: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Kinh, Khơ me, Hoa, Chăm,..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.</a:t>
            </a:r>
            <a:endParaRPr lang="vi-VN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1025453" y="787190"/>
            <a:ext cx="10706196" cy="51048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vi-VN" sz="7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7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 </a:t>
            </a: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 2: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Tìm hiểu về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hoạt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sản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xuất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vùng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10" name="图片 9"/>
          <p:cNvPicPr>
            <a:picLocks noChangeAspect="1"/>
          </p:cNvPicPr>
          <p:nvPr/>
        </p:nvPicPr>
        <p:blipFill>
          <a:blip r:embed="rId4"/>
          <a:srcRect b="50911" l="88" r="31255" t="225"/>
          <a:stretch>
            <a:fillRect/>
          </a:stretch>
        </p:blipFill>
        <p:spPr>
          <a:xfrm>
            <a:off x="2490566" y="410071"/>
            <a:ext cx="3374390" cy="1188085"/>
          </a:xfrm>
          <a:prstGeom prst="rect">
            <a:avLst/>
          </a:prstGeom>
        </p:spPr>
      </p:pic>
      <p:pic>
        <p:nvPicPr>
          <p:cNvPr descr="2" id="16" name="图片 15"/>
          <p:cNvPicPr>
            <a:picLocks noChangeAspect="1"/>
          </p:cNvPicPr>
          <p:nvPr/>
        </p:nvPicPr>
        <p:blipFill>
          <a:blip r:embed="rId4"/>
          <a:srcRect b="10" l="67815" r="93" t="5506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descr="千库网_白色的海鸥免抠图_元素编号12117770" id="20" name="图片 19"/>
          <p:cNvPicPr>
            <a:picLocks noChangeAspect="1"/>
          </p:cNvPicPr>
          <p:nvPr/>
        </p:nvPicPr>
        <p:blipFill>
          <a:blip r:embed="rId5"/>
          <a:srcRect b="144" l="61366" r="27" t="158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1CBE4C-680A-0960-D89E-15F639D0E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92916" l="10000" r="94054" t="4905">
                        <a14:foregroundMark x1="38919" x2="55135" y1="92916" y2="92916"/>
                        <a14:foregroundMark x1="54865" x2="53514" y1="5177" y2="8719"/>
                        <a14:foregroundMark x1="94054" x2="87838" y1="50136" y2="5013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365" y="3106468"/>
            <a:ext cx="3980423" cy="39481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125939-0903-8253-4FDF-47B4DF37D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536593" y="4907538"/>
            <a:ext cx="729790" cy="9015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095942-96A6-D61C-633D-8CD5ABA3C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3821063" y="4969391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2F13C8-0EFC-B7C6-0E0C-E82C73A49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427759" y="3994634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3F3838-24A7-4298-7D62-890AF58A25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460003" y="4149314"/>
            <a:ext cx="565798" cy="6989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596544-7C35-71A4-B350-49D86E6978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634965" y="5523818"/>
            <a:ext cx="565798" cy="698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A3CFC1-340E-F768-5FD9-B3AAF40820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976955" y="4327527"/>
            <a:ext cx="565798" cy="69892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FCA965-F6C5-A259-396F-DE8FF0328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78220" y="4401703"/>
            <a:ext cx="565798" cy="6989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223796-510C-C075-0496-9494452CD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625860" y="4639057"/>
            <a:ext cx="565798" cy="6989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136DF85-B2F2-0B0E-DC28-C1A720D6F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1330559" y="4974011"/>
            <a:ext cx="565798" cy="69892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111701" y="24353"/>
            <a:ext cx="5753255" cy="14413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vi-VN" noProof="0" normalizeH="0" spc="0" strike="noStrike" sz="6000" u="none">
                <a:ln>
                  <a:noFill/>
                </a:ln>
                <a:solidFill>
                  <a:srgbClr val="0A7F5E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a) Nông nghiệp</a:t>
            </a:r>
            <a:endParaRPr b="1" baseline="0" cap="none" dirty="0" i="0" kern="1200" kumimoji="0" lang="en-US" noProof="0" normalizeH="0" spc="0" strike="noStrike" sz="6000" u="none">
              <a:ln>
                <a:noFill/>
              </a:ln>
              <a:solidFill>
                <a:srgbClr val="0A7F5E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2761E-B26E-84D8-24F3-83ABC4216F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26" y="934601"/>
            <a:ext cx="6374381" cy="58517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407" y="1244701"/>
            <a:ext cx="5267056" cy="5632424"/>
            <a:chOff x="860475" y="593055"/>
            <a:chExt cx="5267056" cy="5632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4C0B85-2931-4019-94BF-D6C1CB57BCF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89380" y="593055"/>
              <a:ext cx="5238151" cy="56324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60475" y="1547978"/>
              <a:ext cx="5123853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522B51F-9CC4-FE28-8750-3024037CFD1C}"/>
              </a:ext>
            </a:extLst>
          </p:cNvPr>
          <p:cNvSpPr txBox="1"/>
          <p:nvPr/>
        </p:nvSpPr>
        <p:spPr>
          <a:xfrm>
            <a:off x="400979" y="1985167"/>
            <a:ext cx="4529630" cy="47243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b="1" dirty="0" lang="vi-VN" sz="4300">
                <a:solidFill>
                  <a:srgbClr val="0A7F5E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Đọc thông tin và quan sát hình 1, em hãy kể tên và chỉ trên lược đồ một số cây trồng, vật nuôi chính ở vùng Nam Bộ.</a:t>
            </a:r>
            <a:endParaRPr b="1" dirty="0" lang="en-US" sz="4300">
              <a:solidFill>
                <a:srgbClr val="0A7F5E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68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5EFAE5-85B9-A43B-32B4-C53E3EAE7037}"/>
              </a:ext>
            </a:extLst>
          </p:cNvPr>
          <p:cNvSpPr/>
          <p:nvPr/>
        </p:nvSpPr>
        <p:spPr>
          <a:xfrm>
            <a:off x="203852" y="528347"/>
            <a:ext cx="11414759" cy="64413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b="1" baseline="0" cap="none" dirty="0" i="0" kern="1200" kumimoji="0" lang="vi-VN" noProof="0" normalizeH="0" spc="0" strike="noStrike" sz="7000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anose="020B0604020202020204" pitchFamily="34" typeface="Arial"/>
              <a:sym charset="0" panose="020B0604020202020204" pitchFamily="34" typeface="Arial"/>
            </a:endParaRPr>
          </a:p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US" noProof="0" normalizeH="0" spc="0" strike="noStrike" sz="70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pic>
        <p:nvPicPr>
          <p:cNvPr descr="2" id="16" name="图片 15"/>
          <p:cNvPicPr>
            <a:picLocks noChangeAspect="1"/>
          </p:cNvPicPr>
          <p:nvPr/>
        </p:nvPicPr>
        <p:blipFill>
          <a:blip r:embed="rId4"/>
          <a:srcRect b="10" l="67815" r="93" t="55069"/>
          <a:stretch>
            <a:fillRect/>
          </a:stretch>
        </p:blipFill>
        <p:spPr>
          <a:xfrm rot="9960000">
            <a:off x="9143365" y="753110"/>
            <a:ext cx="1577340" cy="1092200"/>
          </a:xfrm>
          <a:prstGeom prst="rect">
            <a:avLst/>
          </a:prstGeom>
        </p:spPr>
      </p:pic>
      <p:pic>
        <p:nvPicPr>
          <p:cNvPr descr="千库网_白色的海鸥免抠图_元素编号12117770" id="20" name="图片 19"/>
          <p:cNvPicPr>
            <a:picLocks noChangeAspect="1"/>
          </p:cNvPicPr>
          <p:nvPr/>
        </p:nvPicPr>
        <p:blipFill>
          <a:blip r:embed="rId5"/>
          <a:srcRect b="144" l="61366" r="27" t="158"/>
          <a:stretch>
            <a:fillRect/>
          </a:stretch>
        </p:blipFill>
        <p:spPr>
          <a:xfrm>
            <a:off x="7378065" y="90805"/>
            <a:ext cx="1416685" cy="2009775"/>
          </a:xfrm>
          <a:prstGeom prst="rect">
            <a:avLst/>
          </a:prstGeom>
        </p:spPr>
      </p:pic>
      <p:pic>
        <p:nvPicPr>
          <p:cNvPr descr="千库网_白色的海鸥免抠图_元素编号12117770" id="21" name="图片 20"/>
          <p:cNvPicPr>
            <a:picLocks noChangeAspect="1"/>
          </p:cNvPicPr>
          <p:nvPr/>
        </p:nvPicPr>
        <p:blipFill>
          <a:blip r:embed="rId5"/>
          <a:srcRect b="52968" r="51573" t="12835"/>
          <a:stretch>
            <a:fillRect/>
          </a:stretch>
        </p:blipFill>
        <p:spPr>
          <a:xfrm rot="1620000">
            <a:off x="9967595" y="421005"/>
            <a:ext cx="2044065" cy="793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251272-161E-B668-9FAF-01F066C154F0}"/>
              </a:ext>
            </a:extLst>
          </p:cNvPr>
          <p:cNvSpPr/>
          <p:nvPr/>
        </p:nvSpPr>
        <p:spPr>
          <a:xfrm>
            <a:off x="952500" y="118077"/>
            <a:ext cx="10281651" cy="1135198"/>
          </a:xfrm>
          <a:prstGeom prst="roundRect">
            <a:avLst/>
          </a:prstGeom>
          <a:solidFill>
            <a:srgbClr val="6D89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  <a:defRPr/>
            </a:pP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Một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số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cây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trồng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chính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ở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vùng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 Nam </a:t>
            </a:r>
            <a:r>
              <a:rPr b="1" dirty="0" err="1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Bộ</a:t>
            </a:r>
            <a:r>
              <a:rPr b="1" dirty="0" lang="en-US" sz="4000">
                <a:solidFill>
                  <a:schemeClr val="bg1"/>
                </a:solidFill>
                <a:latin charset="0" panose="02040503050406030204" pitchFamily="18" typeface="Cambria"/>
                <a:ea charset="0" panose="02040503050406030204" pitchFamily="18" typeface="Cambria"/>
                <a:cs charset="0" panose="020B0604020202020204" pitchFamily="34" typeface="Arial"/>
                <a:sym charset="0" panose="020B0604020202020204" pitchFamily="34" typeface="Arial"/>
              </a:rPr>
              <a:t>.</a:t>
            </a:r>
            <a:endParaRPr b="1" baseline="0" cap="none" dirty="0" i="0" kern="1200" kumimoji="0" lang="en-US" noProof="0" normalizeH="0" spc="0" strike="noStrike" sz="40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40503050406030204" pitchFamily="18" typeface="Cambria"/>
              <a:ea charset="0" panose="02040503050406030204" pitchFamily="18" typeface="Cambria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A31D9-644C-D84E-F599-C8A4B66E7EBC}"/>
              </a:ext>
            </a:extLst>
          </p:cNvPr>
          <p:cNvSpPr txBox="1"/>
          <p:nvPr/>
        </p:nvSpPr>
        <p:spPr>
          <a:xfrm>
            <a:off x="236931" y="1318526"/>
            <a:ext cx="9695104" cy="14773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en-US" sz="3000">
                <a:solidFill>
                  <a:srgbClr val="D01E73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Lúa</a:t>
            </a:r>
            <a:r>
              <a:rPr b="1" dirty="0" lang="vi-VN" sz="3000">
                <a:solidFill>
                  <a:srgbClr val="D01E73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 được trồng trên những cánh đồng lớn, máy móc hiện đại cho năng suất cao. ĐB Nam Bộ là nơi có sản lượng lúa lớn nhất nước ta.</a:t>
            </a:r>
            <a:endParaRPr b="1" dirty="0" lang="en-US" sz="3000">
              <a:solidFill>
                <a:srgbClr val="D01E73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pic>
        <p:nvPicPr>
          <p:cNvPr descr="A field of grass with the sun in the background&#10;&#10;Description automatically generated" id="18" name="Picture 17">
            <a:extLst>
              <a:ext uri="{FF2B5EF4-FFF2-40B4-BE49-F238E27FC236}">
                <a16:creationId xmlns:a16="http://schemas.microsoft.com/office/drawing/2014/main" id="{2615A5AC-E115-2D0B-D03D-0EE600E2A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" y="3026060"/>
            <a:ext cx="5731029" cy="3820686"/>
          </a:xfrm>
          <a:prstGeom prst="rect">
            <a:avLst/>
          </a:prstGeom>
        </p:spPr>
      </p:pic>
      <p:pic>
        <p:nvPicPr>
          <p:cNvPr descr="A field of rice with a bird flying in the air with Midewin National Tallgrass Prairie in the background&#10;&#10;Description automatically generated" id="22" name="Picture 21">
            <a:extLst>
              <a:ext uri="{FF2B5EF4-FFF2-40B4-BE49-F238E27FC236}">
                <a16:creationId xmlns:a16="http://schemas.microsoft.com/office/drawing/2014/main" id="{17BECA9C-1EEF-9A6C-5988-F021B9789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299" y="2403651"/>
            <a:ext cx="6536758" cy="4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"/>
      <p:bldP grpId="0" spid="13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000" l="10000" r="90000" 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2614748" y="833688"/>
            <a:ext cx="7059692" cy="47800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SG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3525-2571-B652-F9ED-A3C8A869CE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"/>
          <a:stretch/>
        </p:blipFill>
        <p:spPr>
          <a:xfrm>
            <a:off x="2230216" y="809639"/>
            <a:ext cx="3699302" cy="1852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914B9-E5CB-A45C-14C7-F83AC5C27D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4" t="113"/>
          <a:stretch/>
        </p:blipFill>
        <p:spPr>
          <a:xfrm>
            <a:off x="5616504" y="808801"/>
            <a:ext cx="4370950" cy="1799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CBCFD-4731-3B84-88D4-D4951ED3386A}"/>
              </a:ext>
            </a:extLst>
          </p:cNvPr>
          <p:cNvSpPr txBox="1"/>
          <p:nvPr/>
        </p:nvSpPr>
        <p:spPr>
          <a:xfrm>
            <a:off x="2455845" y="2835765"/>
            <a:ext cx="7377498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vi-VN" sz="5400">
                <a:solidFill>
                  <a:srgbClr val="0A7F5E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Tìm hiểu về văn hóa </a:t>
            </a:r>
          </a:p>
          <a:p>
            <a:pPr algn="ctr"/>
            <a:r>
              <a:rPr b="1" dirty="0" lang="vi-VN" sz="5400">
                <a:solidFill>
                  <a:srgbClr val="0A7F5E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các dân tộc ở Nam Bộ.</a:t>
            </a:r>
            <a:endParaRPr b="1" dirty="0" lang="en-SG" sz="5400">
              <a:solidFill>
                <a:srgbClr val="0A7F5E"/>
              </a:solidFill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74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699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309E228-A385-CA25-770A-8C50AB21A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220210" y="3778205"/>
            <a:ext cx="729790" cy="9015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AE6BCB-2E71-7426-6742-DEF2C7C9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2970402" y="3337033"/>
            <a:ext cx="729790" cy="9015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9A56BB-8F0D-1FD3-AC1C-BD8D0F489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1232">
            <a:off x="1907459" y="3574589"/>
            <a:ext cx="729790" cy="90150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C380F1-4092-4245-5725-056E35EC7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3566">
            <a:off x="3431016" y="4381672"/>
            <a:ext cx="729790" cy="9015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B60A5B-DF13-D103-65EA-F57F8A73E3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388635" y="2408170"/>
            <a:ext cx="456663" cy="48405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0A86F-16B4-DA59-CA53-60C44479EA59}"/>
              </a:ext>
            </a:extLst>
          </p:cNvPr>
          <p:cNvSpPr/>
          <p:nvPr/>
        </p:nvSpPr>
        <p:spPr>
          <a:xfrm>
            <a:off x="1748079" y="572654"/>
            <a:ext cx="9062541" cy="47800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65CD7-FAF7-4CBE-9F68-D887FED27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019" y="893346"/>
            <a:ext cx="9908281" cy="38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生态保护环境推动生态文明建设绿色城市PPT模板"/>
</p:tagLst>
</file>

<file path=ppt/theme/theme1.xml><?xml version="1.0" encoding="utf-8"?>
<a:theme xmlns:a="http://schemas.openxmlformats.org/drawingml/2006/main" name="Office 主题">
  <a:themeElements>
    <a:clrScheme name="自定义 4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AD2F"/>
      </a:accent1>
      <a:accent2>
        <a:srgbClr val="6BAD2F"/>
      </a:accent2>
      <a:accent3>
        <a:srgbClr val="6BAD2F"/>
      </a:accent3>
      <a:accent4>
        <a:srgbClr val="6BAD2F"/>
      </a:accent4>
      <a:accent5>
        <a:srgbClr val="6BAD2F"/>
      </a:accent5>
      <a:accent6>
        <a:srgbClr val="6BAD2F"/>
      </a:accent6>
      <a:hlink>
        <a:srgbClr val="6BAD2F"/>
      </a:hlink>
      <a:folHlink>
        <a:srgbClr val="6BAD2F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45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BAD2F"/>
      </a:accent1>
      <a:accent2>
        <a:srgbClr val="6BAD2F"/>
      </a:accent2>
      <a:accent3>
        <a:srgbClr val="6BAD2F"/>
      </a:accent3>
      <a:accent4>
        <a:srgbClr val="6BAD2F"/>
      </a:accent4>
      <a:accent5>
        <a:srgbClr val="6BAD2F"/>
      </a:accent5>
      <a:accent6>
        <a:srgbClr val="6BAD2F"/>
      </a:accent6>
      <a:hlink>
        <a:srgbClr val="6BAD2F"/>
      </a:hlink>
      <a:folHlink>
        <a:srgbClr val="6BAD2F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180</Words>
  <Application>Microsoft Office PowerPoint</Application>
  <PresentationFormat>Widescreen</PresentationFormat>
  <Paragraphs>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DengXian Light</vt:lpstr>
      <vt:lpstr>DengXian</vt:lpstr>
      <vt:lpstr>DengXian</vt:lpstr>
      <vt:lpstr>Arial</vt:lpstr>
      <vt:lpstr>Times New Roman</vt:lpstr>
      <vt:lpstr>SVN-Newton</vt:lpstr>
      <vt:lpstr>#9Slide07 HoneyCream</vt:lpstr>
      <vt:lpstr>Cambria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绿色生态保护环境推动生态文明建设绿色城市PPT模板</dc:title>
  <dc:creator>MĂNG NON TEAM</dc:creator>
  <cp:keywords>MĂNG NON TEAM</cp:keywords>
  <cp:lastModifiedBy>THIS_PC</cp:lastModifiedBy>
  <cp:revision>118</cp:revision>
  <dcterms:created xsi:type="dcterms:W3CDTF">2018-06-12T22:40:00Z</dcterms:created>
  <dcterms:modified xsi:type="dcterms:W3CDTF">2025-04-16T07:54:27Z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F1266FC13F884EF4A8EA5E75D140AF6D</vt:lpwstr>
  </property>
  <property fmtid="{D5CDD505-2E9C-101B-9397-08002B2CF9AE}" name="KSOProductBuildVer" pid="3">
    <vt:lpwstr>2052-11.1.0.10938</vt:lpwstr>
  </property>
  <property fmtid="{D5CDD505-2E9C-101B-9397-08002B2CF9AE}" name="NXPowerLiteLastOptimized" pid="4">
    <vt:lpwstr>1540479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S10.3.1</vt:lpwstr>
  </property>
</Properties>
</file>