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Bold" panose="02040803050406030204" pitchFamily="18" charset="0"/>
      <p:bold r:id="rId21"/>
    </p:embeddedFont>
    <p:embeddedFont>
      <p:font typeface="Genty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C48D"/>
    <a:srgbClr val="42321F"/>
    <a:srgbClr val="FFC44F"/>
    <a:srgbClr val="FFE5E1"/>
    <a:srgbClr val="FFCABF"/>
    <a:srgbClr val="E16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4" autoAdjust="0"/>
    <p:restoredTop sz="94622" autoAdjust="0"/>
  </p:normalViewPr>
  <p:slideViewPr>
    <p:cSldViewPr>
      <p:cViewPr varScale="1">
        <p:scale>
          <a:sx n="53" d="100"/>
          <a:sy n="53" d="100"/>
        </p:scale>
        <p:origin x="74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25E78-5831-40E7-A1D2-BA2A7F7C3A7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C3911-CCA9-4EE0-A61A-562E37B7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7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3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18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7.png"/><Relationship Id="rId17" Type="http://schemas.openxmlformats.org/officeDocument/2006/relationships/image" Target="../media/image16.sv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0.svg"/><Relationship Id="rId5" Type="http://schemas.openxmlformats.org/officeDocument/2006/relationships/image" Target="../media/image51.svg"/><Relationship Id="rId15" Type="http://schemas.openxmlformats.org/officeDocument/2006/relationships/image" Target="../media/image14.svg"/><Relationship Id="rId10" Type="http://schemas.openxmlformats.org/officeDocument/2006/relationships/image" Target="../media/image26.png"/><Relationship Id="rId19" Type="http://schemas.openxmlformats.org/officeDocument/2006/relationships/image" Target="../media/image53.svg"/><Relationship Id="rId4" Type="http://schemas.openxmlformats.org/officeDocument/2006/relationships/image" Target="../media/image24.png"/><Relationship Id="rId9" Type="http://schemas.openxmlformats.org/officeDocument/2006/relationships/image" Target="../media/image8.sv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6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8.svg"/><Relationship Id="rId5" Type="http://schemas.openxmlformats.org/officeDocument/2006/relationships/image" Target="../media/image35.sv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8.svg"/><Relationship Id="rId5" Type="http://schemas.openxmlformats.org/officeDocument/2006/relationships/image" Target="../media/image35.sv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6.svg"/><Relationship Id="rId18" Type="http://schemas.openxmlformats.org/officeDocument/2006/relationships/image" Target="../media/image11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2.png"/><Relationship Id="rId17" Type="http://schemas.openxmlformats.org/officeDocument/2006/relationships/image" Target="../media/image30.svg"/><Relationship Id="rId2" Type="http://schemas.openxmlformats.org/officeDocument/2006/relationships/image" Target="../media/image6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8.svg"/><Relationship Id="rId5" Type="http://schemas.openxmlformats.org/officeDocument/2006/relationships/image" Target="../media/image35.svg"/><Relationship Id="rId15" Type="http://schemas.openxmlformats.org/officeDocument/2006/relationships/image" Target="../media/image28.sv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39.sv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1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12.png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8.svg"/><Relationship Id="rId5" Type="http://schemas.openxmlformats.org/officeDocument/2006/relationships/image" Target="../media/image35.svg"/><Relationship Id="rId15" Type="http://schemas.openxmlformats.org/officeDocument/2006/relationships/image" Target="../media/image43.sv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39.sv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5.svg"/><Relationship Id="rId5" Type="http://schemas.openxmlformats.org/officeDocument/2006/relationships/image" Target="../media/image35.sv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8.svg"/><Relationship Id="rId1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0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5.svg"/><Relationship Id="rId5" Type="http://schemas.openxmlformats.org/officeDocument/2006/relationships/image" Target="../media/image35.sv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8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8.svg"/><Relationship Id="rId5" Type="http://schemas.openxmlformats.org/officeDocument/2006/relationships/image" Target="../media/image35.sv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39.sv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8.svg"/><Relationship Id="rId18" Type="http://schemas.openxmlformats.org/officeDocument/2006/relationships/image" Target="../media/image20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17.png"/><Relationship Id="rId17" Type="http://schemas.openxmlformats.org/officeDocument/2006/relationships/image" Target="../media/image10.png"/><Relationship Id="rId2" Type="http://schemas.openxmlformats.org/officeDocument/2006/relationships/image" Target="../media/image6.png"/><Relationship Id="rId16" Type="http://schemas.openxmlformats.org/officeDocument/2006/relationships/image" Target="../media/image21.png"/><Relationship Id="rId20" Type="http://schemas.openxmlformats.org/officeDocument/2006/relationships/image" Target="../media/image5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8.svg"/><Relationship Id="rId5" Type="http://schemas.openxmlformats.org/officeDocument/2006/relationships/image" Target="../media/image35.svg"/><Relationship Id="rId15" Type="http://schemas.openxmlformats.org/officeDocument/2006/relationships/image" Target="../media/image20.png"/><Relationship Id="rId10" Type="http://schemas.openxmlformats.org/officeDocument/2006/relationships/image" Target="../media/image5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39.sv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03251" y="-3844630"/>
            <a:ext cx="11353800" cy="19119260"/>
          </a:xfrm>
          <a:custGeom>
            <a:avLst/>
            <a:gdLst/>
            <a:ahLst/>
            <a:cxnLst/>
            <a:rect l="l" t="t" r="r" b="b"/>
            <a:pathLst>
              <a:path w="14118838" h="19119260">
                <a:moveTo>
                  <a:pt x="0" y="0"/>
                </a:moveTo>
                <a:lnTo>
                  <a:pt x="14118838" y="0"/>
                </a:lnTo>
                <a:lnTo>
                  <a:pt x="14118838" y="19119260"/>
                </a:lnTo>
                <a:lnTo>
                  <a:pt x="0" y="19119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4027" r="-1246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65921" y="7779090"/>
            <a:ext cx="18619841" cy="2604697"/>
            <a:chOff x="0" y="0"/>
            <a:chExt cx="4903991" cy="6860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03991" cy="686011"/>
            </a:xfrm>
            <a:custGeom>
              <a:avLst/>
              <a:gdLst/>
              <a:ahLst/>
              <a:cxnLst/>
              <a:rect l="l" t="t" r="r" b="b"/>
              <a:pathLst>
                <a:path w="4903991" h="686011">
                  <a:moveTo>
                    <a:pt x="0" y="0"/>
                  </a:moveTo>
                  <a:lnTo>
                    <a:pt x="4903991" y="0"/>
                  </a:lnTo>
                  <a:lnTo>
                    <a:pt x="4903991" y="686011"/>
                  </a:lnTo>
                  <a:lnTo>
                    <a:pt x="0" y="686011"/>
                  </a:lnTo>
                  <a:close/>
                </a:path>
              </a:pathLst>
            </a:custGeom>
            <a:solidFill>
              <a:srgbClr val="F6F3EA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903991" cy="743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330994" y="9215676"/>
            <a:ext cx="9325609" cy="602314"/>
            <a:chOff x="0" y="0"/>
            <a:chExt cx="1642667" cy="1060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42667" cy="106095"/>
            </a:xfrm>
            <a:custGeom>
              <a:avLst/>
              <a:gdLst/>
              <a:ahLst/>
              <a:cxnLst/>
              <a:rect l="l" t="t" r="r" b="b"/>
              <a:pathLst>
                <a:path w="1642667" h="106095">
                  <a:moveTo>
                    <a:pt x="821334" y="0"/>
                  </a:moveTo>
                  <a:cubicBezTo>
                    <a:pt x="367724" y="0"/>
                    <a:pt x="0" y="23750"/>
                    <a:pt x="0" y="53048"/>
                  </a:cubicBezTo>
                  <a:cubicBezTo>
                    <a:pt x="0" y="82345"/>
                    <a:pt x="367724" y="106095"/>
                    <a:pt x="821334" y="106095"/>
                  </a:cubicBezTo>
                  <a:cubicBezTo>
                    <a:pt x="1274943" y="106095"/>
                    <a:pt x="1642667" y="82345"/>
                    <a:pt x="1642667" y="53048"/>
                  </a:cubicBezTo>
                  <a:cubicBezTo>
                    <a:pt x="1642667" y="23750"/>
                    <a:pt x="1274943" y="0"/>
                    <a:pt x="821334" y="0"/>
                  </a:cubicBezTo>
                  <a:close/>
                </a:path>
              </a:pathLst>
            </a:custGeom>
            <a:solidFill>
              <a:srgbClr val="42321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54000" y="-47204"/>
              <a:ext cx="1334667" cy="1433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099853" y="5143500"/>
            <a:ext cx="10088295" cy="4433788"/>
            <a:chOff x="0" y="0"/>
            <a:chExt cx="13451060" cy="5911717"/>
          </a:xfrm>
        </p:grpSpPr>
        <p:sp>
          <p:nvSpPr>
            <p:cNvPr id="10" name="Freeform 10"/>
            <p:cNvSpPr/>
            <p:nvPr/>
          </p:nvSpPr>
          <p:spPr>
            <a:xfrm flipH="1">
              <a:off x="7636080" y="0"/>
              <a:ext cx="5814980" cy="5911717"/>
            </a:xfrm>
            <a:custGeom>
              <a:avLst/>
              <a:gdLst/>
              <a:ahLst/>
              <a:cxnLst/>
              <a:rect l="l" t="t" r="r" b="b"/>
              <a:pathLst>
                <a:path w="5814980" h="5911717">
                  <a:moveTo>
                    <a:pt x="5814980" y="0"/>
                  </a:moveTo>
                  <a:lnTo>
                    <a:pt x="0" y="0"/>
                  </a:lnTo>
                  <a:lnTo>
                    <a:pt x="0" y="5911717"/>
                  </a:lnTo>
                  <a:lnTo>
                    <a:pt x="5814980" y="5911717"/>
                  </a:lnTo>
                  <a:lnTo>
                    <a:pt x="581498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3780819" y="251021"/>
              <a:ext cx="5001997" cy="5660696"/>
            </a:xfrm>
            <a:custGeom>
              <a:avLst/>
              <a:gdLst/>
              <a:ahLst/>
              <a:cxnLst/>
              <a:rect l="l" t="t" r="r" b="b"/>
              <a:pathLst>
                <a:path w="5001997" h="5660696">
                  <a:moveTo>
                    <a:pt x="0" y="0"/>
                  </a:moveTo>
                  <a:lnTo>
                    <a:pt x="5001997" y="0"/>
                  </a:lnTo>
                  <a:lnTo>
                    <a:pt x="5001997" y="5660696"/>
                  </a:lnTo>
                  <a:lnTo>
                    <a:pt x="0" y="5660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5266803" cy="5911717"/>
            </a:xfrm>
            <a:custGeom>
              <a:avLst/>
              <a:gdLst/>
              <a:ahLst/>
              <a:cxnLst/>
              <a:rect l="l" t="t" r="r" b="b"/>
              <a:pathLst>
                <a:path w="5266803" h="5911717">
                  <a:moveTo>
                    <a:pt x="0" y="0"/>
                  </a:moveTo>
                  <a:lnTo>
                    <a:pt x="5266803" y="0"/>
                  </a:lnTo>
                  <a:lnTo>
                    <a:pt x="5266803" y="5911717"/>
                  </a:lnTo>
                  <a:lnTo>
                    <a:pt x="0" y="59117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3103306" y="4865996"/>
            <a:ext cx="483361" cy="555007"/>
          </a:xfrm>
          <a:custGeom>
            <a:avLst/>
            <a:gdLst/>
            <a:ahLst/>
            <a:cxnLst/>
            <a:rect l="l" t="t" r="r" b="b"/>
            <a:pathLst>
              <a:path w="483361" h="555007">
                <a:moveTo>
                  <a:pt x="0" y="0"/>
                </a:moveTo>
                <a:lnTo>
                  <a:pt x="483361" y="0"/>
                </a:lnTo>
                <a:lnTo>
                  <a:pt x="483361" y="555008"/>
                </a:lnTo>
                <a:lnTo>
                  <a:pt x="0" y="5550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377398" y="4588493"/>
            <a:ext cx="483361" cy="555007"/>
          </a:xfrm>
          <a:custGeom>
            <a:avLst/>
            <a:gdLst/>
            <a:ahLst/>
            <a:cxnLst/>
            <a:rect l="l" t="t" r="r" b="b"/>
            <a:pathLst>
              <a:path w="483361" h="555007">
                <a:moveTo>
                  <a:pt x="0" y="0"/>
                </a:moveTo>
                <a:lnTo>
                  <a:pt x="483361" y="0"/>
                </a:lnTo>
                <a:lnTo>
                  <a:pt x="483361" y="555007"/>
                </a:lnTo>
                <a:lnTo>
                  <a:pt x="0" y="5550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619079" y="2007918"/>
            <a:ext cx="589390" cy="676753"/>
          </a:xfrm>
          <a:custGeom>
            <a:avLst/>
            <a:gdLst/>
            <a:ahLst/>
            <a:cxnLst/>
            <a:rect l="l" t="t" r="r" b="b"/>
            <a:pathLst>
              <a:path w="589390" h="676753">
                <a:moveTo>
                  <a:pt x="0" y="0"/>
                </a:moveTo>
                <a:lnTo>
                  <a:pt x="589390" y="0"/>
                </a:lnTo>
                <a:lnTo>
                  <a:pt x="589390" y="676753"/>
                </a:lnTo>
                <a:lnTo>
                  <a:pt x="0" y="6767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309298" y="1712659"/>
            <a:ext cx="514288" cy="590519"/>
          </a:xfrm>
          <a:custGeom>
            <a:avLst/>
            <a:gdLst/>
            <a:ahLst/>
            <a:cxnLst/>
            <a:rect l="l" t="t" r="r" b="b"/>
            <a:pathLst>
              <a:path w="514288" h="590519">
                <a:moveTo>
                  <a:pt x="0" y="0"/>
                </a:moveTo>
                <a:lnTo>
                  <a:pt x="514288" y="0"/>
                </a:lnTo>
                <a:lnTo>
                  <a:pt x="514288" y="590518"/>
                </a:lnTo>
                <a:lnTo>
                  <a:pt x="0" y="5905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781626" y="1162050"/>
            <a:ext cx="10985116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19"/>
              </a:lnSpc>
            </a:pPr>
            <a:r>
              <a:rPr lang="en-US" sz="12999" dirty="0" err="1">
                <a:solidFill>
                  <a:srgbClr val="42321F"/>
                </a:solidFill>
                <a:latin typeface="SVN-Nickel"/>
              </a:rPr>
              <a:t>N</a:t>
            </a:r>
            <a:r>
              <a:rPr lang="en-US" sz="12999" smtClean="0">
                <a:solidFill>
                  <a:srgbClr val="42321F"/>
                </a:solidFill>
                <a:latin typeface="SVN-Nickel"/>
              </a:rPr>
              <a:t>hân</a:t>
            </a:r>
            <a:r>
              <a:rPr lang="en-US" sz="12999" dirty="0">
                <a:solidFill>
                  <a:srgbClr val="42321F"/>
                </a:solidFill>
                <a:latin typeface="SVN-Nickel"/>
              </a:rPr>
              <a:t>, chia </a:t>
            </a:r>
            <a:r>
              <a:rPr lang="en-US" sz="12999" dirty="0" err="1">
                <a:solidFill>
                  <a:srgbClr val="42321F"/>
                </a:solidFill>
                <a:latin typeface="SVN-Nickel"/>
              </a:rPr>
              <a:t>với</a:t>
            </a:r>
            <a:r>
              <a:rPr lang="en-US" sz="12999" dirty="0">
                <a:solidFill>
                  <a:srgbClr val="42321F"/>
                </a:solidFill>
                <a:latin typeface="SVN-Nickel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831580" y="5776764"/>
            <a:ext cx="3427720" cy="448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0"/>
              </a:lnSpc>
            </a:pPr>
            <a:r>
              <a:rPr lang="en-US" sz="2586">
                <a:solidFill>
                  <a:srgbClr val="42321F"/>
                </a:solidFill>
                <a:latin typeface="Genty"/>
              </a:rPr>
              <a:t>Trang 14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938476" y="2940034"/>
            <a:ext cx="10985116" cy="1648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19"/>
              </a:lnSpc>
            </a:pPr>
            <a:r>
              <a:rPr lang="en-US" sz="12999">
                <a:solidFill>
                  <a:srgbClr val="42321F"/>
                </a:solidFill>
                <a:latin typeface="SVN-SAF"/>
              </a:rPr>
              <a:t>10, 100, 1 000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2089343" y="-5608220"/>
            <a:ext cx="14118838" cy="19119260"/>
          </a:xfrm>
          <a:custGeom>
            <a:avLst/>
            <a:gdLst/>
            <a:ahLst/>
            <a:cxnLst/>
            <a:rect l="l" t="t" r="r" b="b"/>
            <a:pathLst>
              <a:path w="14118838" h="19119260">
                <a:moveTo>
                  <a:pt x="0" y="0"/>
                </a:moveTo>
                <a:lnTo>
                  <a:pt x="14118839" y="0"/>
                </a:lnTo>
                <a:lnTo>
                  <a:pt x="14118839" y="19119260"/>
                </a:lnTo>
                <a:lnTo>
                  <a:pt x="0" y="19119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7095372"/>
            <a:ext cx="8679942" cy="3246794"/>
          </a:xfrm>
          <a:custGeom>
            <a:avLst/>
            <a:gdLst/>
            <a:ahLst/>
            <a:cxnLst/>
            <a:rect l="l" t="t" r="r" b="b"/>
            <a:pathLst>
              <a:path w="8679942" h="3246794">
                <a:moveTo>
                  <a:pt x="0" y="0"/>
                </a:moveTo>
                <a:lnTo>
                  <a:pt x="8679942" y="0"/>
                </a:lnTo>
                <a:lnTo>
                  <a:pt x="8679942" y="3246795"/>
                </a:lnTo>
                <a:lnTo>
                  <a:pt x="0" y="3246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51238" b="-105213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0"/>
            <a:ext cx="8679942" cy="7280012"/>
            <a:chOff x="0" y="0"/>
            <a:chExt cx="2286075" cy="191736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86075" cy="1917369"/>
            </a:xfrm>
            <a:custGeom>
              <a:avLst/>
              <a:gdLst/>
              <a:ahLst/>
              <a:cxnLst/>
              <a:rect l="l" t="t" r="r" b="b"/>
              <a:pathLst>
                <a:path w="2286075" h="1917369">
                  <a:moveTo>
                    <a:pt x="0" y="0"/>
                  </a:moveTo>
                  <a:lnTo>
                    <a:pt x="2286075" y="0"/>
                  </a:lnTo>
                  <a:lnTo>
                    <a:pt x="2286075" y="1917369"/>
                  </a:lnTo>
                  <a:lnTo>
                    <a:pt x="0" y="1917369"/>
                  </a:lnTo>
                  <a:close/>
                </a:path>
              </a:pathLst>
            </a:custGeom>
            <a:solidFill>
              <a:srgbClr val="41C48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286075" cy="1974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73612">
            <a:off x="5322520" y="7682850"/>
            <a:ext cx="2365800" cy="1772199"/>
          </a:xfrm>
          <a:custGeom>
            <a:avLst/>
            <a:gdLst/>
            <a:ahLst/>
            <a:cxnLst/>
            <a:rect l="l" t="t" r="r" b="b"/>
            <a:pathLst>
              <a:path w="2365800" h="1772199">
                <a:moveTo>
                  <a:pt x="0" y="0"/>
                </a:moveTo>
                <a:lnTo>
                  <a:pt x="2365800" y="0"/>
                </a:lnTo>
                <a:lnTo>
                  <a:pt x="2365800" y="1772199"/>
                </a:lnTo>
                <a:lnTo>
                  <a:pt x="0" y="17721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010999" y="7821687"/>
            <a:ext cx="444778" cy="510706"/>
          </a:xfrm>
          <a:custGeom>
            <a:avLst/>
            <a:gdLst/>
            <a:ahLst/>
            <a:cxnLst/>
            <a:rect l="l" t="t" r="r" b="b"/>
            <a:pathLst>
              <a:path w="444778" h="510706">
                <a:moveTo>
                  <a:pt x="0" y="0"/>
                </a:moveTo>
                <a:lnTo>
                  <a:pt x="444778" y="0"/>
                </a:lnTo>
                <a:lnTo>
                  <a:pt x="444778" y="510706"/>
                </a:lnTo>
                <a:lnTo>
                  <a:pt x="0" y="5107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976439">
            <a:off x="7949437" y="1489091"/>
            <a:ext cx="1432223" cy="1432223"/>
          </a:xfrm>
          <a:custGeom>
            <a:avLst/>
            <a:gdLst/>
            <a:ahLst/>
            <a:cxnLst/>
            <a:rect l="l" t="t" r="r" b="b"/>
            <a:pathLst>
              <a:path w="1432223" h="1432223">
                <a:moveTo>
                  <a:pt x="0" y="0"/>
                </a:moveTo>
                <a:lnTo>
                  <a:pt x="1432223" y="0"/>
                </a:lnTo>
                <a:lnTo>
                  <a:pt x="1432223" y="1432223"/>
                </a:lnTo>
                <a:lnTo>
                  <a:pt x="0" y="14322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64499">
            <a:off x="9341905" y="8516061"/>
            <a:ext cx="954385" cy="943973"/>
          </a:xfrm>
          <a:custGeom>
            <a:avLst/>
            <a:gdLst/>
            <a:ahLst/>
            <a:cxnLst/>
            <a:rect l="l" t="t" r="r" b="b"/>
            <a:pathLst>
              <a:path w="954385" h="943973">
                <a:moveTo>
                  <a:pt x="0" y="0"/>
                </a:moveTo>
                <a:lnTo>
                  <a:pt x="954384" y="0"/>
                </a:lnTo>
                <a:lnTo>
                  <a:pt x="954384" y="943974"/>
                </a:lnTo>
                <a:lnTo>
                  <a:pt x="0" y="9439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27710">
            <a:off x="16973871" y="5010093"/>
            <a:ext cx="1585800" cy="1138893"/>
          </a:xfrm>
          <a:custGeom>
            <a:avLst/>
            <a:gdLst/>
            <a:ahLst/>
            <a:cxnLst/>
            <a:rect l="l" t="t" r="r" b="b"/>
            <a:pathLst>
              <a:path w="1585800" h="1138893">
                <a:moveTo>
                  <a:pt x="0" y="0"/>
                </a:moveTo>
                <a:lnTo>
                  <a:pt x="1585800" y="0"/>
                </a:lnTo>
                <a:lnTo>
                  <a:pt x="1585800" y="1138893"/>
                </a:lnTo>
                <a:lnTo>
                  <a:pt x="0" y="11388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506950" y="4272749"/>
            <a:ext cx="444778" cy="510706"/>
          </a:xfrm>
          <a:custGeom>
            <a:avLst/>
            <a:gdLst/>
            <a:ahLst/>
            <a:cxnLst/>
            <a:rect l="l" t="t" r="r" b="b"/>
            <a:pathLst>
              <a:path w="444778" h="510706">
                <a:moveTo>
                  <a:pt x="0" y="0"/>
                </a:moveTo>
                <a:lnTo>
                  <a:pt x="444778" y="0"/>
                </a:lnTo>
                <a:lnTo>
                  <a:pt x="444778" y="510705"/>
                </a:lnTo>
                <a:lnTo>
                  <a:pt x="0" y="51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109467" flipH="1">
            <a:off x="441170" y="6526002"/>
            <a:ext cx="1175061" cy="1138741"/>
          </a:xfrm>
          <a:custGeom>
            <a:avLst/>
            <a:gdLst/>
            <a:ahLst/>
            <a:cxnLst/>
            <a:rect l="l" t="t" r="r" b="b"/>
            <a:pathLst>
              <a:path w="1175061" h="1138741">
                <a:moveTo>
                  <a:pt x="1175060" y="0"/>
                </a:moveTo>
                <a:lnTo>
                  <a:pt x="0" y="0"/>
                </a:lnTo>
                <a:lnTo>
                  <a:pt x="0" y="1138741"/>
                </a:lnTo>
                <a:lnTo>
                  <a:pt x="1175060" y="1138741"/>
                </a:lnTo>
                <a:lnTo>
                  <a:pt x="117506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956144" y="2205202"/>
            <a:ext cx="6579273" cy="7067578"/>
          </a:xfrm>
          <a:custGeom>
            <a:avLst/>
            <a:gdLst/>
            <a:ahLst/>
            <a:cxnLst/>
            <a:rect l="l" t="t" r="r" b="b"/>
            <a:pathLst>
              <a:path w="6579273" h="7067578">
                <a:moveTo>
                  <a:pt x="0" y="0"/>
                </a:moveTo>
                <a:lnTo>
                  <a:pt x="6579273" y="0"/>
                </a:lnTo>
                <a:lnTo>
                  <a:pt x="6579273" y="7067579"/>
                </a:lnTo>
                <a:lnTo>
                  <a:pt x="0" y="70675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262765" y="3170927"/>
            <a:ext cx="9205472" cy="3143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433982"/>
            <a:ext cx="18844389" cy="3406647"/>
            <a:chOff x="0" y="0"/>
            <a:chExt cx="4963131" cy="897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897224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solidFill>
              <a:srgbClr val="E16B52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954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353809" y="1342669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1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1" y="1754602"/>
                </a:lnTo>
                <a:lnTo>
                  <a:pt x="1754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56652" y="330847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1"/>
                </a:lnTo>
                <a:lnTo>
                  <a:pt x="0" y="9829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4469885" y="1318759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1"/>
                </a:lnTo>
                <a:lnTo>
                  <a:pt x="0" y="16348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95849">
            <a:off x="14787048" y="-333774"/>
            <a:ext cx="1502906" cy="1502906"/>
          </a:xfrm>
          <a:custGeom>
            <a:avLst/>
            <a:gdLst/>
            <a:ahLst/>
            <a:cxnLst/>
            <a:rect l="l" t="t" r="r" b="b"/>
            <a:pathLst>
              <a:path w="1502906" h="1502906">
                <a:moveTo>
                  <a:pt x="0" y="0"/>
                </a:moveTo>
                <a:lnTo>
                  <a:pt x="1502906" y="0"/>
                </a:lnTo>
                <a:lnTo>
                  <a:pt x="1502906" y="1502906"/>
                </a:lnTo>
                <a:lnTo>
                  <a:pt x="0" y="150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90163" y="145073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04624" y="537225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-158597" y="9099747"/>
            <a:ext cx="18605194" cy="1187253"/>
            <a:chOff x="0" y="0"/>
            <a:chExt cx="14036026" cy="89568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036025" cy="895681"/>
            </a:xfrm>
            <a:custGeom>
              <a:avLst/>
              <a:gdLst/>
              <a:ahLst/>
              <a:cxnLst/>
              <a:rect l="l" t="t" r="r" b="b"/>
              <a:pathLst>
                <a:path w="14036025" h="895681">
                  <a:moveTo>
                    <a:pt x="0" y="0"/>
                  </a:moveTo>
                  <a:lnTo>
                    <a:pt x="14036025" y="0"/>
                  </a:lnTo>
                  <a:lnTo>
                    <a:pt x="14036025" y="895681"/>
                  </a:lnTo>
                  <a:lnTo>
                    <a:pt x="0" y="895681"/>
                  </a:lnTo>
                  <a:close/>
                </a:path>
              </a:pathLst>
            </a:custGeom>
            <a:solidFill>
              <a:srgbClr val="F4D7D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4036026" cy="92425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893344" y="1223071"/>
            <a:ext cx="7925693" cy="1273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9"/>
              </a:lnSpc>
            </a:pPr>
            <a:r>
              <a:rPr lang="en-US" sz="9999" dirty="0">
                <a:solidFill>
                  <a:srgbClr val="FFFFFF"/>
                </a:solidFill>
                <a:latin typeface="Cambria Bold"/>
              </a:rPr>
              <a:t>a) 36 x 10 = 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9958" y="3344677"/>
            <a:ext cx="6137830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sz="6000" dirty="0">
                <a:solidFill>
                  <a:srgbClr val="42321F"/>
                </a:solidFill>
                <a:latin typeface="Cambria Bold"/>
              </a:rPr>
              <a:t>36 x 10 = 10 x 36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5888" y="4367677"/>
            <a:ext cx="12348430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0"/>
              </a:lnSpc>
            </a:pPr>
            <a:r>
              <a:rPr lang="en-US" sz="6000">
                <a:solidFill>
                  <a:srgbClr val="42321F"/>
                </a:solidFill>
                <a:latin typeface="Cambria Bold"/>
              </a:rPr>
              <a:t>Nhẩm: 1 chục x 36 = 36 chục = 360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15888" y="5270647"/>
            <a:ext cx="6453618" cy="1307671"/>
            <a:chOff x="0" y="0"/>
            <a:chExt cx="8604824" cy="174356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8604824" cy="1743561"/>
              <a:chOff x="0" y="0"/>
              <a:chExt cx="1699718" cy="34440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699718" cy="34440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344407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344407"/>
                    </a:lnTo>
                    <a:lnTo>
                      <a:pt x="0" y="344407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104775"/>
                <a:ext cx="1699718" cy="44918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406326"/>
              <a:ext cx="8453527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6000">
                  <a:solidFill>
                    <a:srgbClr val="E16B52"/>
                  </a:solidFill>
                  <a:latin typeface="Cambria Bold"/>
                </a:rPr>
                <a:t>Vậy 36 x 10 = 360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15888" y="6949793"/>
            <a:ext cx="12348430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0"/>
              </a:lnSpc>
            </a:pPr>
            <a:r>
              <a:rPr lang="en-US" sz="6000">
                <a:solidFill>
                  <a:srgbClr val="42321F"/>
                </a:solidFill>
                <a:latin typeface="Cambria Bold"/>
              </a:rPr>
              <a:t>Ngược lại, từ 36 x 10 = 360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4149447" y="7950629"/>
            <a:ext cx="6843708" cy="1307671"/>
            <a:chOff x="0" y="0"/>
            <a:chExt cx="9124944" cy="174356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9124944" cy="1743561"/>
              <a:chOff x="0" y="0"/>
              <a:chExt cx="1802458" cy="34440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802458" cy="344407"/>
              </a:xfrm>
              <a:custGeom>
                <a:avLst/>
                <a:gdLst/>
                <a:ahLst/>
                <a:cxnLst/>
                <a:rect l="l" t="t" r="r" b="b"/>
                <a:pathLst>
                  <a:path w="1802458" h="344407">
                    <a:moveTo>
                      <a:pt x="0" y="0"/>
                    </a:moveTo>
                    <a:lnTo>
                      <a:pt x="1802458" y="0"/>
                    </a:lnTo>
                    <a:lnTo>
                      <a:pt x="1802458" y="344407"/>
                    </a:lnTo>
                    <a:lnTo>
                      <a:pt x="0" y="344407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104775"/>
                <a:ext cx="1802458" cy="44918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0" y="406326"/>
              <a:ext cx="9124944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6000">
                  <a:solidFill>
                    <a:srgbClr val="E16B52"/>
                  </a:solidFill>
                  <a:latin typeface="Cambria Bold"/>
                </a:rPr>
                <a:t>ta có: 360 : 10 = 36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12072291" y="4605122"/>
            <a:ext cx="5229097" cy="5316087"/>
          </a:xfrm>
          <a:custGeom>
            <a:avLst/>
            <a:gdLst/>
            <a:ahLst/>
            <a:cxnLst/>
            <a:rect l="l" t="t" r="r" b="b"/>
            <a:pathLst>
              <a:path w="5229097" h="5316087">
                <a:moveTo>
                  <a:pt x="0" y="0"/>
                </a:moveTo>
                <a:lnTo>
                  <a:pt x="5229097" y="0"/>
                </a:lnTo>
                <a:lnTo>
                  <a:pt x="5229097" y="5316087"/>
                </a:lnTo>
                <a:lnTo>
                  <a:pt x="0" y="53160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433982"/>
            <a:ext cx="18844389" cy="3406647"/>
            <a:chOff x="0" y="0"/>
            <a:chExt cx="4963131" cy="897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897224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solidFill>
              <a:srgbClr val="E16B52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954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353809" y="1342669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1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1" y="1754602"/>
                </a:lnTo>
                <a:lnTo>
                  <a:pt x="1754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56652" y="330847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1"/>
                </a:lnTo>
                <a:lnTo>
                  <a:pt x="0" y="9829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5309155" y="1942558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6" y="0"/>
                </a:lnTo>
                <a:lnTo>
                  <a:pt x="1668236" y="1634870"/>
                </a:lnTo>
                <a:lnTo>
                  <a:pt x="0" y="1634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95849">
            <a:off x="14787048" y="-333774"/>
            <a:ext cx="1502906" cy="1502906"/>
          </a:xfrm>
          <a:custGeom>
            <a:avLst/>
            <a:gdLst/>
            <a:ahLst/>
            <a:cxnLst/>
            <a:rect l="l" t="t" r="r" b="b"/>
            <a:pathLst>
              <a:path w="1502906" h="1502906">
                <a:moveTo>
                  <a:pt x="0" y="0"/>
                </a:moveTo>
                <a:lnTo>
                  <a:pt x="1502906" y="0"/>
                </a:lnTo>
                <a:lnTo>
                  <a:pt x="1502906" y="1502906"/>
                </a:lnTo>
                <a:lnTo>
                  <a:pt x="0" y="150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90163" y="145073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04624" y="537225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-158597" y="9099747"/>
            <a:ext cx="18605194" cy="1187253"/>
            <a:chOff x="0" y="0"/>
            <a:chExt cx="14036026" cy="89568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036025" cy="895681"/>
            </a:xfrm>
            <a:custGeom>
              <a:avLst/>
              <a:gdLst/>
              <a:ahLst/>
              <a:cxnLst/>
              <a:rect l="l" t="t" r="r" b="b"/>
              <a:pathLst>
                <a:path w="14036025" h="895681">
                  <a:moveTo>
                    <a:pt x="0" y="0"/>
                  </a:moveTo>
                  <a:lnTo>
                    <a:pt x="14036025" y="0"/>
                  </a:lnTo>
                  <a:lnTo>
                    <a:pt x="14036025" y="895681"/>
                  </a:lnTo>
                  <a:lnTo>
                    <a:pt x="0" y="895681"/>
                  </a:lnTo>
                  <a:close/>
                </a:path>
              </a:pathLst>
            </a:custGeom>
            <a:solidFill>
              <a:srgbClr val="F4D7D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4036026" cy="92425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079398" y="1223071"/>
            <a:ext cx="8740985" cy="1273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9"/>
              </a:lnSpc>
            </a:pPr>
            <a:r>
              <a:rPr lang="en-US" sz="9999" dirty="0">
                <a:solidFill>
                  <a:srgbClr val="FFFFFF"/>
                </a:solidFill>
                <a:latin typeface="Cambria Bold"/>
              </a:rPr>
              <a:t>b) 36 x 100 = 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1110" y="3344677"/>
            <a:ext cx="9518890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0"/>
              </a:lnSpc>
            </a:pPr>
            <a:r>
              <a:rPr lang="en-US" sz="6000" dirty="0">
                <a:solidFill>
                  <a:srgbClr val="42321F"/>
                </a:solidFill>
                <a:latin typeface="Cambria Bold"/>
              </a:rPr>
              <a:t>36 x 100  = 36 x (10 x 10)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1953" y="4485772"/>
            <a:ext cx="17144260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0"/>
              </a:lnSpc>
            </a:pPr>
            <a:r>
              <a:rPr lang="en-US" sz="6000">
                <a:solidFill>
                  <a:srgbClr val="42321F"/>
                </a:solidFill>
                <a:latin typeface="Cambria Bold"/>
              </a:rPr>
              <a:t>= (36 x 10) x 10 = 360 x 10 = 3 600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990555" y="6735819"/>
            <a:ext cx="7491082" cy="1307671"/>
            <a:chOff x="0" y="0"/>
            <a:chExt cx="9988109" cy="174356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9988109" cy="1743561"/>
              <a:chOff x="0" y="0"/>
              <a:chExt cx="1972960" cy="34440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972960" cy="344407"/>
              </a:xfrm>
              <a:custGeom>
                <a:avLst/>
                <a:gdLst/>
                <a:ahLst/>
                <a:cxnLst/>
                <a:rect l="l" t="t" r="r" b="b"/>
                <a:pathLst>
                  <a:path w="1972960" h="344407">
                    <a:moveTo>
                      <a:pt x="0" y="0"/>
                    </a:moveTo>
                    <a:lnTo>
                      <a:pt x="1972960" y="0"/>
                    </a:lnTo>
                    <a:lnTo>
                      <a:pt x="1972960" y="344407"/>
                    </a:lnTo>
                    <a:lnTo>
                      <a:pt x="0" y="344407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104775"/>
                <a:ext cx="1972960" cy="44918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406326"/>
              <a:ext cx="9812491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6000">
                  <a:solidFill>
                    <a:srgbClr val="E16B52"/>
                  </a:solidFill>
                  <a:latin typeface="Cambria Bold"/>
                </a:rPr>
                <a:t>36 x 1 000 = 36 000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71953" y="5680449"/>
            <a:ext cx="12348430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0"/>
              </a:lnSpc>
            </a:pPr>
            <a:r>
              <a:rPr lang="en-US" sz="6000">
                <a:solidFill>
                  <a:srgbClr val="42321F"/>
                </a:solidFill>
                <a:latin typeface="Cambria Bold"/>
              </a:rPr>
              <a:t>Ngược lại, 3 600 : 100 = 36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5990555" y="8272090"/>
            <a:ext cx="7491082" cy="1307671"/>
            <a:chOff x="0" y="0"/>
            <a:chExt cx="9988109" cy="174356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9988109" cy="1743561"/>
              <a:chOff x="0" y="0"/>
              <a:chExt cx="1972960" cy="34440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972960" cy="344407"/>
              </a:xfrm>
              <a:custGeom>
                <a:avLst/>
                <a:gdLst/>
                <a:ahLst/>
                <a:cxnLst/>
                <a:rect l="l" t="t" r="r" b="b"/>
                <a:pathLst>
                  <a:path w="1972960" h="344407">
                    <a:moveTo>
                      <a:pt x="0" y="0"/>
                    </a:moveTo>
                    <a:lnTo>
                      <a:pt x="1972960" y="0"/>
                    </a:lnTo>
                    <a:lnTo>
                      <a:pt x="1972960" y="344407"/>
                    </a:lnTo>
                    <a:lnTo>
                      <a:pt x="0" y="344407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104775"/>
                <a:ext cx="1972960" cy="44918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0" y="406326"/>
              <a:ext cx="9988109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6000">
                  <a:solidFill>
                    <a:srgbClr val="E16B52"/>
                  </a:solidFill>
                  <a:latin typeface="Cambria Bold"/>
                </a:rPr>
                <a:t>36 000 : 1 000 = 36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471953" y="7270302"/>
            <a:ext cx="5826101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0"/>
              </a:lnSpc>
            </a:pPr>
            <a:r>
              <a:rPr lang="en-US" sz="6000">
                <a:solidFill>
                  <a:srgbClr val="42321F"/>
                </a:solidFill>
                <a:latin typeface="Cambria Bold"/>
              </a:rPr>
              <a:t>Tương tự, ta có: </a:t>
            </a:r>
          </a:p>
        </p:txBody>
      </p:sp>
      <p:sp>
        <p:nvSpPr>
          <p:cNvPr id="29" name="Freeform 29"/>
          <p:cNvSpPr/>
          <p:nvPr/>
        </p:nvSpPr>
        <p:spPr>
          <a:xfrm>
            <a:off x="13152203" y="4205723"/>
            <a:ext cx="5413992" cy="4488691"/>
          </a:xfrm>
          <a:custGeom>
            <a:avLst/>
            <a:gdLst/>
            <a:ahLst/>
            <a:cxnLst/>
            <a:rect l="l" t="t" r="r" b="b"/>
            <a:pathLst>
              <a:path w="5413992" h="4488691">
                <a:moveTo>
                  <a:pt x="0" y="0"/>
                </a:moveTo>
                <a:lnTo>
                  <a:pt x="5413992" y="0"/>
                </a:lnTo>
                <a:lnTo>
                  <a:pt x="5413992" y="4488691"/>
                </a:lnTo>
                <a:lnTo>
                  <a:pt x="0" y="44886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2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433982"/>
            <a:ext cx="18844389" cy="2169816"/>
            <a:chOff x="0" y="0"/>
            <a:chExt cx="4963131" cy="571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571474"/>
            </a:xfrm>
            <a:custGeom>
              <a:avLst/>
              <a:gdLst/>
              <a:ahLst/>
              <a:cxnLst/>
              <a:rect l="l" t="t" r="r" b="b"/>
              <a:pathLst>
                <a:path w="4963131" h="571474">
                  <a:moveTo>
                    <a:pt x="0" y="0"/>
                  </a:moveTo>
                  <a:lnTo>
                    <a:pt x="4963131" y="0"/>
                  </a:lnTo>
                  <a:lnTo>
                    <a:pt x="4963131" y="571474"/>
                  </a:lnTo>
                  <a:lnTo>
                    <a:pt x="0" y="571474"/>
                  </a:lnTo>
                  <a:close/>
                </a:path>
              </a:pathLst>
            </a:custGeom>
            <a:solidFill>
              <a:srgbClr val="41C48D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6286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151399" y="98120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2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2" y="1754602"/>
                </a:lnTo>
                <a:lnTo>
                  <a:pt x="17546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25081" y="45750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0"/>
                </a:lnTo>
                <a:lnTo>
                  <a:pt x="0" y="98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4830246" y="731546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1"/>
                </a:lnTo>
                <a:lnTo>
                  <a:pt x="0" y="16348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95849">
            <a:off x="12443444" y="223968"/>
            <a:ext cx="1502906" cy="1502906"/>
          </a:xfrm>
          <a:custGeom>
            <a:avLst/>
            <a:gdLst/>
            <a:ahLst/>
            <a:cxnLst/>
            <a:rect l="l" t="t" r="r" b="b"/>
            <a:pathLst>
              <a:path w="1502906" h="1502906">
                <a:moveTo>
                  <a:pt x="0" y="0"/>
                </a:moveTo>
                <a:lnTo>
                  <a:pt x="1502906" y="0"/>
                </a:lnTo>
                <a:lnTo>
                  <a:pt x="1502906" y="1502906"/>
                </a:lnTo>
                <a:lnTo>
                  <a:pt x="0" y="150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90163" y="145073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16353" y="69914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-158597" y="9099747"/>
            <a:ext cx="18605194" cy="1187253"/>
            <a:chOff x="0" y="0"/>
            <a:chExt cx="14036026" cy="89568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036025" cy="895681"/>
            </a:xfrm>
            <a:custGeom>
              <a:avLst/>
              <a:gdLst/>
              <a:ahLst/>
              <a:cxnLst/>
              <a:rect l="l" t="t" r="r" b="b"/>
              <a:pathLst>
                <a:path w="14036025" h="895681">
                  <a:moveTo>
                    <a:pt x="0" y="0"/>
                  </a:moveTo>
                  <a:lnTo>
                    <a:pt x="14036025" y="0"/>
                  </a:lnTo>
                  <a:lnTo>
                    <a:pt x="14036025" y="895681"/>
                  </a:lnTo>
                  <a:lnTo>
                    <a:pt x="0" y="895681"/>
                  </a:lnTo>
                  <a:close/>
                </a:path>
              </a:pathLst>
            </a:custGeom>
            <a:solidFill>
              <a:srgbClr val="D7EFE0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4036026" cy="92425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27995" y="1817558"/>
            <a:ext cx="17432010" cy="548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59"/>
              </a:lnSpc>
            </a:pPr>
            <a:r>
              <a:rPr lang="en-US" sz="6000" dirty="0">
                <a:solidFill>
                  <a:srgbClr val="42321F"/>
                </a:solidFill>
                <a:latin typeface="Cambria Bold"/>
              </a:rPr>
              <a:t>-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Khi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nhân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một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số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tự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nhiên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với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10, 100, 1000, ... ta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viết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thêm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một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,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hai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,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ba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, ...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chữ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số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0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vào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bên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phải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số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đó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.</a:t>
            </a:r>
          </a:p>
          <a:p>
            <a:pPr>
              <a:lnSpc>
                <a:spcPts val="7259"/>
              </a:lnSpc>
            </a:pPr>
            <a:r>
              <a:rPr lang="en-US" sz="6000" dirty="0">
                <a:solidFill>
                  <a:srgbClr val="42321F"/>
                </a:solidFill>
                <a:latin typeface="Cambria Bold"/>
              </a:rPr>
              <a:t>-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Khi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chia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số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tròn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chục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,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tròn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trăm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,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tròn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nghìn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, ...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cho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10, 100, 1 000, ... ta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bỏ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bớt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đi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một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,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hai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,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ba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, ...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chữ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số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0 ở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bên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phải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số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42321F"/>
                </a:solidFill>
                <a:latin typeface="Cambria Bold"/>
              </a:rPr>
              <a:t>đó</a:t>
            </a:r>
            <a:r>
              <a:rPr lang="en-US" sz="6000" dirty="0">
                <a:solidFill>
                  <a:srgbClr val="42321F"/>
                </a:solidFill>
                <a:latin typeface="Cambria Bold"/>
              </a:rPr>
              <a:t>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5490643" y="7305863"/>
            <a:ext cx="6315893" cy="2775824"/>
            <a:chOff x="0" y="0"/>
            <a:chExt cx="8421191" cy="3701099"/>
          </a:xfrm>
        </p:grpSpPr>
        <p:sp>
          <p:nvSpPr>
            <p:cNvPr id="17" name="Freeform 17"/>
            <p:cNvSpPr/>
            <p:nvPr/>
          </p:nvSpPr>
          <p:spPr>
            <a:xfrm flipH="1">
              <a:off x="4780656" y="0"/>
              <a:ext cx="3640535" cy="3701099"/>
            </a:xfrm>
            <a:custGeom>
              <a:avLst/>
              <a:gdLst/>
              <a:ahLst/>
              <a:cxnLst/>
              <a:rect l="l" t="t" r="r" b="b"/>
              <a:pathLst>
                <a:path w="3640535" h="3701099">
                  <a:moveTo>
                    <a:pt x="3640535" y="0"/>
                  </a:moveTo>
                  <a:lnTo>
                    <a:pt x="0" y="0"/>
                  </a:lnTo>
                  <a:lnTo>
                    <a:pt x="0" y="3701099"/>
                  </a:lnTo>
                  <a:lnTo>
                    <a:pt x="3640535" y="3701099"/>
                  </a:lnTo>
                  <a:lnTo>
                    <a:pt x="3640535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367025" y="157155"/>
              <a:ext cx="3131558" cy="3543944"/>
            </a:xfrm>
            <a:custGeom>
              <a:avLst/>
              <a:gdLst/>
              <a:ahLst/>
              <a:cxnLst/>
              <a:rect l="l" t="t" r="r" b="b"/>
              <a:pathLst>
                <a:path w="3131558" h="3543944">
                  <a:moveTo>
                    <a:pt x="0" y="0"/>
                  </a:moveTo>
                  <a:lnTo>
                    <a:pt x="3131558" y="0"/>
                  </a:lnTo>
                  <a:lnTo>
                    <a:pt x="3131558" y="3543944"/>
                  </a:lnTo>
                  <a:lnTo>
                    <a:pt x="0" y="35439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3297342" cy="3701099"/>
            </a:xfrm>
            <a:custGeom>
              <a:avLst/>
              <a:gdLst/>
              <a:ahLst/>
              <a:cxnLst/>
              <a:rect l="l" t="t" r="r" b="b"/>
              <a:pathLst>
                <a:path w="3297342" h="3701099">
                  <a:moveTo>
                    <a:pt x="0" y="0"/>
                  </a:moveTo>
                  <a:lnTo>
                    <a:pt x="3297342" y="0"/>
                  </a:lnTo>
                  <a:lnTo>
                    <a:pt x="3297342" y="3701099"/>
                  </a:lnTo>
                  <a:lnTo>
                    <a:pt x="0" y="3701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09319" y="330918"/>
            <a:ext cx="8736325" cy="1335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433982"/>
            <a:ext cx="18844389" cy="3406647"/>
            <a:chOff x="0" y="0"/>
            <a:chExt cx="4963131" cy="897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897224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solidFill>
              <a:srgbClr val="E16B52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954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3588659" y="1373872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1" y="0"/>
                </a:moveTo>
                <a:lnTo>
                  <a:pt x="0" y="0"/>
                </a:lnTo>
                <a:lnTo>
                  <a:pt x="0" y="1754601"/>
                </a:lnTo>
                <a:lnTo>
                  <a:pt x="1754601" y="1754601"/>
                </a:lnTo>
                <a:lnTo>
                  <a:pt x="1754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38834" y="139925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0"/>
                </a:lnTo>
                <a:lnTo>
                  <a:pt x="0" y="98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1509118" y="1517513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0"/>
                </a:lnTo>
                <a:lnTo>
                  <a:pt x="0" y="1634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95849">
            <a:off x="12443444" y="223968"/>
            <a:ext cx="1502906" cy="1502906"/>
          </a:xfrm>
          <a:custGeom>
            <a:avLst/>
            <a:gdLst/>
            <a:ahLst/>
            <a:cxnLst/>
            <a:rect l="l" t="t" r="r" b="b"/>
            <a:pathLst>
              <a:path w="1502906" h="1502906">
                <a:moveTo>
                  <a:pt x="0" y="0"/>
                </a:moveTo>
                <a:lnTo>
                  <a:pt x="1502906" y="0"/>
                </a:lnTo>
                <a:lnTo>
                  <a:pt x="1502906" y="1502906"/>
                </a:lnTo>
                <a:lnTo>
                  <a:pt x="0" y="150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90163" y="145073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16353" y="69914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-158597" y="9099747"/>
            <a:ext cx="18605194" cy="1187253"/>
            <a:chOff x="0" y="0"/>
            <a:chExt cx="14036026" cy="89568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036025" cy="895681"/>
            </a:xfrm>
            <a:custGeom>
              <a:avLst/>
              <a:gdLst/>
              <a:ahLst/>
              <a:cxnLst/>
              <a:rect l="l" t="t" r="r" b="b"/>
              <a:pathLst>
                <a:path w="14036025" h="895681">
                  <a:moveTo>
                    <a:pt x="0" y="0"/>
                  </a:moveTo>
                  <a:lnTo>
                    <a:pt x="14036025" y="0"/>
                  </a:lnTo>
                  <a:lnTo>
                    <a:pt x="14036025" y="895681"/>
                  </a:lnTo>
                  <a:lnTo>
                    <a:pt x="0" y="895681"/>
                  </a:lnTo>
                  <a:close/>
                </a:path>
              </a:pathLst>
            </a:custGeom>
            <a:solidFill>
              <a:srgbClr val="F4D7D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4036026" cy="92425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16334" y="3165479"/>
            <a:ext cx="4828194" cy="1284043"/>
            <a:chOff x="0" y="0"/>
            <a:chExt cx="6437592" cy="1712057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6437592" cy="1712057"/>
              <a:chOff x="0" y="0"/>
              <a:chExt cx="590075" cy="156928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90075" cy="156928"/>
              </a:xfrm>
              <a:custGeom>
                <a:avLst/>
                <a:gdLst/>
                <a:ahLst/>
                <a:cxnLst/>
                <a:rect l="l" t="t" r="r" b="b"/>
                <a:pathLst>
                  <a:path w="590075" h="156928">
                    <a:moveTo>
                      <a:pt x="78464" y="0"/>
                    </a:moveTo>
                    <a:lnTo>
                      <a:pt x="511610" y="0"/>
                    </a:lnTo>
                    <a:cubicBezTo>
                      <a:pt x="554945" y="0"/>
                      <a:pt x="590075" y="35130"/>
                      <a:pt x="590075" y="78464"/>
                    </a:cubicBezTo>
                    <a:lnTo>
                      <a:pt x="590075" y="78464"/>
                    </a:lnTo>
                    <a:cubicBezTo>
                      <a:pt x="590075" y="121799"/>
                      <a:pt x="554945" y="156928"/>
                      <a:pt x="511610" y="156928"/>
                    </a:cubicBezTo>
                    <a:lnTo>
                      <a:pt x="78464" y="156928"/>
                    </a:lnTo>
                    <a:cubicBezTo>
                      <a:pt x="35130" y="156928"/>
                      <a:pt x="0" y="121799"/>
                      <a:pt x="0" y="78464"/>
                    </a:cubicBezTo>
                    <a:lnTo>
                      <a:pt x="0" y="78464"/>
                    </a:lnTo>
                    <a:cubicBezTo>
                      <a:pt x="0" y="35130"/>
                      <a:pt x="35130" y="0"/>
                      <a:pt x="78464" y="0"/>
                    </a:cubicBezTo>
                    <a:close/>
                  </a:path>
                </a:pathLst>
              </a:custGeom>
              <a:solidFill>
                <a:srgbClr val="F6F3EA"/>
              </a:solidFill>
              <a:ln w="57150" cap="rnd">
                <a:solidFill>
                  <a:srgbClr val="E16B52"/>
                </a:solidFill>
                <a:prstDash val="lgDash"/>
                <a:round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90075" cy="2045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654888" y="390573"/>
              <a:ext cx="5782704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640"/>
                </a:lnSpc>
              </a:pPr>
              <a:r>
                <a:rPr lang="en-US" sz="6000">
                  <a:solidFill>
                    <a:srgbClr val="E16B52"/>
                  </a:solidFill>
                  <a:latin typeface="Cambria Bold"/>
                </a:rPr>
                <a:t>14 x 10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16334" y="6804864"/>
            <a:ext cx="4828194" cy="1284043"/>
            <a:chOff x="0" y="0"/>
            <a:chExt cx="6437592" cy="1712057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6437592" cy="1712057"/>
              <a:chOff x="0" y="0"/>
              <a:chExt cx="590075" cy="156928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590075" cy="156928"/>
              </a:xfrm>
              <a:custGeom>
                <a:avLst/>
                <a:gdLst/>
                <a:ahLst/>
                <a:cxnLst/>
                <a:rect l="l" t="t" r="r" b="b"/>
                <a:pathLst>
                  <a:path w="590075" h="156928">
                    <a:moveTo>
                      <a:pt x="78464" y="0"/>
                    </a:moveTo>
                    <a:lnTo>
                      <a:pt x="511610" y="0"/>
                    </a:lnTo>
                    <a:cubicBezTo>
                      <a:pt x="554945" y="0"/>
                      <a:pt x="590075" y="35130"/>
                      <a:pt x="590075" y="78464"/>
                    </a:cubicBezTo>
                    <a:lnTo>
                      <a:pt x="590075" y="78464"/>
                    </a:lnTo>
                    <a:cubicBezTo>
                      <a:pt x="590075" y="121799"/>
                      <a:pt x="554945" y="156928"/>
                      <a:pt x="511610" y="156928"/>
                    </a:cubicBezTo>
                    <a:lnTo>
                      <a:pt x="78464" y="156928"/>
                    </a:lnTo>
                    <a:cubicBezTo>
                      <a:pt x="35130" y="156928"/>
                      <a:pt x="0" y="121799"/>
                      <a:pt x="0" y="78464"/>
                    </a:cubicBezTo>
                    <a:lnTo>
                      <a:pt x="0" y="78464"/>
                    </a:lnTo>
                    <a:cubicBezTo>
                      <a:pt x="0" y="35130"/>
                      <a:pt x="35130" y="0"/>
                      <a:pt x="78464" y="0"/>
                    </a:cubicBezTo>
                    <a:close/>
                  </a:path>
                </a:pathLst>
              </a:custGeom>
              <a:solidFill>
                <a:srgbClr val="F6F3EA"/>
              </a:solidFill>
              <a:ln w="57150" cap="rnd">
                <a:solidFill>
                  <a:srgbClr val="E16B52"/>
                </a:solidFill>
                <a:prstDash val="lgDash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590075" cy="2045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654888" y="390573"/>
              <a:ext cx="5782704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40"/>
                </a:lnSpc>
              </a:pPr>
              <a:r>
                <a:rPr lang="en-US" sz="6000">
                  <a:solidFill>
                    <a:srgbClr val="E16B52"/>
                  </a:solidFill>
                  <a:latin typeface="Cambria Bold"/>
                </a:rPr>
                <a:t>18 390 : 10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899839" y="3165479"/>
            <a:ext cx="5403693" cy="1284043"/>
            <a:chOff x="0" y="0"/>
            <a:chExt cx="7204924" cy="1712057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7204924" cy="1712057"/>
              <a:chOff x="0" y="0"/>
              <a:chExt cx="660409" cy="156928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60409" cy="156928"/>
              </a:xfrm>
              <a:custGeom>
                <a:avLst/>
                <a:gdLst/>
                <a:ahLst/>
                <a:cxnLst/>
                <a:rect l="l" t="t" r="r" b="b"/>
                <a:pathLst>
                  <a:path w="660409" h="156928">
                    <a:moveTo>
                      <a:pt x="78464" y="0"/>
                    </a:moveTo>
                    <a:lnTo>
                      <a:pt x="581945" y="0"/>
                    </a:lnTo>
                    <a:cubicBezTo>
                      <a:pt x="625279" y="0"/>
                      <a:pt x="660409" y="35130"/>
                      <a:pt x="660409" y="78464"/>
                    </a:cubicBezTo>
                    <a:lnTo>
                      <a:pt x="660409" y="78464"/>
                    </a:lnTo>
                    <a:cubicBezTo>
                      <a:pt x="660409" y="121799"/>
                      <a:pt x="625279" y="156928"/>
                      <a:pt x="581945" y="156928"/>
                    </a:cubicBezTo>
                    <a:lnTo>
                      <a:pt x="78464" y="156928"/>
                    </a:lnTo>
                    <a:cubicBezTo>
                      <a:pt x="35130" y="156928"/>
                      <a:pt x="0" y="121799"/>
                      <a:pt x="0" y="78464"/>
                    </a:cubicBezTo>
                    <a:lnTo>
                      <a:pt x="0" y="78464"/>
                    </a:lnTo>
                    <a:cubicBezTo>
                      <a:pt x="0" y="35130"/>
                      <a:pt x="35130" y="0"/>
                      <a:pt x="78464" y="0"/>
                    </a:cubicBezTo>
                    <a:close/>
                  </a:path>
                </a:pathLst>
              </a:custGeom>
              <a:solidFill>
                <a:srgbClr val="F6F3EA"/>
              </a:solidFill>
              <a:ln w="57150" cap="rnd">
                <a:solidFill>
                  <a:srgbClr val="E16B52"/>
                </a:solidFill>
                <a:prstDash val="lgDash"/>
                <a:round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660409" cy="2045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732948" y="390573"/>
              <a:ext cx="6471977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640"/>
                </a:lnSpc>
              </a:pPr>
              <a:r>
                <a:rPr lang="en-US" sz="6000">
                  <a:solidFill>
                    <a:srgbClr val="E16B52"/>
                  </a:solidFill>
                  <a:latin typeface="Cambria Bold"/>
                </a:rPr>
                <a:t>1 348 x 100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001271" y="6804864"/>
            <a:ext cx="5403693" cy="1284043"/>
            <a:chOff x="0" y="0"/>
            <a:chExt cx="7204924" cy="1712057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7204924" cy="1712057"/>
              <a:chOff x="0" y="0"/>
              <a:chExt cx="660409" cy="156928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60409" cy="156928"/>
              </a:xfrm>
              <a:custGeom>
                <a:avLst/>
                <a:gdLst/>
                <a:ahLst/>
                <a:cxnLst/>
                <a:rect l="l" t="t" r="r" b="b"/>
                <a:pathLst>
                  <a:path w="660409" h="156928">
                    <a:moveTo>
                      <a:pt x="78464" y="0"/>
                    </a:moveTo>
                    <a:lnTo>
                      <a:pt x="581945" y="0"/>
                    </a:lnTo>
                    <a:cubicBezTo>
                      <a:pt x="625279" y="0"/>
                      <a:pt x="660409" y="35130"/>
                      <a:pt x="660409" y="78464"/>
                    </a:cubicBezTo>
                    <a:lnTo>
                      <a:pt x="660409" y="78464"/>
                    </a:lnTo>
                    <a:cubicBezTo>
                      <a:pt x="660409" y="121799"/>
                      <a:pt x="625279" y="156928"/>
                      <a:pt x="581945" y="156928"/>
                    </a:cubicBezTo>
                    <a:lnTo>
                      <a:pt x="78464" y="156928"/>
                    </a:lnTo>
                    <a:cubicBezTo>
                      <a:pt x="35130" y="156928"/>
                      <a:pt x="0" y="121799"/>
                      <a:pt x="0" y="78464"/>
                    </a:cubicBezTo>
                    <a:lnTo>
                      <a:pt x="0" y="78464"/>
                    </a:lnTo>
                    <a:cubicBezTo>
                      <a:pt x="0" y="35130"/>
                      <a:pt x="35130" y="0"/>
                      <a:pt x="78464" y="0"/>
                    </a:cubicBezTo>
                    <a:close/>
                  </a:path>
                </a:pathLst>
              </a:custGeom>
              <a:solidFill>
                <a:srgbClr val="F6F3EA"/>
              </a:solidFill>
              <a:ln w="57150" cap="rnd">
                <a:solidFill>
                  <a:srgbClr val="E16B52"/>
                </a:solidFill>
                <a:prstDash val="lgDash"/>
                <a:round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660409" cy="2045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366474" y="390573"/>
              <a:ext cx="6471977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40"/>
                </a:lnSpc>
              </a:pPr>
              <a:r>
                <a:rPr lang="en-US" sz="6000">
                  <a:solidFill>
                    <a:srgbClr val="E16B52"/>
                  </a:solidFill>
                  <a:latin typeface="Cambria Bold"/>
                </a:rPr>
                <a:t>328 000 : 100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058844" y="3165479"/>
            <a:ext cx="6027151" cy="1284043"/>
            <a:chOff x="0" y="0"/>
            <a:chExt cx="8036202" cy="1712057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8036202" cy="1712057"/>
              <a:chOff x="0" y="0"/>
              <a:chExt cx="736604" cy="156928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736605" cy="156928"/>
              </a:xfrm>
              <a:custGeom>
                <a:avLst/>
                <a:gdLst/>
                <a:ahLst/>
                <a:cxnLst/>
                <a:rect l="l" t="t" r="r" b="b"/>
                <a:pathLst>
                  <a:path w="736605" h="156928">
                    <a:moveTo>
                      <a:pt x="78464" y="0"/>
                    </a:moveTo>
                    <a:lnTo>
                      <a:pt x="658140" y="0"/>
                    </a:lnTo>
                    <a:cubicBezTo>
                      <a:pt x="701475" y="0"/>
                      <a:pt x="736605" y="35130"/>
                      <a:pt x="736605" y="78464"/>
                    </a:cubicBezTo>
                    <a:lnTo>
                      <a:pt x="736605" y="78464"/>
                    </a:lnTo>
                    <a:cubicBezTo>
                      <a:pt x="736605" y="121799"/>
                      <a:pt x="701475" y="156928"/>
                      <a:pt x="658140" y="156928"/>
                    </a:cubicBezTo>
                    <a:lnTo>
                      <a:pt x="78464" y="156928"/>
                    </a:lnTo>
                    <a:cubicBezTo>
                      <a:pt x="35130" y="156928"/>
                      <a:pt x="0" y="121799"/>
                      <a:pt x="0" y="78464"/>
                    </a:cubicBezTo>
                    <a:lnTo>
                      <a:pt x="0" y="78464"/>
                    </a:lnTo>
                    <a:cubicBezTo>
                      <a:pt x="0" y="35130"/>
                      <a:pt x="35130" y="0"/>
                      <a:pt x="78464" y="0"/>
                    </a:cubicBezTo>
                    <a:close/>
                  </a:path>
                </a:pathLst>
              </a:custGeom>
              <a:solidFill>
                <a:srgbClr val="F6F3EA"/>
              </a:solidFill>
              <a:ln w="57150" cap="rnd">
                <a:solidFill>
                  <a:srgbClr val="E16B52"/>
                </a:solidFill>
                <a:prstDash val="lgDash"/>
                <a:round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736604" cy="2045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473676" y="390573"/>
              <a:ext cx="7218689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640"/>
                </a:lnSpc>
              </a:pPr>
              <a:r>
                <a:rPr lang="en-US" sz="6000">
                  <a:solidFill>
                    <a:srgbClr val="E16B52"/>
                  </a:solidFill>
                  <a:latin typeface="Cambria Bold"/>
                </a:rPr>
                <a:t>5 629 x 1000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2261709" y="6804864"/>
            <a:ext cx="6027151" cy="1284043"/>
            <a:chOff x="0" y="0"/>
            <a:chExt cx="8036202" cy="1712057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8036202" cy="1712057"/>
              <a:chOff x="0" y="0"/>
              <a:chExt cx="736604" cy="156928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736605" cy="156928"/>
              </a:xfrm>
              <a:custGeom>
                <a:avLst/>
                <a:gdLst/>
                <a:ahLst/>
                <a:cxnLst/>
                <a:rect l="l" t="t" r="r" b="b"/>
                <a:pathLst>
                  <a:path w="736605" h="156928">
                    <a:moveTo>
                      <a:pt x="78464" y="0"/>
                    </a:moveTo>
                    <a:lnTo>
                      <a:pt x="658140" y="0"/>
                    </a:lnTo>
                    <a:cubicBezTo>
                      <a:pt x="701475" y="0"/>
                      <a:pt x="736605" y="35130"/>
                      <a:pt x="736605" y="78464"/>
                    </a:cubicBezTo>
                    <a:lnTo>
                      <a:pt x="736605" y="78464"/>
                    </a:lnTo>
                    <a:cubicBezTo>
                      <a:pt x="736605" y="121799"/>
                      <a:pt x="701475" y="156928"/>
                      <a:pt x="658140" y="156928"/>
                    </a:cubicBezTo>
                    <a:lnTo>
                      <a:pt x="78464" y="156928"/>
                    </a:lnTo>
                    <a:cubicBezTo>
                      <a:pt x="35130" y="156928"/>
                      <a:pt x="0" y="121799"/>
                      <a:pt x="0" y="78464"/>
                    </a:cubicBezTo>
                    <a:lnTo>
                      <a:pt x="0" y="78464"/>
                    </a:lnTo>
                    <a:cubicBezTo>
                      <a:pt x="0" y="35130"/>
                      <a:pt x="35130" y="0"/>
                      <a:pt x="78464" y="0"/>
                    </a:cubicBezTo>
                    <a:close/>
                  </a:path>
                </a:pathLst>
              </a:custGeom>
              <a:solidFill>
                <a:srgbClr val="F6F3EA"/>
              </a:solidFill>
              <a:ln w="57150" cap="rnd">
                <a:solidFill>
                  <a:srgbClr val="E16B52"/>
                </a:solidFill>
                <a:prstDash val="lgDash"/>
                <a:round/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736604" cy="2045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416261" y="390573"/>
              <a:ext cx="7218689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40"/>
                </a:lnSpc>
              </a:pPr>
              <a:r>
                <a:rPr lang="en-US" sz="6000">
                  <a:solidFill>
                    <a:srgbClr val="E16B52"/>
                  </a:solidFill>
                  <a:latin typeface="Cambria Bold"/>
                </a:rPr>
                <a:t>378 000 : 1 000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0" y="5143500"/>
            <a:ext cx="18605194" cy="1355107"/>
            <a:chOff x="0" y="0"/>
            <a:chExt cx="14036026" cy="1022312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4036025" cy="1022312"/>
            </a:xfrm>
            <a:custGeom>
              <a:avLst/>
              <a:gdLst/>
              <a:ahLst/>
              <a:cxnLst/>
              <a:rect l="l" t="t" r="r" b="b"/>
              <a:pathLst>
                <a:path w="14036025" h="1022312">
                  <a:moveTo>
                    <a:pt x="0" y="0"/>
                  </a:moveTo>
                  <a:lnTo>
                    <a:pt x="14036025" y="0"/>
                  </a:lnTo>
                  <a:lnTo>
                    <a:pt x="14036025" y="1022312"/>
                  </a:lnTo>
                  <a:lnTo>
                    <a:pt x="0" y="1022312"/>
                  </a:lnTo>
                  <a:close/>
                </a:path>
              </a:pathLst>
            </a:custGeom>
            <a:solidFill>
              <a:srgbClr val="F4D7D1"/>
            </a:solidFill>
            <a:ln cap="sq">
              <a:noFill/>
              <a:prstDash val="solid"/>
              <a:miter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28575"/>
              <a:ext cx="14036026" cy="105088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808359" y="4449522"/>
            <a:ext cx="3657600" cy="1993392"/>
            <a:chOff x="0" y="0"/>
            <a:chExt cx="4876800" cy="2657856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4876800" cy="2657856"/>
            </a:xfrm>
            <a:custGeom>
              <a:avLst/>
              <a:gdLst/>
              <a:ahLst/>
              <a:cxnLst/>
              <a:rect l="l" t="t" r="r" b="b"/>
              <a:pathLst>
                <a:path w="4876800" h="2657856">
                  <a:moveTo>
                    <a:pt x="0" y="0"/>
                  </a:moveTo>
                  <a:lnTo>
                    <a:pt x="4876800" y="0"/>
                  </a:lnTo>
                  <a:lnTo>
                    <a:pt x="4876800" y="2657856"/>
                  </a:lnTo>
                  <a:lnTo>
                    <a:pt x="0" y="265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TextBox 49"/>
            <p:cNvSpPr txBox="1"/>
            <p:nvPr/>
          </p:nvSpPr>
          <p:spPr>
            <a:xfrm>
              <a:off x="242000" y="1121954"/>
              <a:ext cx="4120149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6000">
                  <a:solidFill>
                    <a:srgbClr val="42321F"/>
                  </a:solidFill>
                  <a:latin typeface="Cambria Bold"/>
                </a:rPr>
                <a:t>140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6773746" y="4449522"/>
            <a:ext cx="3657600" cy="1993392"/>
            <a:chOff x="0" y="0"/>
            <a:chExt cx="4876800" cy="2657856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4876800" cy="2657856"/>
            </a:xfrm>
            <a:custGeom>
              <a:avLst/>
              <a:gdLst/>
              <a:ahLst/>
              <a:cxnLst/>
              <a:rect l="l" t="t" r="r" b="b"/>
              <a:pathLst>
                <a:path w="4876800" h="2657856">
                  <a:moveTo>
                    <a:pt x="0" y="0"/>
                  </a:moveTo>
                  <a:lnTo>
                    <a:pt x="4876800" y="0"/>
                  </a:lnTo>
                  <a:lnTo>
                    <a:pt x="4876800" y="2657856"/>
                  </a:lnTo>
                  <a:lnTo>
                    <a:pt x="0" y="265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TextBox 52"/>
            <p:cNvSpPr txBox="1"/>
            <p:nvPr/>
          </p:nvSpPr>
          <p:spPr>
            <a:xfrm>
              <a:off x="242000" y="1121954"/>
              <a:ext cx="4120149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6000">
                  <a:solidFill>
                    <a:srgbClr val="42321F"/>
                  </a:solidFill>
                  <a:latin typeface="Cambria Bold"/>
                </a:rPr>
                <a:t>134 800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171671" y="4449522"/>
            <a:ext cx="4207800" cy="1993392"/>
            <a:chOff x="0" y="0"/>
            <a:chExt cx="5610400" cy="2657856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5610400" cy="2657856"/>
            </a:xfrm>
            <a:custGeom>
              <a:avLst/>
              <a:gdLst/>
              <a:ahLst/>
              <a:cxnLst/>
              <a:rect l="l" t="t" r="r" b="b"/>
              <a:pathLst>
                <a:path w="5610400" h="2657856">
                  <a:moveTo>
                    <a:pt x="0" y="0"/>
                  </a:moveTo>
                  <a:lnTo>
                    <a:pt x="5610400" y="0"/>
                  </a:lnTo>
                  <a:lnTo>
                    <a:pt x="5610400" y="2657856"/>
                  </a:lnTo>
                  <a:lnTo>
                    <a:pt x="0" y="265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 t="-7521" b="-7521"/>
              </a:stretch>
            </a:blipFill>
          </p:spPr>
        </p:sp>
        <p:sp>
          <p:nvSpPr>
            <p:cNvPr id="55" name="TextBox 55"/>
            <p:cNvSpPr txBox="1"/>
            <p:nvPr/>
          </p:nvSpPr>
          <p:spPr>
            <a:xfrm>
              <a:off x="278403" y="1121954"/>
              <a:ext cx="4739929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6000">
                  <a:solidFill>
                    <a:srgbClr val="42321F"/>
                  </a:solidFill>
                  <a:latin typeface="Cambria Bold"/>
                </a:rPr>
                <a:t>5 629 000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808359" y="8103051"/>
            <a:ext cx="3657600" cy="1993392"/>
            <a:chOff x="0" y="0"/>
            <a:chExt cx="4876800" cy="2657856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876800" cy="2657856"/>
            </a:xfrm>
            <a:custGeom>
              <a:avLst/>
              <a:gdLst/>
              <a:ahLst/>
              <a:cxnLst/>
              <a:rect l="l" t="t" r="r" b="b"/>
              <a:pathLst>
                <a:path w="4876800" h="2657856">
                  <a:moveTo>
                    <a:pt x="0" y="0"/>
                  </a:moveTo>
                  <a:lnTo>
                    <a:pt x="4876800" y="0"/>
                  </a:lnTo>
                  <a:lnTo>
                    <a:pt x="4876800" y="2657856"/>
                  </a:lnTo>
                  <a:lnTo>
                    <a:pt x="0" y="265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TextBox 58"/>
            <p:cNvSpPr txBox="1"/>
            <p:nvPr/>
          </p:nvSpPr>
          <p:spPr>
            <a:xfrm>
              <a:off x="242000" y="1121954"/>
              <a:ext cx="4120149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6000">
                  <a:solidFill>
                    <a:srgbClr val="42321F"/>
                  </a:solidFill>
                  <a:latin typeface="Cambria Bold"/>
                </a:rPr>
                <a:t>1 839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6773172" y="8103051"/>
            <a:ext cx="3657600" cy="1993392"/>
            <a:chOff x="0" y="0"/>
            <a:chExt cx="4876800" cy="2657856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4876800" cy="2657856"/>
            </a:xfrm>
            <a:custGeom>
              <a:avLst/>
              <a:gdLst/>
              <a:ahLst/>
              <a:cxnLst/>
              <a:rect l="l" t="t" r="r" b="b"/>
              <a:pathLst>
                <a:path w="4876800" h="2657856">
                  <a:moveTo>
                    <a:pt x="0" y="0"/>
                  </a:moveTo>
                  <a:lnTo>
                    <a:pt x="4876800" y="0"/>
                  </a:lnTo>
                  <a:lnTo>
                    <a:pt x="4876800" y="2657856"/>
                  </a:lnTo>
                  <a:lnTo>
                    <a:pt x="0" y="265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TextBox 61"/>
            <p:cNvSpPr txBox="1"/>
            <p:nvPr/>
          </p:nvSpPr>
          <p:spPr>
            <a:xfrm>
              <a:off x="242000" y="1121954"/>
              <a:ext cx="4120149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6000">
                  <a:solidFill>
                    <a:srgbClr val="42321F"/>
                  </a:solidFill>
                  <a:latin typeface="Cambria Bold"/>
                </a:rPr>
                <a:t>3 280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3446484" y="7947864"/>
            <a:ext cx="3657600" cy="1993392"/>
            <a:chOff x="0" y="0"/>
            <a:chExt cx="4876800" cy="2657856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4876800" cy="2657856"/>
            </a:xfrm>
            <a:custGeom>
              <a:avLst/>
              <a:gdLst/>
              <a:ahLst/>
              <a:cxnLst/>
              <a:rect l="l" t="t" r="r" b="b"/>
              <a:pathLst>
                <a:path w="4876800" h="2657856">
                  <a:moveTo>
                    <a:pt x="0" y="0"/>
                  </a:moveTo>
                  <a:lnTo>
                    <a:pt x="4876800" y="0"/>
                  </a:lnTo>
                  <a:lnTo>
                    <a:pt x="4876800" y="2657856"/>
                  </a:lnTo>
                  <a:lnTo>
                    <a:pt x="0" y="265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TextBox 64"/>
            <p:cNvSpPr txBox="1"/>
            <p:nvPr/>
          </p:nvSpPr>
          <p:spPr>
            <a:xfrm>
              <a:off x="242000" y="1121954"/>
              <a:ext cx="4120149" cy="107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6000">
                  <a:solidFill>
                    <a:srgbClr val="42321F"/>
                  </a:solidFill>
                  <a:latin typeface="Cambria Bold"/>
                </a:rPr>
                <a:t>378</a:t>
              </a:r>
            </a:p>
          </p:txBody>
        </p:sp>
      </p:grpSp>
      <p:sp>
        <p:nvSpPr>
          <p:cNvPr id="65" name="Freeform 65"/>
          <p:cNvSpPr/>
          <p:nvPr/>
        </p:nvSpPr>
        <p:spPr>
          <a:xfrm>
            <a:off x="995132" y="467767"/>
            <a:ext cx="1642027" cy="2222710"/>
          </a:xfrm>
          <a:custGeom>
            <a:avLst/>
            <a:gdLst/>
            <a:ahLst/>
            <a:cxnLst/>
            <a:rect l="l" t="t" r="r" b="b"/>
            <a:pathLst>
              <a:path w="1642027" h="2222710">
                <a:moveTo>
                  <a:pt x="0" y="0"/>
                </a:moveTo>
                <a:lnTo>
                  <a:pt x="1642027" y="0"/>
                </a:lnTo>
                <a:lnTo>
                  <a:pt x="1642027" y="2222710"/>
                </a:lnTo>
                <a:lnTo>
                  <a:pt x="0" y="22227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82090" y="1108132"/>
            <a:ext cx="8742422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433982"/>
            <a:ext cx="18844389" cy="3406647"/>
            <a:chOff x="0" y="0"/>
            <a:chExt cx="4963131" cy="897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897224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solidFill>
              <a:srgbClr val="E16B52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954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1701472" y="2095363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1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1" y="1754602"/>
                </a:lnTo>
                <a:lnTo>
                  <a:pt x="1754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64647" y="286391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0"/>
                </a:lnTo>
                <a:lnTo>
                  <a:pt x="0" y="98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6300928" y="2155229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0"/>
                </a:lnTo>
                <a:lnTo>
                  <a:pt x="0" y="1634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105538" y="2274385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958439" y="1420638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-158597" y="9099747"/>
            <a:ext cx="18605194" cy="1187253"/>
            <a:chOff x="0" y="0"/>
            <a:chExt cx="14036026" cy="8956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036025" cy="895681"/>
            </a:xfrm>
            <a:custGeom>
              <a:avLst/>
              <a:gdLst/>
              <a:ahLst/>
              <a:cxnLst/>
              <a:rect l="l" t="t" r="r" b="b"/>
              <a:pathLst>
                <a:path w="14036025" h="895681">
                  <a:moveTo>
                    <a:pt x="0" y="0"/>
                  </a:moveTo>
                  <a:lnTo>
                    <a:pt x="14036025" y="0"/>
                  </a:lnTo>
                  <a:lnTo>
                    <a:pt x="14036025" y="895681"/>
                  </a:lnTo>
                  <a:lnTo>
                    <a:pt x="0" y="895681"/>
                  </a:lnTo>
                  <a:close/>
                </a:path>
              </a:pathLst>
            </a:custGeom>
            <a:solidFill>
              <a:srgbClr val="F4D7D1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4036026" cy="92425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79705" y="465051"/>
            <a:ext cx="1684942" cy="1809334"/>
          </a:xfrm>
          <a:custGeom>
            <a:avLst/>
            <a:gdLst/>
            <a:ahLst/>
            <a:cxnLst/>
            <a:rect l="l" t="t" r="r" b="b"/>
            <a:pathLst>
              <a:path w="1684942" h="1809334">
                <a:moveTo>
                  <a:pt x="0" y="0"/>
                </a:moveTo>
                <a:lnTo>
                  <a:pt x="1684942" y="0"/>
                </a:lnTo>
                <a:lnTo>
                  <a:pt x="1684942" y="1809334"/>
                </a:lnTo>
                <a:lnTo>
                  <a:pt x="0" y="18093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312392" y="3040743"/>
            <a:ext cx="8944868" cy="5522365"/>
          </a:xfrm>
          <a:custGeom>
            <a:avLst/>
            <a:gdLst/>
            <a:ahLst/>
            <a:cxnLst/>
            <a:rect l="l" t="t" r="r" b="b"/>
            <a:pathLst>
              <a:path w="8944868" h="5522365">
                <a:moveTo>
                  <a:pt x="0" y="0"/>
                </a:moveTo>
                <a:lnTo>
                  <a:pt x="8944868" y="0"/>
                </a:lnTo>
                <a:lnTo>
                  <a:pt x="8944868" y="5522365"/>
                </a:lnTo>
                <a:lnTo>
                  <a:pt x="0" y="552236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560604" y="143402"/>
            <a:ext cx="14487396" cy="277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20"/>
              </a:lnSpc>
            </a:pP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Rô-bốt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chạy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10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vòng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quanh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sân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vận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động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.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Biết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mỗi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vòng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quanh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sân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dài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375 m.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Hỏi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Rô-bốt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đã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chạy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bao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nhiêu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Cambria Bold"/>
              </a:rPr>
              <a:t>mét</a:t>
            </a:r>
            <a:r>
              <a:rPr lang="en-US" sz="6000" dirty="0">
                <a:solidFill>
                  <a:srgbClr val="FFFFFF"/>
                </a:solidFill>
                <a:latin typeface="Cambria Bold"/>
              </a:rPr>
              <a:t>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09600" y="3693038"/>
            <a:ext cx="6864105" cy="6593962"/>
            <a:chOff x="-173124" y="3244918"/>
            <a:chExt cx="6864105" cy="6593962"/>
          </a:xfrm>
        </p:grpSpPr>
        <p:sp>
          <p:nvSpPr>
            <p:cNvPr id="14" name="Freeform 14"/>
            <p:cNvSpPr/>
            <p:nvPr/>
          </p:nvSpPr>
          <p:spPr>
            <a:xfrm>
              <a:off x="2939483" y="5593358"/>
              <a:ext cx="3751498" cy="4245522"/>
            </a:xfrm>
            <a:custGeom>
              <a:avLst/>
              <a:gdLst/>
              <a:ahLst/>
              <a:cxnLst/>
              <a:rect l="l" t="t" r="r" b="b"/>
              <a:pathLst>
                <a:path w="3751498" h="4245522">
                  <a:moveTo>
                    <a:pt x="0" y="0"/>
                  </a:moveTo>
                  <a:lnTo>
                    <a:pt x="3751498" y="0"/>
                  </a:lnTo>
                  <a:lnTo>
                    <a:pt x="3751498" y="4245522"/>
                  </a:lnTo>
                  <a:lnTo>
                    <a:pt x="0" y="4245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Cloud Callout 16"/>
            <p:cNvSpPr/>
            <p:nvPr/>
          </p:nvSpPr>
          <p:spPr>
            <a:xfrm>
              <a:off x="-173124" y="3244918"/>
              <a:ext cx="4533672" cy="3073388"/>
            </a:xfrm>
            <a:prstGeom prst="cloudCallout">
              <a:avLst>
                <a:gd name="adj1" fmla="val 57867"/>
                <a:gd name="adj2" fmla="val 37325"/>
              </a:avLst>
            </a:prstGeom>
            <a:solidFill>
              <a:srgbClr val="FFE5E1"/>
            </a:solidFill>
            <a:ln>
              <a:solidFill>
                <a:srgbClr val="E16B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toán</a:t>
              </a:r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!</a:t>
              </a:r>
              <a:endParaRPr lang="en-US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433982"/>
            <a:ext cx="18844389" cy="3406647"/>
            <a:chOff x="0" y="0"/>
            <a:chExt cx="4963131" cy="897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897224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solidFill>
              <a:srgbClr val="E16B52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954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>
                <a:solidFill>
                  <a:srgbClr val="E16B52"/>
                </a:solidFill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1701472" y="2095363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1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1" y="1754602"/>
                </a:lnTo>
                <a:lnTo>
                  <a:pt x="1754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64647" y="286391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0"/>
                </a:lnTo>
                <a:lnTo>
                  <a:pt x="0" y="98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6300928" y="2155229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0"/>
                </a:lnTo>
                <a:lnTo>
                  <a:pt x="0" y="1634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105538" y="2274385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958439" y="1420638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-158597" y="9099747"/>
            <a:ext cx="18605194" cy="1187253"/>
            <a:chOff x="0" y="0"/>
            <a:chExt cx="14036026" cy="895681"/>
          </a:xfrm>
          <a:solidFill>
            <a:srgbClr val="FFE5E1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036025" cy="895681"/>
            </a:xfrm>
            <a:custGeom>
              <a:avLst/>
              <a:gdLst/>
              <a:ahLst/>
              <a:cxnLst/>
              <a:rect l="l" t="t" r="r" b="b"/>
              <a:pathLst>
                <a:path w="14036025" h="895681">
                  <a:moveTo>
                    <a:pt x="0" y="0"/>
                  </a:moveTo>
                  <a:lnTo>
                    <a:pt x="14036025" y="0"/>
                  </a:lnTo>
                  <a:lnTo>
                    <a:pt x="14036025" y="895681"/>
                  </a:lnTo>
                  <a:lnTo>
                    <a:pt x="0" y="895681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4036026" cy="924256"/>
            </a:xfrm>
            <a:prstGeom prst="rect">
              <a:avLst/>
            </a:prstGeom>
            <a:grpFill/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560604" y="143402"/>
            <a:ext cx="14487396" cy="277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20"/>
              </a:lnSpc>
            </a:pPr>
            <a:r>
              <a:rPr lang="en-US" sz="6000">
                <a:solidFill>
                  <a:srgbClr val="FFFFFF"/>
                </a:solidFill>
                <a:latin typeface="Cambria Bold"/>
              </a:rPr>
              <a:t>Rô-bốt chạy 10 vòng quanh sân vận động. Biết mỗi vòng quanh sân dài 375 m. Hỏi Rô-bốt đã chạy bao nhiêu mét?</a:t>
            </a:r>
          </a:p>
        </p:txBody>
      </p:sp>
      <p:sp>
        <p:nvSpPr>
          <p:cNvPr id="14" name="Freeform 14"/>
          <p:cNvSpPr/>
          <p:nvPr/>
        </p:nvSpPr>
        <p:spPr>
          <a:xfrm>
            <a:off x="279705" y="465051"/>
            <a:ext cx="1684942" cy="1809334"/>
          </a:xfrm>
          <a:custGeom>
            <a:avLst/>
            <a:gdLst/>
            <a:ahLst/>
            <a:cxnLst/>
            <a:rect l="l" t="t" r="r" b="b"/>
            <a:pathLst>
              <a:path w="1684942" h="1809334">
                <a:moveTo>
                  <a:pt x="0" y="0"/>
                </a:moveTo>
                <a:lnTo>
                  <a:pt x="1684942" y="0"/>
                </a:lnTo>
                <a:lnTo>
                  <a:pt x="1684942" y="1809334"/>
                </a:lnTo>
                <a:lnTo>
                  <a:pt x="0" y="18093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461543" y="3851670"/>
            <a:ext cx="14487396" cy="462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0"/>
              </a:lnSpc>
            </a:pPr>
            <a:r>
              <a:rPr lang="en-US" sz="6000" u="sng" dirty="0" err="1">
                <a:solidFill>
                  <a:srgbClr val="80393B"/>
                </a:solidFill>
                <a:latin typeface="Cambria Bold"/>
              </a:rPr>
              <a:t>Bài</a:t>
            </a:r>
            <a:r>
              <a:rPr lang="en-US" sz="6000" u="sng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6000" u="sng" dirty="0" err="1">
                <a:solidFill>
                  <a:srgbClr val="80393B"/>
                </a:solidFill>
                <a:latin typeface="Cambria Bold"/>
              </a:rPr>
              <a:t>giải</a:t>
            </a:r>
            <a:r>
              <a:rPr lang="en-US" sz="6000" u="sng" dirty="0">
                <a:solidFill>
                  <a:srgbClr val="80393B"/>
                </a:solidFill>
                <a:latin typeface="Cambria Bold"/>
              </a:rPr>
              <a:t>:</a:t>
            </a:r>
          </a:p>
          <a:p>
            <a:pPr algn="just">
              <a:lnSpc>
                <a:spcPts val="7320"/>
              </a:lnSpc>
            </a:pPr>
            <a:r>
              <a:rPr lang="en-US" sz="6000" dirty="0" err="1">
                <a:solidFill>
                  <a:srgbClr val="80393B"/>
                </a:solidFill>
                <a:latin typeface="Cambria Bold"/>
              </a:rPr>
              <a:t>Rô-bốt</a:t>
            </a:r>
            <a:r>
              <a:rPr lang="en-US" sz="6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80393B"/>
                </a:solidFill>
                <a:latin typeface="Cambria Bold"/>
              </a:rPr>
              <a:t>đã</a:t>
            </a:r>
            <a:r>
              <a:rPr lang="en-US" sz="6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80393B"/>
                </a:solidFill>
                <a:latin typeface="Cambria Bold"/>
              </a:rPr>
              <a:t>chạy</a:t>
            </a:r>
            <a:r>
              <a:rPr lang="en-US" sz="6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80393B"/>
                </a:solidFill>
                <a:latin typeface="Cambria Bold"/>
              </a:rPr>
              <a:t>được</a:t>
            </a:r>
            <a:r>
              <a:rPr lang="en-US" sz="6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6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80393B"/>
                </a:solidFill>
                <a:latin typeface="Cambria Bold"/>
              </a:rPr>
              <a:t>mét</a:t>
            </a:r>
            <a:r>
              <a:rPr lang="en-US" sz="6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80393B"/>
                </a:solidFill>
                <a:latin typeface="Cambria Bold"/>
              </a:rPr>
              <a:t>là</a:t>
            </a:r>
            <a:r>
              <a:rPr lang="en-US" sz="6000" dirty="0">
                <a:solidFill>
                  <a:srgbClr val="80393B"/>
                </a:solidFill>
                <a:latin typeface="Cambria Bold"/>
              </a:rPr>
              <a:t>:</a:t>
            </a:r>
          </a:p>
          <a:p>
            <a:pPr algn="just">
              <a:lnSpc>
                <a:spcPts val="7320"/>
              </a:lnSpc>
            </a:pPr>
            <a:r>
              <a:rPr lang="en-US" sz="6000" dirty="0">
                <a:solidFill>
                  <a:srgbClr val="80393B"/>
                </a:solidFill>
                <a:latin typeface="Cambria Bold"/>
              </a:rPr>
              <a:t>375 x 10 = 3 750 (m)</a:t>
            </a:r>
          </a:p>
          <a:p>
            <a:pPr algn="just">
              <a:lnSpc>
                <a:spcPts val="7320"/>
              </a:lnSpc>
            </a:pPr>
            <a:r>
              <a:rPr lang="en-US" sz="6000" dirty="0" err="1">
                <a:solidFill>
                  <a:srgbClr val="80393B"/>
                </a:solidFill>
                <a:latin typeface="Cambria Bold"/>
              </a:rPr>
              <a:t>Đáp</a:t>
            </a:r>
            <a:r>
              <a:rPr lang="en-US" sz="6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6000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6000" dirty="0">
                <a:solidFill>
                  <a:srgbClr val="80393B"/>
                </a:solidFill>
                <a:latin typeface="Cambria Bold"/>
              </a:rPr>
              <a:t>: 3 750 m</a:t>
            </a:r>
          </a:p>
          <a:p>
            <a:pPr algn="just">
              <a:lnSpc>
                <a:spcPts val="7320"/>
              </a:lnSpc>
            </a:pPr>
            <a:endParaRPr lang="en-US" sz="6000" dirty="0">
              <a:solidFill>
                <a:srgbClr val="80393B"/>
              </a:solidFill>
              <a:latin typeface="Cambria Bold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3388896" y="4994520"/>
            <a:ext cx="4426461" cy="4968476"/>
          </a:xfrm>
          <a:custGeom>
            <a:avLst/>
            <a:gdLst/>
            <a:ahLst/>
            <a:cxnLst/>
            <a:rect l="l" t="t" r="r" b="b"/>
            <a:pathLst>
              <a:path w="4426461" h="4968476">
                <a:moveTo>
                  <a:pt x="4426461" y="0"/>
                </a:moveTo>
                <a:lnTo>
                  <a:pt x="0" y="0"/>
                </a:lnTo>
                <a:lnTo>
                  <a:pt x="0" y="4968476"/>
                </a:lnTo>
                <a:lnTo>
                  <a:pt x="4426461" y="4968476"/>
                </a:lnTo>
                <a:lnTo>
                  <a:pt x="442646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433982"/>
            <a:ext cx="18844389" cy="3406647"/>
            <a:chOff x="0" y="0"/>
            <a:chExt cx="4963131" cy="897224"/>
          </a:xfrm>
          <a:solidFill>
            <a:srgbClr val="E16B52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897224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95437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1820884" y="1555266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1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1" y="1754602"/>
                </a:lnTo>
                <a:lnTo>
                  <a:pt x="1754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25081" y="45750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0"/>
                </a:lnTo>
                <a:lnTo>
                  <a:pt x="0" y="98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6540928" y="1816454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0"/>
                </a:lnTo>
                <a:lnTo>
                  <a:pt x="0" y="1634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95849">
            <a:off x="16795172" y="100209"/>
            <a:ext cx="1502906" cy="1502906"/>
          </a:xfrm>
          <a:custGeom>
            <a:avLst/>
            <a:gdLst/>
            <a:ahLst/>
            <a:cxnLst/>
            <a:rect l="l" t="t" r="r" b="b"/>
            <a:pathLst>
              <a:path w="1502906" h="1502906">
                <a:moveTo>
                  <a:pt x="0" y="0"/>
                </a:moveTo>
                <a:lnTo>
                  <a:pt x="1502906" y="0"/>
                </a:lnTo>
                <a:lnTo>
                  <a:pt x="1502906" y="1502906"/>
                </a:lnTo>
                <a:lnTo>
                  <a:pt x="0" y="150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90163" y="145073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16353" y="69914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07254" y="468904"/>
            <a:ext cx="1703478" cy="1963663"/>
          </a:xfrm>
          <a:custGeom>
            <a:avLst/>
            <a:gdLst/>
            <a:ahLst/>
            <a:cxnLst/>
            <a:rect l="l" t="t" r="r" b="b"/>
            <a:pathLst>
              <a:path w="1703478" h="1963663">
                <a:moveTo>
                  <a:pt x="0" y="0"/>
                </a:moveTo>
                <a:lnTo>
                  <a:pt x="1703477" y="0"/>
                </a:lnTo>
                <a:lnTo>
                  <a:pt x="1703477" y="1963663"/>
                </a:lnTo>
                <a:lnTo>
                  <a:pt x="0" y="19636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8812" y="3134589"/>
            <a:ext cx="17570376" cy="6522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33"/>
              </a:lnSpc>
            </a:pP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Cách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1:</a:t>
            </a:r>
          </a:p>
          <a:p>
            <a:pPr marL="1014726" lvl="1" indent="-507363" algn="just">
              <a:lnSpc>
                <a:spcPts val="5733"/>
              </a:lnSpc>
              <a:buFont typeface="Arial"/>
              <a:buChar char="•"/>
            </a:pP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Tìm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một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bên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lối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đi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</a:p>
          <a:p>
            <a:pPr algn="just">
              <a:lnSpc>
                <a:spcPts val="5733"/>
              </a:lnSpc>
            </a:pPr>
            <a:r>
              <a:rPr lang="en-US" sz="4699" dirty="0">
                <a:solidFill>
                  <a:srgbClr val="80393B"/>
                </a:solidFill>
                <a:latin typeface="Cambria Bold"/>
              </a:rPr>
              <a:t>=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ghế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mỗi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x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một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bên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lối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đi</a:t>
            </a:r>
            <a:endParaRPr lang="en-US" sz="4699" dirty="0">
              <a:solidFill>
                <a:srgbClr val="80393B"/>
              </a:solidFill>
              <a:latin typeface="Cambria Bold"/>
            </a:endParaRPr>
          </a:p>
          <a:p>
            <a:pPr marL="1014726" lvl="1" indent="-507363">
              <a:lnSpc>
                <a:spcPts val="5733"/>
              </a:lnSpc>
              <a:buFont typeface="Arial"/>
              <a:buChar char="•"/>
            </a:pP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Tìm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trong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hội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trường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</a:p>
          <a:p>
            <a:pPr algn="just">
              <a:lnSpc>
                <a:spcPts val="5733"/>
              </a:lnSpc>
            </a:pPr>
            <a:r>
              <a:rPr lang="en-US" sz="4699" dirty="0">
                <a:solidFill>
                  <a:srgbClr val="80393B"/>
                </a:solidFill>
                <a:latin typeface="Cambria Bold"/>
              </a:rPr>
              <a:t>=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một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bên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lối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đi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x 2</a:t>
            </a:r>
          </a:p>
          <a:p>
            <a:pPr algn="just">
              <a:lnSpc>
                <a:spcPts val="5733"/>
              </a:lnSpc>
            </a:pP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Cách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2:</a:t>
            </a:r>
          </a:p>
          <a:p>
            <a:pPr marL="1014726" lvl="1" indent="-507363" algn="just">
              <a:lnSpc>
                <a:spcPts val="5733"/>
              </a:lnSpc>
              <a:buFont typeface="Arial"/>
              <a:buChar char="•"/>
            </a:pP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Tìm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ghế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có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tất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cả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=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ghế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một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bên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lối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đi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x 2</a:t>
            </a:r>
          </a:p>
          <a:p>
            <a:pPr marL="1014726" lvl="1" indent="-507363" algn="just">
              <a:lnSpc>
                <a:spcPts val="5733"/>
              </a:lnSpc>
              <a:buFont typeface="Arial"/>
              <a:buChar char="•"/>
            </a:pP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Tìm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trong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hội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trường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=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mỗi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ghế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x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ghế</a:t>
            </a:r>
            <a:endParaRPr lang="en-US" sz="4699" dirty="0">
              <a:solidFill>
                <a:srgbClr val="80393B"/>
              </a:solidFill>
              <a:latin typeface="Cambria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36126" y="1066800"/>
            <a:ext cx="14966977" cy="1682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433982"/>
            <a:ext cx="18844389" cy="2454913"/>
            <a:chOff x="0" y="0"/>
            <a:chExt cx="4963131" cy="6465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646562"/>
            </a:xfrm>
            <a:custGeom>
              <a:avLst/>
              <a:gdLst/>
              <a:ahLst/>
              <a:cxnLst/>
              <a:rect l="l" t="t" r="r" b="b"/>
              <a:pathLst>
                <a:path w="4963131" h="646562">
                  <a:moveTo>
                    <a:pt x="0" y="0"/>
                  </a:moveTo>
                  <a:lnTo>
                    <a:pt x="4963131" y="0"/>
                  </a:lnTo>
                  <a:lnTo>
                    <a:pt x="4963131" y="646562"/>
                  </a:lnTo>
                  <a:lnTo>
                    <a:pt x="0" y="646562"/>
                  </a:lnTo>
                  <a:close/>
                </a:path>
              </a:pathLst>
            </a:custGeom>
            <a:solidFill>
              <a:srgbClr val="E16B52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703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3968331" y="161798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2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2" y="1754602"/>
                </a:lnTo>
                <a:lnTo>
                  <a:pt x="17546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25081" y="45750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0"/>
                </a:lnTo>
                <a:lnTo>
                  <a:pt x="0" y="98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6540928" y="1816454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0"/>
                </a:lnTo>
                <a:lnTo>
                  <a:pt x="0" y="1634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95849">
            <a:off x="16795172" y="100209"/>
            <a:ext cx="1502906" cy="1502906"/>
          </a:xfrm>
          <a:custGeom>
            <a:avLst/>
            <a:gdLst/>
            <a:ahLst/>
            <a:cxnLst/>
            <a:rect l="l" t="t" r="r" b="b"/>
            <a:pathLst>
              <a:path w="1502906" h="1502906">
                <a:moveTo>
                  <a:pt x="0" y="0"/>
                </a:moveTo>
                <a:lnTo>
                  <a:pt x="1502906" y="0"/>
                </a:lnTo>
                <a:lnTo>
                  <a:pt x="1502906" y="1502906"/>
                </a:lnTo>
                <a:lnTo>
                  <a:pt x="0" y="150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90163" y="145073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16353" y="69914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6961" y="287509"/>
            <a:ext cx="1703478" cy="1963663"/>
          </a:xfrm>
          <a:custGeom>
            <a:avLst/>
            <a:gdLst/>
            <a:ahLst/>
            <a:cxnLst/>
            <a:rect l="l" t="t" r="r" b="b"/>
            <a:pathLst>
              <a:path w="1703478" h="1963663">
                <a:moveTo>
                  <a:pt x="0" y="0"/>
                </a:moveTo>
                <a:lnTo>
                  <a:pt x="1703478" y="0"/>
                </a:lnTo>
                <a:lnTo>
                  <a:pt x="1703478" y="1963663"/>
                </a:lnTo>
                <a:lnTo>
                  <a:pt x="0" y="19636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97247" y="2662809"/>
            <a:ext cx="11582400" cy="3626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33"/>
              </a:lnSpc>
            </a:pPr>
            <a:r>
              <a:rPr lang="en-US" sz="4699" dirty="0">
                <a:solidFill>
                  <a:srgbClr val="80393B"/>
                </a:solidFill>
                <a:latin typeface="Cambria Bold"/>
              </a:rPr>
              <a:t>Ở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một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bên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lối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đi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có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là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:</a:t>
            </a:r>
          </a:p>
          <a:p>
            <a:pPr algn="just">
              <a:lnSpc>
                <a:spcPts val="5733"/>
              </a:lnSpc>
            </a:pPr>
            <a:r>
              <a:rPr lang="en-US" sz="4699" dirty="0" smtClean="0">
                <a:solidFill>
                  <a:srgbClr val="80393B"/>
                </a:solidFill>
                <a:latin typeface="Cambria Bold"/>
              </a:rPr>
              <a:t>	8 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x 10 = 80 (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)</a:t>
            </a:r>
          </a:p>
          <a:p>
            <a:pPr algn="just">
              <a:lnSpc>
                <a:spcPts val="5733"/>
              </a:lnSpc>
            </a:pP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Trong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hội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trường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có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tất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cả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là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:</a:t>
            </a:r>
          </a:p>
          <a:p>
            <a:pPr algn="just">
              <a:lnSpc>
                <a:spcPts val="5733"/>
              </a:lnSpc>
            </a:pPr>
            <a:r>
              <a:rPr lang="en-US" sz="4699" dirty="0" smtClean="0">
                <a:solidFill>
                  <a:srgbClr val="80393B"/>
                </a:solidFill>
                <a:latin typeface="Cambria Bold"/>
              </a:rPr>
              <a:t>	80 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x 2 = 160 (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)</a:t>
            </a:r>
          </a:p>
          <a:p>
            <a:pPr algn="just">
              <a:lnSpc>
                <a:spcPts val="5733"/>
              </a:lnSpc>
            </a:pPr>
            <a:r>
              <a:rPr lang="en-US" sz="4699" dirty="0" smtClean="0">
                <a:solidFill>
                  <a:srgbClr val="80393B"/>
                </a:solidFill>
                <a:latin typeface="Cambria Bold"/>
              </a:rPr>
              <a:t>		</a:t>
            </a:r>
            <a:r>
              <a:rPr lang="en-US" sz="4699" dirty="0" err="1" smtClean="0">
                <a:solidFill>
                  <a:srgbClr val="80393B"/>
                </a:solidFill>
                <a:latin typeface="Cambria Bold"/>
              </a:rPr>
              <a:t>Đáp</a:t>
            </a:r>
            <a:r>
              <a:rPr lang="en-US" sz="4699" dirty="0" smtClean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: 160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ngồi</a:t>
            </a:r>
            <a:endParaRPr lang="en-US" sz="4699" dirty="0">
              <a:solidFill>
                <a:srgbClr val="80393B"/>
              </a:solidFill>
              <a:latin typeface="Cambria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812594" y="6421722"/>
            <a:ext cx="9753600" cy="3626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33"/>
              </a:lnSpc>
            </a:pP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ghế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hai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bên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lối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đi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là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:</a:t>
            </a:r>
          </a:p>
          <a:p>
            <a:pPr algn="just">
              <a:lnSpc>
                <a:spcPts val="5733"/>
              </a:lnSpc>
            </a:pPr>
            <a:r>
              <a:rPr lang="en-US" sz="4699" dirty="0" smtClean="0">
                <a:solidFill>
                  <a:srgbClr val="80393B"/>
                </a:solidFill>
                <a:latin typeface="Cambria Bold"/>
              </a:rPr>
              <a:t>	10 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x 2 = 20 (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ghế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)</a:t>
            </a:r>
          </a:p>
          <a:p>
            <a:pPr algn="just">
              <a:lnSpc>
                <a:spcPts val="5733"/>
              </a:lnSpc>
            </a:pP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Hội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trường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có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tất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cả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là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:</a:t>
            </a:r>
          </a:p>
          <a:p>
            <a:pPr algn="just">
              <a:lnSpc>
                <a:spcPts val="5733"/>
              </a:lnSpc>
            </a:pP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smtClean="0">
                <a:solidFill>
                  <a:srgbClr val="80393B"/>
                </a:solidFill>
                <a:latin typeface="Cambria Bold"/>
              </a:rPr>
              <a:t>	8 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x 20 = 160 (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)</a:t>
            </a:r>
          </a:p>
          <a:p>
            <a:pPr algn="just">
              <a:lnSpc>
                <a:spcPts val="5733"/>
              </a:lnSpc>
            </a:pPr>
            <a:r>
              <a:rPr lang="en-US" sz="4699" dirty="0" smtClean="0">
                <a:solidFill>
                  <a:srgbClr val="80393B"/>
                </a:solidFill>
                <a:latin typeface="Cambria Bold"/>
              </a:rPr>
              <a:t>		</a:t>
            </a:r>
            <a:r>
              <a:rPr lang="en-US" sz="4699" dirty="0" err="1" smtClean="0">
                <a:solidFill>
                  <a:srgbClr val="80393B"/>
                </a:solidFill>
                <a:latin typeface="Cambria Bold"/>
              </a:rPr>
              <a:t>Đáp</a:t>
            </a:r>
            <a:r>
              <a:rPr lang="en-US" sz="4699" dirty="0" smtClean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: 160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699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699" dirty="0" err="1">
                <a:solidFill>
                  <a:srgbClr val="80393B"/>
                </a:solidFill>
                <a:latin typeface="Cambria Bold"/>
              </a:rPr>
              <a:t>ngồi</a:t>
            </a:r>
            <a:endParaRPr lang="en-US" sz="4699" dirty="0">
              <a:solidFill>
                <a:srgbClr val="80393B"/>
              </a:solidFill>
              <a:latin typeface="Cambria Bold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38919" y="555281"/>
            <a:ext cx="4340728" cy="16826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38318" y="2633889"/>
            <a:ext cx="3773751" cy="16826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16324" y="7962900"/>
            <a:ext cx="3767655" cy="1676545"/>
          </a:xfrm>
          <a:prstGeom prst="rect">
            <a:avLst/>
          </a:prstGeom>
        </p:spPr>
      </p:pic>
      <p:sp>
        <p:nvSpPr>
          <p:cNvPr id="20" name="Freeform 29"/>
          <p:cNvSpPr/>
          <p:nvPr/>
        </p:nvSpPr>
        <p:spPr>
          <a:xfrm>
            <a:off x="13492842" y="2895233"/>
            <a:ext cx="2969249" cy="2461777"/>
          </a:xfrm>
          <a:custGeom>
            <a:avLst/>
            <a:gdLst/>
            <a:ahLst/>
            <a:cxnLst/>
            <a:rect l="l" t="t" r="r" b="b"/>
            <a:pathLst>
              <a:path w="5413992" h="4488691">
                <a:moveTo>
                  <a:pt x="0" y="0"/>
                </a:moveTo>
                <a:lnTo>
                  <a:pt x="5413992" y="0"/>
                </a:lnTo>
                <a:lnTo>
                  <a:pt x="5413992" y="4488691"/>
                </a:lnTo>
                <a:lnTo>
                  <a:pt x="0" y="448869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4"/>
          <p:cNvSpPr/>
          <p:nvPr/>
        </p:nvSpPr>
        <p:spPr>
          <a:xfrm flipH="1">
            <a:off x="2212941" y="6734822"/>
            <a:ext cx="2856998" cy="3069041"/>
          </a:xfrm>
          <a:custGeom>
            <a:avLst/>
            <a:gdLst/>
            <a:ahLst/>
            <a:cxnLst/>
            <a:rect l="l" t="t" r="r" b="b"/>
            <a:pathLst>
              <a:path w="6579273" h="7067578">
                <a:moveTo>
                  <a:pt x="0" y="0"/>
                </a:moveTo>
                <a:lnTo>
                  <a:pt x="6579273" y="0"/>
                </a:lnTo>
                <a:lnTo>
                  <a:pt x="6579273" y="7067579"/>
                </a:lnTo>
                <a:lnTo>
                  <a:pt x="0" y="706757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428</Words>
  <Application>Microsoft Office PowerPoint</Application>
  <PresentationFormat>Custom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SVN-Nickel</vt:lpstr>
      <vt:lpstr>SVN-SAF</vt:lpstr>
      <vt:lpstr>Calibri</vt:lpstr>
      <vt:lpstr>Cambria</vt:lpstr>
      <vt:lpstr>Cambria Bold</vt:lpstr>
      <vt:lpstr>Genty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T20_NhanChiavoi10,100,..._MNT</dc:title>
  <cp:lastModifiedBy>Admin</cp:lastModifiedBy>
  <cp:revision>53</cp:revision>
  <dcterms:created xsi:type="dcterms:W3CDTF">2006-08-16T00:00:00Z</dcterms:created>
  <dcterms:modified xsi:type="dcterms:W3CDTF">2025-01-16T17:47:43Z</dcterms:modified>
  <dc:identifier>DAF2r3-8Xrk</dc:identifier>
</cp:coreProperties>
</file>