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257" r:id="rId2"/>
    <p:sldId id="260" r:id="rId3"/>
    <p:sldId id="261" r:id="rId4"/>
    <p:sldId id="259" r:id="rId5"/>
    <p:sldId id="262" r:id="rId6"/>
    <p:sldId id="263" r:id="rId7"/>
    <p:sldId id="264" r:id="rId8"/>
    <p:sldId id="265" r:id="rId9"/>
    <p:sldId id="266" r:id="rId10"/>
    <p:sldId id="267" r:id="rId11"/>
    <p:sldId id="268" r:id="rId12"/>
    <p:sldId id="269" r:id="rId13"/>
    <p:sldId id="271" r:id="rId14"/>
    <p:sldId id="272" r:id="rId15"/>
    <p:sldId id="273" r:id="rId16"/>
    <p:sldId id="275" r:id="rId17"/>
    <p:sldId id="274" r:id="rId18"/>
    <p:sldId id="276" r:id="rId19"/>
    <p:sldId id="277" r:id="rId20"/>
  </p:sldIdLst>
  <p:sldSz cx="12192000" cy="6858000"/>
  <p:notesSz cx="6858000" cy="9144000"/>
  <p:embeddedFontLst>
    <p:embeddedFont>
      <p:font typeface="#9Slide07 HoneyCream" charset="0"/>
      <p:regular r:id="rId22"/>
    </p:embeddedFont>
    <p:embeddedFont>
      <p:font typeface="#9Slide05 Fourth Medium" charset="0"/>
      <p:bold r:id="rId23"/>
    </p:embeddedFont>
    <p:embeddedFont>
      <p:font typeface="Calibri" pitchFamily="34" charset="0"/>
      <p:regular r:id="rId24"/>
      <p:bold r:id="rId25"/>
      <p:italic r:id="rId26"/>
      <p:boldItalic r:id="rId27"/>
    </p:embeddedFont>
    <p:embeddedFont>
      <p:font typeface="#9Slide05 Aphrodite Pro"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6600"/>
    <a:srgbClr val="00CC99"/>
    <a:srgbClr val="FF99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9" d="100"/>
          <a:sy n="79" d="100"/>
        </p:scale>
        <p:origin x="-38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A38F9-5FDB-4215-BE56-5DF7FDE12B09}"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199C8-FB71-48BF-91A9-7DADB513970E}" type="slidenum">
              <a:rPr lang="en-US" smtClean="0"/>
              <a:t>‹#›</a:t>
            </a:fld>
            <a:endParaRPr lang="en-US"/>
          </a:p>
        </p:txBody>
      </p:sp>
    </p:spTree>
    <p:extLst>
      <p:ext uri="{BB962C8B-B14F-4D97-AF65-F5344CB8AC3E}">
        <p14:creationId xmlns:p14="http://schemas.microsoft.com/office/powerpoint/2010/main" val="264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24206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9"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10"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1" name="图片 5" descr="33"/>
          <p:cNvPicPr>
            <a:picLocks noChangeAspect="1"/>
          </p:cNvPicPr>
          <p:nvPr userDrawn="1"/>
        </p:nvPicPr>
        <p:blipFill>
          <a:blip r:embed="rId6"/>
          <a:srcRect b="66182"/>
          <a:stretch>
            <a:fillRect/>
          </a:stretch>
        </p:blipFill>
        <p:spPr>
          <a:xfrm>
            <a:off x="0" y="0"/>
            <a:ext cx="12192000" cy="1381760"/>
          </a:xfrm>
          <a:prstGeom prst="rect">
            <a:avLst/>
          </a:prstGeom>
        </p:spPr>
      </p:pic>
      <p:pic>
        <p:nvPicPr>
          <p:cNvPr id="12" name="图片 12" descr="5"/>
          <p:cNvPicPr>
            <a:picLocks noChangeAspect="1"/>
          </p:cNvPicPr>
          <p:nvPr userDrawn="1"/>
        </p:nvPicPr>
        <p:blipFill>
          <a:blip r:embed="rId7"/>
          <a:srcRect l="49356" t="5587" r="37449" b="63171"/>
          <a:stretch>
            <a:fillRect/>
          </a:stretch>
        </p:blipFill>
        <p:spPr>
          <a:xfrm rot="21300000">
            <a:off x="7604760" y="1439545"/>
            <a:ext cx="1372870" cy="1197610"/>
          </a:xfrm>
          <a:prstGeom prst="rect">
            <a:avLst/>
          </a:prstGeom>
        </p:spPr>
      </p:pic>
      <p:pic>
        <p:nvPicPr>
          <p:cNvPr id="13" name="Picture 12">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4" name="Picture 1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5"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extBox 18">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695524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7"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8"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9"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0" name="图片 5" descr="33"/>
          <p:cNvPicPr>
            <a:picLocks noChangeAspect="1"/>
          </p:cNvPicPr>
          <p:nvPr userDrawn="1"/>
        </p:nvPicPr>
        <p:blipFill>
          <a:blip r:embed="rId6"/>
          <a:srcRect b="66182"/>
          <a:stretch>
            <a:fillRect/>
          </a:stretch>
        </p:blipFill>
        <p:spPr>
          <a:xfrm>
            <a:off x="0" y="0"/>
            <a:ext cx="12192000" cy="1381760"/>
          </a:xfrm>
          <a:prstGeom prst="rect">
            <a:avLst/>
          </a:prstGeom>
        </p:spPr>
      </p:pic>
      <p:sp>
        <p:nvSpPr>
          <p:cNvPr id="12" name="圆角矩形 69"/>
          <p:cNvSpPr/>
          <p:nvPr userDrawn="1"/>
        </p:nvSpPr>
        <p:spPr>
          <a:xfrm>
            <a:off x="404734" y="389744"/>
            <a:ext cx="11393469" cy="62326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3" name="圆角矩形 70"/>
          <p:cNvSpPr/>
          <p:nvPr userDrawn="1"/>
        </p:nvSpPr>
        <p:spPr>
          <a:xfrm>
            <a:off x="584962" y="555617"/>
            <a:ext cx="11066855" cy="5926884"/>
          </a:xfrm>
          <a:prstGeom prst="roundRect">
            <a:avLst/>
          </a:prstGeom>
          <a:solidFill>
            <a:schemeClr val="bg1"/>
          </a:solidFill>
          <a:ln w="28575">
            <a:solidFill>
              <a:srgbClr val="9AD8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1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46370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par>
                                <p:cTn id="11" presetID="53" presetClass="entr" presetSubtype="16"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750" fill="hold"/>
                                        <p:tgtEl>
                                          <p:spTgt spid="20"/>
                                        </p:tgtEl>
                                        <p:attrNameLst>
                                          <p:attrName>ppt_w</p:attrName>
                                        </p:attrNameLst>
                                      </p:cBhvr>
                                      <p:tavLst>
                                        <p:tav tm="0">
                                          <p:val>
                                            <p:fltVal val="0"/>
                                          </p:val>
                                        </p:tav>
                                        <p:tav tm="100000">
                                          <p:val>
                                            <p:strVal val="#ppt_w"/>
                                          </p:val>
                                        </p:tav>
                                      </p:tavLst>
                                    </p:anim>
                                    <p:anim calcmode="lin" valueType="num">
                                      <p:cBhvr>
                                        <p:cTn id="14" dur="1750" fill="hold"/>
                                        <p:tgtEl>
                                          <p:spTgt spid="20"/>
                                        </p:tgtEl>
                                        <p:attrNameLst>
                                          <p:attrName>ppt_h</p:attrName>
                                        </p:attrNameLst>
                                      </p:cBhvr>
                                      <p:tavLst>
                                        <p:tav tm="0">
                                          <p:val>
                                            <p:fltVal val="0"/>
                                          </p:val>
                                        </p:tav>
                                        <p:tav tm="100000">
                                          <p:val>
                                            <p:strVal val="#ppt_h"/>
                                          </p:val>
                                        </p:tav>
                                      </p:tavLst>
                                    </p:anim>
                                    <p:animEffect transition="in" filter="fade">
                                      <p:cBhvr>
                                        <p:cTn id="15" dur="1750"/>
                                        <p:tgtEl>
                                          <p:spTgt spid="20"/>
                                        </p:tgtEl>
                                      </p:cBhvr>
                                    </p:animEffect>
                                  </p:childTnLst>
                                </p:cTn>
                              </p:par>
                              <p:par>
                                <p:cTn id="16" presetID="6" presetClass="emph" presetSubtype="0" repeatCount="indefinite" accel="7000" decel="14000" autoRev="1" fill="hold" grpId="0" nodeType="withEffect">
                                  <p:stCondLst>
                                    <p:cond delay="0"/>
                                  </p:stCondLst>
                                  <p:childTnLst>
                                    <p:animScale>
                                      <p:cBhvr>
                                        <p:cTn id="1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0"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2025/5/16</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Tree>
    <p:extLst>
      <p:ext uri="{BB962C8B-B14F-4D97-AF65-F5344CB8AC3E}">
        <p14:creationId xmlns:p14="http://schemas.microsoft.com/office/powerpoint/2010/main" val="196597256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1" y="1673"/>
            <a:ext cx="12192001" cy="6854654"/>
          </a:xfrm>
          <a:prstGeom prst="rect">
            <a:avLst/>
          </a:prstGeom>
        </p:spPr>
      </p:pic>
      <p:pic>
        <p:nvPicPr>
          <p:cNvPr id="8" name="Picture 7">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868959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2172335" y="0"/>
            <a:ext cx="10034905"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0"/>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1"/>
          <a:srcRect b="66182"/>
          <a:stretch>
            <a:fillRect/>
          </a:stretch>
        </p:blipFill>
        <p:spPr>
          <a:xfrm>
            <a:off x="0" y="0"/>
            <a:ext cx="12192000" cy="1381760"/>
          </a:xfrm>
          <a:prstGeom prst="rect">
            <a:avLst/>
          </a:prstGeom>
        </p:spPr>
      </p:pic>
      <p:cxnSp>
        <p:nvCxnSpPr>
          <p:cNvPr id="15" name="直接连接符 14"/>
          <p:cNvCxnSpPr/>
          <p:nvPr/>
        </p:nvCxnSpPr>
        <p:spPr>
          <a:xfrm>
            <a:off x="4272597" y="4103715"/>
            <a:ext cx="583438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6" name="图片 15" descr="5"/>
          <p:cNvPicPr>
            <a:picLocks noChangeAspect="1"/>
          </p:cNvPicPr>
          <p:nvPr/>
        </p:nvPicPr>
        <p:blipFill>
          <a:blip r:embed="rId10"/>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4" name="Picture 13" descr="Logo, company name&#10;&#10;Description automatically generated">
            <a:extLst>
              <a:ext uri="{FF2B5EF4-FFF2-40B4-BE49-F238E27FC236}">
                <a16:creationId xmlns:a16="http://schemas.microsoft.com/office/drawing/2014/main" xmlns="" id="{FD61665E-631F-253B-E1E4-53DD4C2EF4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082" y="-78172"/>
            <a:ext cx="1450596" cy="1557348"/>
          </a:xfrm>
          <a:prstGeom prst="rect">
            <a:avLst/>
          </a:prstGeom>
        </p:spPr>
      </p:pic>
      <p:grpSp>
        <p:nvGrpSpPr>
          <p:cNvPr id="20" name="Group 19"/>
          <p:cNvGrpSpPr/>
          <p:nvPr/>
        </p:nvGrpSpPr>
        <p:grpSpPr>
          <a:xfrm>
            <a:off x="-1091395" y="1015018"/>
            <a:ext cx="2811440" cy="1105510"/>
            <a:chOff x="-856881" y="1091821"/>
            <a:chExt cx="2811440" cy="1105510"/>
          </a:xfrm>
        </p:grpSpPr>
        <p:sp>
          <p:nvSpPr>
            <p:cNvPr id="21" name="Google Shape;1910;p31">
              <a:extLst>
                <a:ext uri="{FF2B5EF4-FFF2-40B4-BE49-F238E27FC236}">
                  <a16:creationId xmlns:a16="http://schemas.microsoft.com/office/drawing/2014/main" xmlns=""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2" name="Google Shape;1910;p31">
              <a:extLst>
                <a:ext uri="{FF2B5EF4-FFF2-40B4-BE49-F238E27FC236}">
                  <a16:creationId xmlns:a16="http://schemas.microsoft.com/office/drawing/2014/main" xmlns=""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grpSp>
        <p:nvGrpSpPr>
          <p:cNvPr id="26" name="Group 25"/>
          <p:cNvGrpSpPr/>
          <p:nvPr/>
        </p:nvGrpSpPr>
        <p:grpSpPr>
          <a:xfrm>
            <a:off x="4130416" y="1620036"/>
            <a:ext cx="6896172" cy="4345637"/>
            <a:chOff x="2618140" y="2103995"/>
            <a:chExt cx="5398145" cy="4345637"/>
          </a:xfrm>
        </p:grpSpPr>
        <p:sp>
          <p:nvSpPr>
            <p:cNvPr id="27" name="TextBox 26"/>
            <p:cNvSpPr txBox="1"/>
            <p:nvPr/>
          </p:nvSpPr>
          <p:spPr>
            <a:xfrm>
              <a:off x="2622494" y="2103995"/>
              <a:ext cx="5393791" cy="4339650"/>
            </a:xfrm>
            <a:prstGeom prst="rect">
              <a:avLst/>
            </a:prstGeom>
            <a:noFill/>
          </p:spPr>
          <p:txBody>
            <a:bodyPr wrap="square" rtlCol="0">
              <a:spAutoFit/>
            </a:bodyPr>
            <a:lstStyle/>
            <a:p>
              <a:r>
                <a:rPr lang="en-US" sz="138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rPr>
                <a:t>ÔN TẬP</a:t>
              </a:r>
            </a:p>
          </p:txBody>
        </p:sp>
        <p:sp>
          <p:nvSpPr>
            <p:cNvPr id="29" name="TextBox 28"/>
            <p:cNvSpPr txBox="1"/>
            <p:nvPr/>
          </p:nvSpPr>
          <p:spPr>
            <a:xfrm>
              <a:off x="2618140" y="2109982"/>
              <a:ext cx="5393791" cy="4339650"/>
            </a:xfrm>
            <a:prstGeom prst="rect">
              <a:avLst/>
            </a:prstGeom>
            <a:noFill/>
          </p:spPr>
          <p:txBody>
            <a:bodyPr wrap="square" rtlCol="0">
              <a:spAutoFit/>
              <a:scene3d>
                <a:camera prst="orthographicFront"/>
                <a:lightRig rig="threePt" dir="t"/>
              </a:scene3d>
              <a:sp3d extrusionH="57150">
                <a:bevelT w="38100" h="38100"/>
              </a:sp3d>
            </a:bodyPr>
            <a:lstStyle/>
            <a:p>
              <a:r>
                <a:rPr lang="en-US" sz="138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000000">
                        <a:alpha val="43137"/>
                      </a:srgbClr>
                    </a:outerShdw>
                  </a:effectLst>
                  <a:latin typeface="UTM Showcard" panose="02040603050506020204" pitchFamily="18" charset="0"/>
                </a:rPr>
                <a:t>ÔN TẬP</a:t>
              </a:r>
            </a:p>
          </p:txBody>
        </p:sp>
      </p:grpSp>
      <p:sp>
        <p:nvSpPr>
          <p:cNvPr id="30" name="TextBox 29"/>
          <p:cNvSpPr txBox="1"/>
          <p:nvPr/>
        </p:nvSpPr>
        <p:spPr>
          <a:xfrm>
            <a:off x="5519794" y="4042555"/>
            <a:ext cx="3570514" cy="1200329"/>
          </a:xfrm>
          <a:prstGeom prst="rect">
            <a:avLst/>
          </a:prstGeom>
          <a:noFill/>
        </p:spPr>
        <p:txBody>
          <a:bodyPr wrap="square" rtlCol="0">
            <a:spAutoFit/>
          </a:bodyPr>
          <a:lstStyle/>
          <a:p>
            <a:r>
              <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rPr>
              <a:t>(Tiết 3, 4)</a:t>
            </a:r>
          </a:p>
        </p:txBody>
      </p:sp>
    </p:spTree>
    <p:extLst>
      <p:ext uri="{BB962C8B-B14F-4D97-AF65-F5344CB8AC3E}">
        <p14:creationId xmlns:p14="http://schemas.microsoft.com/office/powerpoint/2010/main" val="25023894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1976" y="349624"/>
            <a:ext cx="10112189" cy="1976717"/>
            <a:chOff x="1021976" y="309282"/>
            <a:chExt cx="10112189" cy="1976717"/>
          </a:xfrm>
        </p:grpSpPr>
        <p:sp>
          <p:nvSpPr>
            <p:cNvPr id="2" name="Rounded Rectangle 1"/>
            <p:cNvSpPr/>
            <p:nvPr/>
          </p:nvSpPr>
          <p:spPr>
            <a:xfrm>
              <a:off x="1021976" y="309282"/>
              <a:ext cx="10112189" cy="1976717"/>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815882"/>
            </a:xfrm>
            <a:prstGeom prst="rect">
              <a:avLst/>
            </a:prstGeom>
            <a:noFill/>
          </p:spPr>
          <p:txBody>
            <a:bodyPr wrap="square" rtlCol="0">
              <a:spAutoFit/>
            </a:bodyPr>
            <a:lstStyle/>
            <a:p>
              <a:pPr algn="just"/>
              <a:r>
                <a:rPr lang="en-US" sz="2800" b="1">
                  <a:latin typeface="UTM Avo" panose="02040603050506020204" pitchFamily="18" charset="0"/>
                </a:rPr>
                <a:t>d) Hãy tưởng tượng em là bạn cùng lớp với thỏ nâu. Vì có việc bận, em không đến thăm thỏ nâu được. Hãy viết lời an ủi, động viên thỏ nâu và nhờ các bạn chuyển giúp. </a:t>
              </a:r>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81935" y="3348318"/>
            <a:ext cx="4031753" cy="3402106"/>
          </a:xfrm>
          <a:prstGeom prst="rect">
            <a:avLst/>
          </a:prstGeom>
        </p:spPr>
      </p:pic>
      <p:grpSp>
        <p:nvGrpSpPr>
          <p:cNvPr id="11" name="Group 10"/>
          <p:cNvGrpSpPr/>
          <p:nvPr/>
        </p:nvGrpSpPr>
        <p:grpSpPr>
          <a:xfrm>
            <a:off x="4110684" y="1970897"/>
            <a:ext cx="8664022" cy="4921624"/>
            <a:chOff x="4110684" y="1970897"/>
            <a:chExt cx="8664022" cy="492162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684" y="1970897"/>
              <a:ext cx="8664022" cy="4921624"/>
            </a:xfrm>
            <a:prstGeom prst="rect">
              <a:avLst/>
            </a:prstGeom>
          </p:spPr>
        </p:pic>
        <p:sp>
          <p:nvSpPr>
            <p:cNvPr id="13" name="TextBox 12"/>
            <p:cNvSpPr txBox="1"/>
            <p:nvPr/>
          </p:nvSpPr>
          <p:spPr>
            <a:xfrm>
              <a:off x="5453441" y="2877437"/>
              <a:ext cx="5156288" cy="3108543"/>
            </a:xfrm>
            <a:prstGeom prst="rect">
              <a:avLst/>
            </a:prstGeom>
            <a:solidFill>
              <a:schemeClr val="bg1"/>
            </a:solidFill>
          </p:spPr>
          <p:txBody>
            <a:bodyPr wrap="square" rtlCol="0">
              <a:spAutoFit/>
            </a:bodyPr>
            <a:lstStyle/>
            <a:p>
              <a:r>
                <a:rPr lang="en-US" sz="2800" b="1">
                  <a:solidFill>
                    <a:srgbClr val="008080"/>
                  </a:solidFill>
                  <a:latin typeface="UTM Avo" panose="02040603050506020204" pitchFamily="18" charset="0"/>
                </a:rPr>
                <a:t>Thỏ nâu yêu quý!</a:t>
              </a:r>
            </a:p>
            <a:p>
              <a:pPr algn="just"/>
              <a:r>
                <a:rPr lang="en-US" sz="2800" b="1">
                  <a:solidFill>
                    <a:srgbClr val="008080"/>
                  </a:solidFill>
                  <a:latin typeface="UTM Avo" panose="02040603050506020204" pitchFamily="18" charset="0"/>
                </a:rPr>
                <a:t>Chiều nay tớ bận nên không tới thăm cậu được. Cậu hãy uống thuốc, ăn uống đầy đủ cho chóng khỏe nhé! Tớ và mọi người đều rất nhớ cậu!</a:t>
              </a:r>
            </a:p>
          </p:txBody>
        </p:sp>
      </p:grpSp>
    </p:spTree>
    <p:extLst>
      <p:ext uri="{BB962C8B-B14F-4D97-AF65-F5344CB8AC3E}">
        <p14:creationId xmlns:p14="http://schemas.microsoft.com/office/powerpoint/2010/main" val="2767609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720" y="1188455"/>
            <a:ext cx="10540287" cy="5212345"/>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4. Quan sát tranh, tìm từ ngữ.</a:t>
            </a:r>
          </a:p>
        </p:txBody>
      </p:sp>
    </p:spTree>
    <p:extLst>
      <p:ext uri="{BB962C8B-B14F-4D97-AF65-F5344CB8AC3E}">
        <p14:creationId xmlns:p14="http://schemas.microsoft.com/office/powerpoint/2010/main" val="19095731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108" y="3133165"/>
            <a:ext cx="6879663" cy="3402106"/>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4. Quan sát tranh, tìm từ ngữ.</a:t>
            </a:r>
          </a:p>
        </p:txBody>
      </p:sp>
      <p:sp>
        <p:nvSpPr>
          <p:cNvPr id="4" name="TextBox 3"/>
          <p:cNvSpPr txBox="1"/>
          <p:nvPr/>
        </p:nvSpPr>
        <p:spPr>
          <a:xfrm>
            <a:off x="881829" y="1172940"/>
            <a:ext cx="10031506" cy="1077218"/>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Chỉ sự vật (người, đồ vật, con vật, cây cối).</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trẻ em</a:t>
            </a:r>
          </a:p>
        </p:txBody>
      </p:sp>
      <p:sp>
        <p:nvSpPr>
          <p:cNvPr id="5" name="TextBox 4"/>
          <p:cNvSpPr txBox="1"/>
          <p:nvPr/>
        </p:nvSpPr>
        <p:spPr>
          <a:xfrm>
            <a:off x="881829" y="2250158"/>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Chỉ đặc điểm</a:t>
            </a:r>
          </a:p>
          <a:p>
            <a:r>
              <a:rPr lang="en-US" sz="3200">
                <a:solidFill>
                  <a:srgbClr val="FF6600"/>
                </a:solidFill>
                <a:latin typeface="UTM Avo" panose="02040603050506020204" pitchFamily="18" charset="0"/>
              </a:rPr>
              <a:t>     M. tươi vui</a:t>
            </a:r>
          </a:p>
        </p:txBody>
      </p:sp>
      <p:sp>
        <p:nvSpPr>
          <p:cNvPr id="6" name="TextBox 5"/>
          <p:cNvSpPr txBox="1"/>
          <p:nvPr/>
        </p:nvSpPr>
        <p:spPr>
          <a:xfrm>
            <a:off x="881829" y="3207920"/>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c. Chỉ hoạt động</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chạy nhảy</a:t>
            </a:r>
          </a:p>
        </p:txBody>
      </p:sp>
    </p:spTree>
    <p:extLst>
      <p:ext uri="{BB962C8B-B14F-4D97-AF65-F5344CB8AC3E}">
        <p14:creationId xmlns:p14="http://schemas.microsoft.com/office/powerpoint/2010/main" val="3865829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349624"/>
            <a:ext cx="11819965" cy="6468035"/>
          </a:xfrm>
          <a:prstGeom prst="rect">
            <a:avLst/>
          </a:prstGeom>
          <a:solidFill>
            <a:schemeClr val="bg1">
              <a:alpha val="9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257" y="1731115"/>
            <a:ext cx="10285896" cy="5086544"/>
          </a:xfrm>
          <a:prstGeom prst="rect">
            <a:avLst/>
          </a:prstGeom>
          <a:ln>
            <a:noFill/>
          </a:ln>
          <a:effectLst>
            <a:softEdge rad="112500"/>
          </a:effectLst>
        </p:spPr>
      </p:pic>
      <p:sp>
        <p:nvSpPr>
          <p:cNvPr id="4" name="TextBox 3"/>
          <p:cNvSpPr txBox="1"/>
          <p:nvPr/>
        </p:nvSpPr>
        <p:spPr>
          <a:xfrm>
            <a:off x="626334" y="501761"/>
            <a:ext cx="10924689" cy="1569660"/>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Chỉ sự vật (người, đồ vật, con vật, cây cối).</a:t>
            </a:r>
          </a:p>
          <a:p>
            <a:r>
              <a:rPr lang="en-US" sz="3200">
                <a:solidFill>
                  <a:srgbClr val="00CC99"/>
                </a:solidFill>
                <a:latin typeface="UTM Avo" panose="02040603050506020204" pitchFamily="18" charset="0"/>
              </a:rPr>
              <a:t>     </a:t>
            </a:r>
            <a:r>
              <a:rPr lang="en-US" sz="3200" b="1">
                <a:solidFill>
                  <a:srgbClr val="C00000"/>
                </a:solidFill>
                <a:latin typeface="UTM Aptima" panose="02040603050506020204" pitchFamily="18" charset="0"/>
              </a:rPr>
              <a:t>ông cụ, cô gái, quả bóng, bông hoa, ghế, thùng rác, cây, con đường, đàn ong, tổ chim, con bướm,bãi cỏ,….</a:t>
            </a:r>
            <a:endParaRPr lang="en-US" sz="3200" b="1">
              <a:solidFill>
                <a:srgbClr val="FF6600"/>
              </a:solidFill>
              <a:latin typeface="UTM Aptima" panose="02040603050506020204" pitchFamily="18" charset="0"/>
            </a:endParaRPr>
          </a:p>
        </p:txBody>
      </p:sp>
    </p:spTree>
    <p:extLst>
      <p:ext uri="{BB962C8B-B14F-4D97-AF65-F5344CB8AC3E}">
        <p14:creationId xmlns:p14="http://schemas.microsoft.com/office/powerpoint/2010/main" val="466922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349624"/>
            <a:ext cx="11819965" cy="6468035"/>
          </a:xfrm>
          <a:prstGeom prst="rect">
            <a:avLst/>
          </a:prstGeom>
          <a:solidFill>
            <a:schemeClr val="bg1">
              <a:alpha val="9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257" y="1731115"/>
            <a:ext cx="10285896" cy="5086544"/>
          </a:xfrm>
          <a:prstGeom prst="rect">
            <a:avLst/>
          </a:prstGeom>
          <a:ln>
            <a:noFill/>
          </a:ln>
          <a:effectLst>
            <a:softEdge rad="112500"/>
          </a:effectLst>
        </p:spPr>
      </p:pic>
      <p:sp>
        <p:nvSpPr>
          <p:cNvPr id="4" name="TextBox 3"/>
          <p:cNvSpPr txBox="1"/>
          <p:nvPr/>
        </p:nvSpPr>
        <p:spPr>
          <a:xfrm>
            <a:off x="626334" y="501761"/>
            <a:ext cx="10924689"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Chỉ đặc điểm:</a:t>
            </a:r>
            <a:r>
              <a:rPr lang="en-US" sz="3200" b="1">
                <a:solidFill>
                  <a:srgbClr val="FF6600"/>
                </a:solidFill>
                <a:latin typeface="UTM Aptima" panose="02040603050506020204" pitchFamily="18" charset="0"/>
              </a:rPr>
              <a:t> chăm chú, trầm tư, vui tươi, miệt mài, ồn ào, rộn ràng,…. </a:t>
            </a:r>
            <a:endParaRPr lang="en-US" sz="3200">
              <a:solidFill>
                <a:srgbClr val="008080"/>
              </a:solidFill>
              <a:latin typeface="UTM Avo" panose="02040603050506020204" pitchFamily="18" charset="0"/>
            </a:endParaRPr>
          </a:p>
        </p:txBody>
      </p:sp>
    </p:spTree>
    <p:extLst>
      <p:ext uri="{BB962C8B-B14F-4D97-AF65-F5344CB8AC3E}">
        <p14:creationId xmlns:p14="http://schemas.microsoft.com/office/powerpoint/2010/main" val="27111883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349624"/>
            <a:ext cx="11819965" cy="6468035"/>
          </a:xfrm>
          <a:prstGeom prst="rect">
            <a:avLst/>
          </a:prstGeom>
          <a:solidFill>
            <a:schemeClr val="bg1">
              <a:alpha val="9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257" y="1731115"/>
            <a:ext cx="10285896" cy="5086544"/>
          </a:xfrm>
          <a:prstGeom prst="rect">
            <a:avLst/>
          </a:prstGeom>
          <a:ln>
            <a:noFill/>
          </a:ln>
          <a:effectLst>
            <a:softEdge rad="112500"/>
          </a:effectLst>
        </p:spPr>
      </p:pic>
      <p:sp>
        <p:nvSpPr>
          <p:cNvPr id="4" name="TextBox 3"/>
          <p:cNvSpPr txBox="1"/>
          <p:nvPr/>
        </p:nvSpPr>
        <p:spPr>
          <a:xfrm>
            <a:off x="626334" y="501761"/>
            <a:ext cx="10924689"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Chỉ hoạt động:</a:t>
            </a:r>
            <a:r>
              <a:rPr lang="en-US" sz="3200" b="1">
                <a:solidFill>
                  <a:srgbClr val="FF6600"/>
                </a:solidFill>
                <a:latin typeface="UTM Aptima" panose="02040603050506020204" pitchFamily="18" charset="0"/>
              </a:rPr>
              <a:t> chạy nhảy, đi bộ, đọc báo, đá bóng, tập thể dục, nói chuyện, hót, bay,…</a:t>
            </a:r>
            <a:endParaRPr lang="en-US" sz="3200">
              <a:solidFill>
                <a:srgbClr val="008080"/>
              </a:solidFill>
              <a:latin typeface="UTM Avo" panose="02040603050506020204" pitchFamily="18" charset="0"/>
            </a:endParaRPr>
          </a:p>
        </p:txBody>
      </p:sp>
    </p:spTree>
    <p:extLst>
      <p:ext uri="{BB962C8B-B14F-4D97-AF65-F5344CB8AC3E}">
        <p14:creationId xmlns:p14="http://schemas.microsoft.com/office/powerpoint/2010/main" val="19478629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1077218"/>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Câu giới thiệu sự vật</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Đây là công viên.</a:t>
            </a:r>
          </a:p>
        </p:txBody>
      </p:sp>
      <p:sp>
        <p:nvSpPr>
          <p:cNvPr id="5" name="TextBox 4"/>
          <p:cNvSpPr txBox="1"/>
          <p:nvPr/>
        </p:nvSpPr>
        <p:spPr>
          <a:xfrm>
            <a:off x="881829" y="2250158"/>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Câu nêu đặc điểm</a:t>
            </a:r>
          </a:p>
          <a:p>
            <a:r>
              <a:rPr lang="en-US" sz="3200">
                <a:solidFill>
                  <a:srgbClr val="FF6600"/>
                </a:solidFill>
                <a:latin typeface="UTM Avo" panose="02040603050506020204" pitchFamily="18" charset="0"/>
              </a:rPr>
              <a:t>     M. Công viên hôm nay đông vui.</a:t>
            </a:r>
          </a:p>
        </p:txBody>
      </p:sp>
      <p:sp>
        <p:nvSpPr>
          <p:cNvPr id="6" name="TextBox 5"/>
          <p:cNvSpPr txBox="1"/>
          <p:nvPr/>
        </p:nvSpPr>
        <p:spPr>
          <a:xfrm>
            <a:off x="881829" y="3207920"/>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c. Câu nêu hoạt động</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Mọi người đi dạo trong công viên.</a:t>
            </a:r>
          </a:p>
        </p:txBody>
      </p:sp>
    </p:spTree>
    <p:extLst>
      <p:ext uri="{BB962C8B-B14F-4D97-AF65-F5344CB8AC3E}">
        <p14:creationId xmlns:p14="http://schemas.microsoft.com/office/powerpoint/2010/main" val="12881738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584775"/>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Câu giới thiệu sự vật</a:t>
            </a:r>
          </a:p>
        </p:txBody>
      </p:sp>
      <p:sp>
        <p:nvSpPr>
          <p:cNvPr id="5" name="TextBox 4"/>
          <p:cNvSpPr txBox="1"/>
          <p:nvPr/>
        </p:nvSpPr>
        <p:spPr>
          <a:xfrm>
            <a:off x="881829" y="1825839"/>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Công viên là nơi có nhiều cây xanh.</a:t>
            </a:r>
          </a:p>
        </p:txBody>
      </p:sp>
      <p:sp>
        <p:nvSpPr>
          <p:cNvPr id="6" name="TextBox 5"/>
          <p:cNvSpPr txBox="1"/>
          <p:nvPr/>
        </p:nvSpPr>
        <p:spPr>
          <a:xfrm>
            <a:off x="881829" y="247873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Ghế ngồi ở công viên là ghế đá.</a:t>
            </a:r>
          </a:p>
        </p:txBody>
      </p:sp>
      <p:sp>
        <p:nvSpPr>
          <p:cNvPr id="7" name="TextBox 6"/>
          <p:cNvSpPr txBox="1"/>
          <p:nvPr/>
        </p:nvSpPr>
        <p:spPr>
          <a:xfrm>
            <a:off x="881829" y="3111733"/>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Ở giữa công viên là bồn hoa rất đẹp.</a:t>
            </a:r>
          </a:p>
        </p:txBody>
      </p:sp>
    </p:spTree>
    <p:extLst>
      <p:ext uri="{BB962C8B-B14F-4D97-AF65-F5344CB8AC3E}">
        <p14:creationId xmlns:p14="http://schemas.microsoft.com/office/powerpoint/2010/main" val="4285055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584775"/>
          </a:xfrm>
          <a:prstGeom prst="rect">
            <a:avLst/>
          </a:prstGeom>
          <a:noFill/>
        </p:spPr>
        <p:txBody>
          <a:bodyPr wrap="square" rtlCol="0">
            <a:spAutoFit/>
          </a:bodyPr>
          <a:lstStyle/>
          <a:p>
            <a:r>
              <a:rPr lang="en-US" sz="3200">
                <a:solidFill>
                  <a:srgbClr val="008080"/>
                </a:solidFill>
                <a:latin typeface="UTM Avo" panose="02040603050506020204" pitchFamily="18" charset="0"/>
              </a:rPr>
              <a:t>b. Câu nêu đặc điểm</a:t>
            </a:r>
          </a:p>
        </p:txBody>
      </p:sp>
      <p:sp>
        <p:nvSpPr>
          <p:cNvPr id="5" name="TextBox 4"/>
          <p:cNvSpPr txBox="1"/>
          <p:nvPr/>
        </p:nvSpPr>
        <p:spPr>
          <a:xfrm>
            <a:off x="881829" y="1825839"/>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Bồn hoa thật rực rỡ.</a:t>
            </a:r>
          </a:p>
        </p:txBody>
      </p:sp>
      <p:sp>
        <p:nvSpPr>
          <p:cNvPr id="6" name="TextBox 5"/>
          <p:cNvSpPr txBox="1"/>
          <p:nvPr/>
        </p:nvSpPr>
        <p:spPr>
          <a:xfrm>
            <a:off x="881829" y="247873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Các bạn nhỏ rất vui vẻ.</a:t>
            </a:r>
          </a:p>
        </p:txBody>
      </p:sp>
      <p:sp>
        <p:nvSpPr>
          <p:cNvPr id="7" name="TextBox 6"/>
          <p:cNvSpPr txBox="1"/>
          <p:nvPr/>
        </p:nvSpPr>
        <p:spPr>
          <a:xfrm>
            <a:off x="881829" y="3111733"/>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Thảm cỏ xanh rờn.</a:t>
            </a:r>
          </a:p>
        </p:txBody>
      </p:sp>
      <p:sp>
        <p:nvSpPr>
          <p:cNvPr id="8" name="TextBox 7"/>
          <p:cNvSpPr txBox="1"/>
          <p:nvPr/>
        </p:nvSpPr>
        <p:spPr>
          <a:xfrm>
            <a:off x="917908" y="369650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Mọi người chăm chỉ tập luyện.</a:t>
            </a:r>
          </a:p>
        </p:txBody>
      </p:sp>
    </p:spTree>
    <p:extLst>
      <p:ext uri="{BB962C8B-B14F-4D97-AF65-F5344CB8AC3E}">
        <p14:creationId xmlns:p14="http://schemas.microsoft.com/office/powerpoint/2010/main" val="1578684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584775"/>
          </a:xfrm>
          <a:prstGeom prst="rect">
            <a:avLst/>
          </a:prstGeom>
          <a:noFill/>
        </p:spPr>
        <p:txBody>
          <a:bodyPr wrap="square" rtlCol="0">
            <a:spAutoFit/>
          </a:bodyPr>
          <a:lstStyle/>
          <a:p>
            <a:r>
              <a:rPr lang="en-US" sz="3200">
                <a:solidFill>
                  <a:srgbClr val="008080"/>
                </a:solidFill>
                <a:latin typeface="UTM Avo" panose="02040603050506020204" pitchFamily="18" charset="0"/>
              </a:rPr>
              <a:t>b. Câu nêu hoạt động:</a:t>
            </a:r>
          </a:p>
        </p:txBody>
      </p:sp>
      <p:sp>
        <p:nvSpPr>
          <p:cNvPr id="5" name="TextBox 4"/>
          <p:cNvSpPr txBox="1"/>
          <p:nvPr/>
        </p:nvSpPr>
        <p:spPr>
          <a:xfrm>
            <a:off x="881829" y="1825839"/>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Ông cụ đọc báo.</a:t>
            </a:r>
          </a:p>
        </p:txBody>
      </p:sp>
      <p:sp>
        <p:nvSpPr>
          <p:cNvPr id="6" name="TextBox 5"/>
          <p:cNvSpPr txBox="1"/>
          <p:nvPr/>
        </p:nvSpPr>
        <p:spPr>
          <a:xfrm>
            <a:off x="881829" y="247873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Hai mẹ con chạy bộ.</a:t>
            </a:r>
          </a:p>
        </p:txBody>
      </p:sp>
      <p:sp>
        <p:nvSpPr>
          <p:cNvPr id="7" name="TextBox 6"/>
          <p:cNvSpPr txBox="1"/>
          <p:nvPr/>
        </p:nvSpPr>
        <p:spPr>
          <a:xfrm>
            <a:off x="881829" y="3111733"/>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Ba bạn nam đá bóng.</a:t>
            </a:r>
          </a:p>
        </p:txBody>
      </p:sp>
      <p:sp>
        <p:nvSpPr>
          <p:cNvPr id="8" name="TextBox 7"/>
          <p:cNvSpPr txBox="1"/>
          <p:nvPr/>
        </p:nvSpPr>
        <p:spPr>
          <a:xfrm>
            <a:off x="917908" y="369650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Đàn bướm bay lượn.</a:t>
            </a:r>
          </a:p>
        </p:txBody>
      </p:sp>
    </p:spTree>
    <p:extLst>
      <p:ext uri="{BB962C8B-B14F-4D97-AF65-F5344CB8AC3E}">
        <p14:creationId xmlns:p14="http://schemas.microsoft.com/office/powerpoint/2010/main" val="6619531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624" y="295835"/>
            <a:ext cx="11537576"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sp>
        <p:nvSpPr>
          <p:cNvPr id="5" name="TextBox 4"/>
          <p:cNvSpPr txBox="1"/>
          <p:nvPr/>
        </p:nvSpPr>
        <p:spPr>
          <a:xfrm>
            <a:off x="497541" y="457201"/>
            <a:ext cx="10031506" cy="1077218"/>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3. Đọc bài thơ dưới đây, trả lời câu hỏi và thực hiện theo yêu cầu.  </a:t>
            </a:r>
          </a:p>
        </p:txBody>
      </p:sp>
    </p:spTree>
    <p:extLst>
      <p:ext uri="{BB962C8B-B14F-4D97-AF65-F5344CB8AC3E}">
        <p14:creationId xmlns:p14="http://schemas.microsoft.com/office/powerpoint/2010/main" val="1474663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624" y="295835"/>
            <a:ext cx="11537576"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sp>
        <p:nvSpPr>
          <p:cNvPr id="5" name="TextBox 4"/>
          <p:cNvSpPr txBox="1"/>
          <p:nvPr/>
        </p:nvSpPr>
        <p:spPr>
          <a:xfrm>
            <a:off x="3544845" y="443755"/>
            <a:ext cx="3334871" cy="584775"/>
          </a:xfrm>
          <a:prstGeom prst="rect">
            <a:avLst/>
          </a:prstGeom>
          <a:noFill/>
        </p:spPr>
        <p:txBody>
          <a:bodyPr wrap="square" rtlCol="0">
            <a:spAutoFit/>
          </a:bodyPr>
          <a:lstStyle/>
          <a:p>
            <a:r>
              <a:rPr lang="en-US" sz="3200" b="1">
                <a:solidFill>
                  <a:srgbClr val="FF6600"/>
                </a:solidFill>
                <a:latin typeface="UTM Avo" panose="02040603050506020204" pitchFamily="18" charset="0"/>
              </a:rPr>
              <a:t>Thăm bạn ốm</a:t>
            </a:r>
          </a:p>
        </p:txBody>
      </p:sp>
      <p:sp>
        <p:nvSpPr>
          <p:cNvPr id="6" name="TextBox 5"/>
          <p:cNvSpPr txBox="1"/>
          <p:nvPr/>
        </p:nvSpPr>
        <p:spPr>
          <a:xfrm>
            <a:off x="536249" y="1381810"/>
            <a:ext cx="4295379" cy="4228850"/>
          </a:xfrm>
          <a:prstGeom prst="rect">
            <a:avLst/>
          </a:prstGeom>
          <a:noFill/>
        </p:spPr>
        <p:txBody>
          <a:bodyPr wrap="square" rtlCol="0">
            <a:spAutoFit/>
          </a:bodyPr>
          <a:lstStyle/>
          <a:p>
            <a:pPr>
              <a:lnSpc>
                <a:spcPct val="120000"/>
              </a:lnSpc>
            </a:pPr>
            <a:r>
              <a:rPr lang="en-US" sz="2800">
                <a:solidFill>
                  <a:srgbClr val="002060"/>
                </a:solidFill>
                <a:latin typeface="UTM Avo" panose="02040603050506020204" pitchFamily="18" charset="0"/>
              </a:rPr>
              <a:t>Hôm nay đến lớp</a:t>
            </a:r>
          </a:p>
          <a:p>
            <a:pPr>
              <a:lnSpc>
                <a:spcPct val="120000"/>
              </a:lnSpc>
            </a:pPr>
            <a:r>
              <a:rPr lang="en-US" sz="2800">
                <a:solidFill>
                  <a:srgbClr val="002060"/>
                </a:solidFill>
                <a:latin typeface="UTM Avo" panose="02040603050506020204" pitchFamily="18" charset="0"/>
              </a:rPr>
              <a:t>Thấy vắng thỏ nâu</a:t>
            </a:r>
          </a:p>
          <a:p>
            <a:pPr>
              <a:lnSpc>
                <a:spcPct val="120000"/>
              </a:lnSpc>
            </a:pPr>
            <a:r>
              <a:rPr lang="en-US" sz="2800">
                <a:solidFill>
                  <a:srgbClr val="002060"/>
                </a:solidFill>
                <a:latin typeface="UTM Avo" panose="02040603050506020204" pitchFamily="18" charset="0"/>
              </a:rPr>
              <a:t>Các bạn hỏi nhau:</a:t>
            </a:r>
          </a:p>
          <a:p>
            <a:pPr>
              <a:lnSpc>
                <a:spcPct val="120000"/>
              </a:lnSpc>
            </a:pPr>
            <a:r>
              <a:rPr lang="en-US" sz="2800">
                <a:solidFill>
                  <a:srgbClr val="002060"/>
                </a:solidFill>
                <a:latin typeface="UTM Avo" panose="02040603050506020204" pitchFamily="18" charset="0"/>
              </a:rPr>
              <a:t>“Thỏ đi đâu thế?”</a:t>
            </a:r>
          </a:p>
          <a:p>
            <a:pPr>
              <a:lnSpc>
                <a:spcPct val="120000"/>
              </a:lnSpc>
            </a:pPr>
            <a:r>
              <a:rPr lang="en-US" sz="2800">
                <a:solidFill>
                  <a:srgbClr val="002060"/>
                </a:solidFill>
                <a:latin typeface="UTM Avo" panose="02040603050506020204" pitchFamily="18" charset="0"/>
              </a:rPr>
              <a:t>Gấu liền nói khẽ:</a:t>
            </a:r>
          </a:p>
          <a:p>
            <a:pPr>
              <a:lnSpc>
                <a:spcPct val="120000"/>
              </a:lnSpc>
            </a:pPr>
            <a:r>
              <a:rPr lang="en-US" sz="2800">
                <a:solidFill>
                  <a:srgbClr val="002060"/>
                </a:solidFill>
                <a:latin typeface="UTM Avo" panose="02040603050506020204" pitchFamily="18" charset="0"/>
              </a:rPr>
              <a:t>“Thỏ bị ốm rồi</a:t>
            </a:r>
          </a:p>
          <a:p>
            <a:pPr>
              <a:lnSpc>
                <a:spcPct val="120000"/>
              </a:lnSpc>
            </a:pPr>
            <a:r>
              <a:rPr lang="en-US" sz="2800">
                <a:solidFill>
                  <a:srgbClr val="002060"/>
                </a:solidFill>
                <a:latin typeface="UTM Avo" panose="02040603050506020204" pitchFamily="18" charset="0"/>
              </a:rPr>
              <a:t>Này các bạn ơi</a:t>
            </a:r>
          </a:p>
          <a:p>
            <a:pPr>
              <a:lnSpc>
                <a:spcPct val="120000"/>
              </a:lnSpc>
            </a:pPr>
            <a:r>
              <a:rPr lang="en-US" sz="2800">
                <a:solidFill>
                  <a:srgbClr val="002060"/>
                </a:solidFill>
                <a:latin typeface="UTM Avo" panose="02040603050506020204" pitchFamily="18" charset="0"/>
              </a:rPr>
              <a:t>Đến thăm thỏ nhé!”</a:t>
            </a:r>
          </a:p>
        </p:txBody>
      </p:sp>
      <p:sp>
        <p:nvSpPr>
          <p:cNvPr id="7" name="TextBox 6"/>
          <p:cNvSpPr txBox="1"/>
          <p:nvPr/>
        </p:nvSpPr>
        <p:spPr>
          <a:xfrm>
            <a:off x="4633762" y="1381810"/>
            <a:ext cx="4671603" cy="4228850"/>
          </a:xfrm>
          <a:prstGeom prst="rect">
            <a:avLst/>
          </a:prstGeom>
          <a:solidFill>
            <a:schemeClr val="bg1">
              <a:alpha val="58000"/>
            </a:schemeClr>
          </a:solidFill>
        </p:spPr>
        <p:txBody>
          <a:bodyPr wrap="square" rtlCol="0">
            <a:spAutoFit/>
          </a:bodyPr>
          <a:lstStyle/>
          <a:p>
            <a:pPr>
              <a:lnSpc>
                <a:spcPct val="120000"/>
              </a:lnSpc>
            </a:pPr>
            <a:r>
              <a:rPr lang="en-US" sz="2800">
                <a:solidFill>
                  <a:srgbClr val="002060"/>
                </a:solidFill>
                <a:latin typeface="UTM Avo" panose="02040603050506020204" pitchFamily="18" charset="0"/>
              </a:rPr>
              <a:t>“Gấu tôi mua khế</a:t>
            </a:r>
          </a:p>
          <a:p>
            <a:pPr>
              <a:lnSpc>
                <a:spcPct val="120000"/>
              </a:lnSpc>
            </a:pPr>
            <a:r>
              <a:rPr lang="en-US" sz="2800">
                <a:solidFill>
                  <a:srgbClr val="002060"/>
                </a:solidFill>
                <a:latin typeface="UTM Avo" panose="02040603050506020204" pitchFamily="18" charset="0"/>
              </a:rPr>
              <a:t>Khế ngọt lại thanh.”</a:t>
            </a:r>
          </a:p>
          <a:p>
            <a:pPr>
              <a:lnSpc>
                <a:spcPct val="120000"/>
              </a:lnSpc>
            </a:pPr>
            <a:r>
              <a:rPr lang="en-US" sz="2800">
                <a:solidFill>
                  <a:srgbClr val="002060"/>
                </a:solidFill>
                <a:latin typeface="UTM Avo" panose="02040603050506020204" pitchFamily="18" charset="0"/>
              </a:rPr>
              <a:t>“Mèo tôi mua chanh</a:t>
            </a:r>
          </a:p>
          <a:p>
            <a:pPr>
              <a:lnSpc>
                <a:spcPct val="120000"/>
              </a:lnSpc>
            </a:pPr>
            <a:r>
              <a:rPr lang="en-US" sz="2800">
                <a:solidFill>
                  <a:srgbClr val="002060"/>
                </a:solidFill>
                <a:latin typeface="UTM Avo" panose="02040603050506020204" pitchFamily="18" charset="0"/>
              </a:rPr>
              <a:t>Đánh đường mát ngọt.”</a:t>
            </a:r>
          </a:p>
          <a:p>
            <a:pPr>
              <a:lnSpc>
                <a:spcPct val="120000"/>
              </a:lnSpc>
            </a:pPr>
            <a:r>
              <a:rPr lang="en-US" sz="2800">
                <a:solidFill>
                  <a:srgbClr val="002060"/>
                </a:solidFill>
                <a:latin typeface="UTM Avo" panose="02040603050506020204" pitchFamily="18" charset="0"/>
              </a:rPr>
              <a:t>Hươu mua sữa bột</a:t>
            </a:r>
          </a:p>
          <a:p>
            <a:pPr>
              <a:lnSpc>
                <a:spcPct val="120000"/>
              </a:lnSpc>
            </a:pPr>
            <a:r>
              <a:rPr lang="en-US" sz="2800">
                <a:solidFill>
                  <a:srgbClr val="002060"/>
                </a:solidFill>
                <a:latin typeface="UTM Avo" panose="02040603050506020204" pitchFamily="18" charset="0"/>
              </a:rPr>
              <a:t>Nai sữa đậu nành</a:t>
            </a:r>
          </a:p>
          <a:p>
            <a:pPr>
              <a:lnSpc>
                <a:spcPct val="120000"/>
              </a:lnSpc>
            </a:pPr>
            <a:r>
              <a:rPr lang="en-US" sz="2800">
                <a:solidFill>
                  <a:srgbClr val="002060"/>
                </a:solidFill>
                <a:latin typeface="UTM Avo" panose="02040603050506020204" pitchFamily="18" charset="0"/>
              </a:rPr>
              <a:t>Chúc bạn khỏe nhanh</a:t>
            </a:r>
          </a:p>
          <a:p>
            <a:pPr>
              <a:lnSpc>
                <a:spcPct val="120000"/>
              </a:lnSpc>
            </a:pPr>
            <a:r>
              <a:rPr lang="en-US" sz="2800">
                <a:solidFill>
                  <a:srgbClr val="002060"/>
                </a:solidFill>
                <a:latin typeface="UTM Avo" panose="02040603050506020204" pitchFamily="18" charset="0"/>
              </a:rPr>
              <a:t>Cùng nhau đến lớp</a:t>
            </a:r>
          </a:p>
        </p:txBody>
      </p:sp>
      <p:sp>
        <p:nvSpPr>
          <p:cNvPr id="8" name="TextBox 7">
            <a:extLst>
              <a:ext uri="{FF2B5EF4-FFF2-40B4-BE49-F238E27FC236}">
                <a16:creationId xmlns:a16="http://schemas.microsoft.com/office/drawing/2014/main" xmlns="" id="{2F8F489D-F133-4D96-AB0E-7A776EB8F7DF}"/>
              </a:ext>
            </a:extLst>
          </p:cNvPr>
          <p:cNvSpPr txBox="1"/>
          <p:nvPr/>
        </p:nvSpPr>
        <p:spPr>
          <a:xfrm>
            <a:off x="5629573" y="5772026"/>
            <a:ext cx="4159885" cy="523220"/>
          </a:xfrm>
          <a:prstGeom prst="rect">
            <a:avLst/>
          </a:prstGeom>
          <a:noFill/>
        </p:spPr>
        <p:txBody>
          <a:bodyPr wrap="square" rtlCol="0">
            <a:spAutoFit/>
          </a:bodyPr>
          <a:lstStyle/>
          <a:p>
            <a:r>
              <a:rPr lang="en-US" sz="2800" i="1">
                <a:solidFill>
                  <a:srgbClr val="002060"/>
                </a:solidFill>
                <a:latin typeface="UTM Avo" panose="02040603050506020204" pitchFamily="18" charset="0"/>
              </a:rPr>
              <a:t>(Theo </a:t>
            </a:r>
            <a:r>
              <a:rPr lang="en-US" sz="2800">
                <a:solidFill>
                  <a:srgbClr val="002060"/>
                </a:solidFill>
                <a:latin typeface="UTM Avo" panose="02040603050506020204" pitchFamily="18" charset="0"/>
              </a:rPr>
              <a:t>Trần Thị Hương)</a:t>
            </a:r>
            <a:endParaRPr lang="vi-VN" sz="2800" dirty="0">
              <a:solidFill>
                <a:srgbClr val="002060"/>
              </a:solidFill>
            </a:endParaRPr>
          </a:p>
        </p:txBody>
      </p:sp>
    </p:spTree>
    <p:extLst>
      <p:ext uri="{BB962C8B-B14F-4D97-AF65-F5344CB8AC3E}">
        <p14:creationId xmlns:p14="http://schemas.microsoft.com/office/powerpoint/2010/main" val="4115350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129553"/>
            <a:chOff x="1021976" y="309282"/>
            <a:chExt cx="10112189" cy="1129553"/>
          </a:xfrm>
        </p:grpSpPr>
        <p:sp>
          <p:nvSpPr>
            <p:cNvPr id="2" name="Rounded Rectangle 1"/>
            <p:cNvSpPr/>
            <p:nvPr/>
          </p:nvSpPr>
          <p:spPr>
            <a:xfrm>
              <a:off x="1021976" y="309282"/>
              <a:ext cx="10112189" cy="1129553"/>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77469" y="564777"/>
              <a:ext cx="9856696" cy="646331"/>
            </a:xfrm>
            <a:prstGeom prst="rect">
              <a:avLst/>
            </a:prstGeom>
            <a:noFill/>
          </p:spPr>
          <p:txBody>
            <a:bodyPr wrap="square" rtlCol="0">
              <a:spAutoFit/>
            </a:bodyPr>
            <a:lstStyle/>
            <a:p>
              <a:r>
                <a:rPr lang="en-US" sz="3600" b="1">
                  <a:latin typeface="UTM Avo" panose="02040603050506020204" pitchFamily="18" charset="0"/>
                </a:rPr>
                <a:t>a) Vì sao thỏ nâu nghỉ học?</a:t>
              </a:r>
            </a:p>
          </p:txBody>
        </p:sp>
      </p:grpSp>
      <p:grpSp>
        <p:nvGrpSpPr>
          <p:cNvPr id="9" name="Group 8"/>
          <p:cNvGrpSpPr/>
          <p:nvPr/>
        </p:nvGrpSpPr>
        <p:grpSpPr>
          <a:xfrm>
            <a:off x="887505" y="1958271"/>
            <a:ext cx="4265307" cy="3223848"/>
            <a:chOff x="887505" y="1958271"/>
            <a:chExt cx="4265307" cy="3223848"/>
          </a:xfrm>
        </p:grpSpPr>
        <p:sp>
          <p:nvSpPr>
            <p:cNvPr id="6" name="Cloud Callout 5"/>
            <p:cNvSpPr/>
            <p:nvPr/>
          </p:nvSpPr>
          <p:spPr>
            <a:xfrm flipH="1">
              <a:off x="887505" y="1958271"/>
              <a:ext cx="4265307" cy="3223848"/>
            </a:xfrm>
            <a:prstGeom prst="cloudCallout">
              <a:avLst>
                <a:gd name="adj1" fmla="val -64752"/>
                <a:gd name="adj2" fmla="val 26377"/>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42998" y="2693032"/>
              <a:ext cx="3617261" cy="1754326"/>
            </a:xfrm>
            <a:prstGeom prst="rect">
              <a:avLst/>
            </a:prstGeom>
            <a:noFill/>
          </p:spPr>
          <p:txBody>
            <a:bodyPr wrap="square" rtlCol="0">
              <a:spAutoFit/>
            </a:bodyPr>
            <a:lstStyle/>
            <a:p>
              <a:pPr algn="ctr"/>
              <a:r>
                <a:rPr lang="en-US" sz="3600" b="1">
                  <a:latin typeface="UTM Avo" panose="02040603050506020204" pitchFamily="18" charset="0"/>
                </a:rPr>
                <a:t>Thỏ nâu nghỉ học vì thỏ nâu bị ốm.</a:t>
              </a:r>
            </a:p>
          </p:txBody>
        </p:sp>
      </p:grpSp>
    </p:spTree>
    <p:extLst>
      <p:ext uri="{BB962C8B-B14F-4D97-AF65-F5344CB8AC3E}">
        <p14:creationId xmlns:p14="http://schemas.microsoft.com/office/powerpoint/2010/main" val="3375568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129553"/>
            <a:chOff x="1021976" y="309282"/>
            <a:chExt cx="10112189" cy="1129553"/>
          </a:xfrm>
        </p:grpSpPr>
        <p:sp>
          <p:nvSpPr>
            <p:cNvPr id="2" name="Rounded Rectangle 1"/>
            <p:cNvSpPr/>
            <p:nvPr/>
          </p:nvSpPr>
          <p:spPr>
            <a:xfrm>
              <a:off x="1021976" y="309282"/>
              <a:ext cx="10112189" cy="1129553"/>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77469" y="564777"/>
              <a:ext cx="9856696" cy="646331"/>
            </a:xfrm>
            <a:prstGeom prst="rect">
              <a:avLst/>
            </a:prstGeom>
            <a:noFill/>
          </p:spPr>
          <p:txBody>
            <a:bodyPr wrap="square" rtlCol="0">
              <a:spAutoFit/>
            </a:bodyPr>
            <a:lstStyle/>
            <a:p>
              <a:r>
                <a:rPr lang="en-US" sz="3600" b="1">
                  <a:latin typeface="UTM Avo" panose="02040603050506020204" pitchFamily="18" charset="0"/>
                </a:rPr>
                <a:t>b) Các bạn bàn nhau chuyện gì?</a:t>
              </a:r>
            </a:p>
          </p:txBody>
        </p:sp>
      </p:grpSp>
      <p:grpSp>
        <p:nvGrpSpPr>
          <p:cNvPr id="11" name="Group 10"/>
          <p:cNvGrpSpPr/>
          <p:nvPr/>
        </p:nvGrpSpPr>
        <p:grpSpPr>
          <a:xfrm>
            <a:off x="887505" y="1958271"/>
            <a:ext cx="4265307" cy="3223848"/>
            <a:chOff x="887505" y="1958271"/>
            <a:chExt cx="4265307" cy="3223848"/>
          </a:xfrm>
        </p:grpSpPr>
        <p:sp>
          <p:nvSpPr>
            <p:cNvPr id="12" name="Cloud Callout 11"/>
            <p:cNvSpPr/>
            <p:nvPr/>
          </p:nvSpPr>
          <p:spPr>
            <a:xfrm flipH="1">
              <a:off x="887505" y="1958271"/>
              <a:ext cx="4265307" cy="3223848"/>
            </a:xfrm>
            <a:prstGeom prst="cloudCallout">
              <a:avLst>
                <a:gd name="adj1" fmla="val -53087"/>
                <a:gd name="adj2" fmla="val 44313"/>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505" y="2539143"/>
              <a:ext cx="4133929" cy="2062103"/>
            </a:xfrm>
            <a:prstGeom prst="rect">
              <a:avLst/>
            </a:prstGeom>
            <a:noFill/>
          </p:spPr>
          <p:txBody>
            <a:bodyPr wrap="square" rtlCol="0">
              <a:spAutoFit/>
            </a:bodyPr>
            <a:lstStyle/>
            <a:p>
              <a:pPr algn="ctr"/>
              <a:r>
                <a:rPr lang="en-US" sz="3200" b="1">
                  <a:latin typeface="UTM Avo" panose="02040603050506020204" pitchFamily="18" charset="0"/>
                </a:rPr>
                <a:t>Các bạn bàn nhau chuyện mua quà đi  thăm thỏ nâu.</a:t>
              </a:r>
            </a:p>
          </p:txBody>
        </p:sp>
      </p:grpSp>
    </p:spTree>
    <p:extLst>
      <p:ext uri="{BB962C8B-B14F-4D97-AF65-F5344CB8AC3E}">
        <p14:creationId xmlns:p14="http://schemas.microsoft.com/office/powerpoint/2010/main" val="40533143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129553"/>
            <a:chOff x="1021976" y="309282"/>
            <a:chExt cx="10112189" cy="1129553"/>
          </a:xfrm>
        </p:grpSpPr>
        <p:sp>
          <p:nvSpPr>
            <p:cNvPr id="2" name="Rounded Rectangle 1"/>
            <p:cNvSpPr/>
            <p:nvPr/>
          </p:nvSpPr>
          <p:spPr>
            <a:xfrm>
              <a:off x="1021976" y="309282"/>
              <a:ext cx="10112189" cy="1129553"/>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77469" y="564777"/>
              <a:ext cx="9856696" cy="646331"/>
            </a:xfrm>
            <a:prstGeom prst="rect">
              <a:avLst/>
            </a:prstGeom>
            <a:noFill/>
          </p:spPr>
          <p:txBody>
            <a:bodyPr wrap="square" rtlCol="0">
              <a:spAutoFit/>
            </a:bodyPr>
            <a:lstStyle/>
            <a:p>
              <a:r>
                <a:rPr lang="en-US" sz="3600" b="1">
                  <a:latin typeface="UTM Avo" panose="02040603050506020204" pitchFamily="18" charset="0"/>
                </a:rPr>
                <a:t>b) Các bạn bàn nhau chuyện gì?</a:t>
              </a:r>
            </a:p>
          </p:txBody>
        </p:sp>
      </p:grpSp>
      <p:grpSp>
        <p:nvGrpSpPr>
          <p:cNvPr id="11" name="Group 10"/>
          <p:cNvGrpSpPr/>
          <p:nvPr/>
        </p:nvGrpSpPr>
        <p:grpSpPr>
          <a:xfrm>
            <a:off x="887505" y="1958271"/>
            <a:ext cx="4265307" cy="3223848"/>
            <a:chOff x="887505" y="1958271"/>
            <a:chExt cx="4265307" cy="3223848"/>
          </a:xfrm>
        </p:grpSpPr>
        <p:sp>
          <p:nvSpPr>
            <p:cNvPr id="12" name="Cloud Callout 11"/>
            <p:cNvSpPr/>
            <p:nvPr/>
          </p:nvSpPr>
          <p:spPr>
            <a:xfrm flipH="1">
              <a:off x="887505" y="1958271"/>
              <a:ext cx="4265307" cy="3223848"/>
            </a:xfrm>
            <a:prstGeom prst="cloudCallout">
              <a:avLst>
                <a:gd name="adj1" fmla="val -53087"/>
                <a:gd name="adj2" fmla="val 44313"/>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505" y="2539143"/>
              <a:ext cx="4133929" cy="2062103"/>
            </a:xfrm>
            <a:prstGeom prst="rect">
              <a:avLst/>
            </a:prstGeom>
            <a:noFill/>
          </p:spPr>
          <p:txBody>
            <a:bodyPr wrap="square" rtlCol="0">
              <a:spAutoFit/>
            </a:bodyPr>
            <a:lstStyle/>
            <a:p>
              <a:pPr algn="ctr"/>
              <a:r>
                <a:rPr lang="en-US" sz="3200" b="1">
                  <a:latin typeface="UTM Avo" panose="02040603050506020204" pitchFamily="18" charset="0"/>
                </a:rPr>
                <a:t>Các bạn bàn nhau chuyện mua quà đi  thăm thỏ nâu.</a:t>
              </a:r>
            </a:p>
          </p:txBody>
        </p:sp>
      </p:grpSp>
    </p:spTree>
    <p:extLst>
      <p:ext uri="{BB962C8B-B14F-4D97-AF65-F5344CB8AC3E}">
        <p14:creationId xmlns:p14="http://schemas.microsoft.com/office/powerpoint/2010/main" val="24366393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426551"/>
            <a:chOff x="1021976" y="309282"/>
            <a:chExt cx="10112189" cy="1426551"/>
          </a:xfrm>
        </p:grpSpPr>
        <p:sp>
          <p:nvSpPr>
            <p:cNvPr id="2" name="Rounded Rectangle 1"/>
            <p:cNvSpPr/>
            <p:nvPr/>
          </p:nvSpPr>
          <p:spPr>
            <a:xfrm>
              <a:off x="1021976" y="309282"/>
              <a:ext cx="10112189" cy="1426551"/>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384995"/>
            </a:xfrm>
            <a:prstGeom prst="rect">
              <a:avLst/>
            </a:prstGeom>
            <a:noFill/>
          </p:spPr>
          <p:txBody>
            <a:bodyPr wrap="square" rtlCol="0">
              <a:spAutoFit/>
            </a:bodyPr>
            <a:lstStyle/>
            <a:p>
              <a:pPr algn="just"/>
              <a:r>
                <a:rPr lang="en-US" sz="2800" b="1">
                  <a:latin typeface="UTM Avo" panose="02040603050506020204" pitchFamily="18" charset="0"/>
                </a:rPr>
                <a:t>c) Đóng vai một trong số các bạn đến thăm thỏ nâu, nói 2-3 câu thể hiện sự quan tâm, mong muốn của mình và các bạn đối với thỏ nâu.</a:t>
              </a:r>
            </a:p>
          </p:txBody>
        </p:sp>
      </p:grpSp>
      <p:grpSp>
        <p:nvGrpSpPr>
          <p:cNvPr id="11" name="Group 10"/>
          <p:cNvGrpSpPr/>
          <p:nvPr/>
        </p:nvGrpSpPr>
        <p:grpSpPr>
          <a:xfrm>
            <a:off x="887505" y="1958271"/>
            <a:ext cx="4265307" cy="3223848"/>
            <a:chOff x="887505" y="1958271"/>
            <a:chExt cx="4265307" cy="3223848"/>
          </a:xfrm>
        </p:grpSpPr>
        <p:sp>
          <p:nvSpPr>
            <p:cNvPr id="12" name="Cloud Callout 11"/>
            <p:cNvSpPr/>
            <p:nvPr/>
          </p:nvSpPr>
          <p:spPr>
            <a:xfrm flipH="1">
              <a:off x="887505" y="1958271"/>
              <a:ext cx="4265307" cy="3223848"/>
            </a:xfrm>
            <a:prstGeom prst="cloudCallout">
              <a:avLst>
                <a:gd name="adj1" fmla="val -53087"/>
                <a:gd name="adj2" fmla="val 44313"/>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505" y="2539143"/>
              <a:ext cx="4133929" cy="2062103"/>
            </a:xfrm>
            <a:prstGeom prst="rect">
              <a:avLst/>
            </a:prstGeom>
            <a:noFill/>
          </p:spPr>
          <p:txBody>
            <a:bodyPr wrap="square" rtlCol="0">
              <a:spAutoFit/>
            </a:bodyPr>
            <a:lstStyle/>
            <a:p>
              <a:pPr algn="ctr"/>
              <a:r>
                <a:rPr lang="en-US" sz="3200" b="1">
                  <a:latin typeface="UTM Avo" panose="02040603050506020204" pitchFamily="18" charset="0"/>
                </a:rPr>
                <a:t>Các bạn bàn nhau chuyện mua quà đi  thăm thỏ nâu.</a:t>
              </a:r>
            </a:p>
          </p:txBody>
        </p:sp>
      </p:grpSp>
    </p:spTree>
    <p:extLst>
      <p:ext uri="{BB962C8B-B14F-4D97-AF65-F5344CB8AC3E}">
        <p14:creationId xmlns:p14="http://schemas.microsoft.com/office/powerpoint/2010/main" val="41628453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0611" y="376518"/>
            <a:ext cx="10112189" cy="1426551"/>
            <a:chOff x="1021976" y="309282"/>
            <a:chExt cx="10112189" cy="1426551"/>
          </a:xfrm>
        </p:grpSpPr>
        <p:sp>
          <p:nvSpPr>
            <p:cNvPr id="2" name="Rounded Rectangle 1"/>
            <p:cNvSpPr/>
            <p:nvPr/>
          </p:nvSpPr>
          <p:spPr>
            <a:xfrm>
              <a:off x="1021976" y="309282"/>
              <a:ext cx="10112189" cy="1426551"/>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384995"/>
            </a:xfrm>
            <a:prstGeom prst="rect">
              <a:avLst/>
            </a:prstGeom>
            <a:noFill/>
          </p:spPr>
          <p:txBody>
            <a:bodyPr wrap="square" rtlCol="0">
              <a:spAutoFit/>
            </a:bodyPr>
            <a:lstStyle/>
            <a:p>
              <a:pPr algn="just"/>
              <a:r>
                <a:rPr lang="en-US" sz="2800" b="1">
                  <a:latin typeface="UTM Avo" panose="02040603050506020204" pitchFamily="18" charset="0"/>
                </a:rPr>
                <a:t>c) Đóng vai một trong số các bạn đến thăm thỏ nâu, nói 2-3 câu thể hiện sự quan tâm, mong muốn của mình và các bạn đối với thỏ nâu.</a:t>
              </a:r>
            </a:p>
          </p:txBody>
        </p:sp>
      </p:gr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8752959" y="2662354"/>
            <a:ext cx="2417681" cy="3877784"/>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8" y1="28909" x2="34224" y2="84788"/>
                      </a14:backgroundRemoval>
                    </a14:imgEffect>
                  </a14:imgLayer>
                </a14:imgProps>
              </a:ext>
              <a:ext uri="{28A0092B-C50C-407E-A947-70E740481C1C}">
                <a14:useLocalDpi xmlns:a14="http://schemas.microsoft.com/office/drawing/2010/main" val="0"/>
              </a:ext>
            </a:extLst>
          </a:blip>
          <a:stretch>
            <a:fillRect/>
          </a:stretch>
        </p:blipFill>
        <p:spPr>
          <a:xfrm flipH="1">
            <a:off x="1223682" y="2850776"/>
            <a:ext cx="1825580" cy="3832412"/>
          </a:xfrm>
          <a:prstGeom prst="rect">
            <a:avLst/>
          </a:prstGeom>
        </p:spPr>
      </p:pic>
      <p:grpSp>
        <p:nvGrpSpPr>
          <p:cNvPr id="8" name="Group 7"/>
          <p:cNvGrpSpPr/>
          <p:nvPr/>
        </p:nvGrpSpPr>
        <p:grpSpPr>
          <a:xfrm>
            <a:off x="3840209" y="1938754"/>
            <a:ext cx="3870604" cy="3039035"/>
            <a:chOff x="3840209" y="1938754"/>
            <a:chExt cx="3870604" cy="3039035"/>
          </a:xfrm>
        </p:grpSpPr>
        <p:sp>
          <p:nvSpPr>
            <p:cNvPr id="7" name="Oval Callout 6"/>
            <p:cNvSpPr/>
            <p:nvPr/>
          </p:nvSpPr>
          <p:spPr>
            <a:xfrm>
              <a:off x="3840209" y="1938754"/>
              <a:ext cx="3870604" cy="3039035"/>
            </a:xfrm>
            <a:prstGeom prst="wedgeEllipseCallout">
              <a:avLst>
                <a:gd name="adj1" fmla="val 72824"/>
                <a:gd name="adj2" fmla="val 37809"/>
              </a:avLst>
            </a:prstGeom>
            <a:solidFill>
              <a:srgbClr val="FF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7066" y="2520213"/>
              <a:ext cx="3776889" cy="2246769"/>
            </a:xfrm>
            <a:prstGeom prst="rect">
              <a:avLst/>
            </a:prstGeom>
            <a:noFill/>
          </p:spPr>
          <p:txBody>
            <a:bodyPr wrap="square" rtlCol="0">
              <a:spAutoFit/>
            </a:bodyPr>
            <a:lstStyle/>
            <a:p>
              <a:pPr algn="ctr"/>
              <a:r>
                <a:rPr lang="en-US" sz="2800" b="1">
                  <a:latin typeface="UTM Aptima" panose="02040603050506020204" pitchFamily="18" charset="0"/>
                </a:rPr>
                <a:t>Thỏ nâu ơi, tụi mình tới thăm cậu này. Cậu nhanh khỏe lại nhé. Cả lớp rất nhớ </a:t>
              </a:r>
            </a:p>
            <a:p>
              <a:pPr algn="ctr"/>
              <a:r>
                <a:rPr lang="en-US" sz="2800" b="1">
                  <a:latin typeface="UTM Aptima" panose="02040603050506020204" pitchFamily="18" charset="0"/>
                </a:rPr>
                <a:t>cậu đó.</a:t>
              </a:r>
            </a:p>
          </p:txBody>
        </p:sp>
      </p:grpSp>
    </p:spTree>
    <p:extLst>
      <p:ext uri="{BB962C8B-B14F-4D97-AF65-F5344CB8AC3E}">
        <p14:creationId xmlns:p14="http://schemas.microsoft.com/office/powerpoint/2010/main" val="155026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0611" y="376518"/>
            <a:ext cx="10112189" cy="1426551"/>
            <a:chOff x="1021976" y="309282"/>
            <a:chExt cx="10112189" cy="1426551"/>
          </a:xfrm>
        </p:grpSpPr>
        <p:sp>
          <p:nvSpPr>
            <p:cNvPr id="2" name="Rounded Rectangle 1"/>
            <p:cNvSpPr/>
            <p:nvPr/>
          </p:nvSpPr>
          <p:spPr>
            <a:xfrm>
              <a:off x="1021976" y="309282"/>
              <a:ext cx="10112189" cy="1426551"/>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384995"/>
            </a:xfrm>
            <a:prstGeom prst="rect">
              <a:avLst/>
            </a:prstGeom>
            <a:noFill/>
          </p:spPr>
          <p:txBody>
            <a:bodyPr wrap="square" rtlCol="0">
              <a:spAutoFit/>
            </a:bodyPr>
            <a:lstStyle/>
            <a:p>
              <a:pPr algn="just"/>
              <a:r>
                <a:rPr lang="en-US" sz="2800" b="1">
                  <a:latin typeface="UTM Avo" panose="02040603050506020204" pitchFamily="18" charset="0"/>
                </a:rPr>
                <a:t>c) Đóng vai một trong số các bạn đến thăm thỏ nâu, nói 2-3 câu thể hiện sự quan tâm, mong muốn của mình và các bạn đối với thỏ nâu.</a:t>
              </a: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6718" y1="28909" x2="34224" y2="84788"/>
                      </a14:backgroundRemoval>
                    </a14:imgEffect>
                  </a14:imgLayer>
                </a14:imgProps>
              </a:ext>
              <a:ext uri="{28A0092B-C50C-407E-A947-70E740481C1C}">
                <a14:useLocalDpi xmlns:a14="http://schemas.microsoft.com/office/drawing/2010/main" val="0"/>
              </a:ext>
            </a:extLst>
          </a:blip>
          <a:stretch>
            <a:fillRect/>
          </a:stretch>
        </p:blipFill>
        <p:spPr>
          <a:xfrm flipH="1">
            <a:off x="1223682" y="2850776"/>
            <a:ext cx="1825580" cy="3832412"/>
          </a:xfrm>
          <a:prstGeom prst="rect">
            <a:avLst/>
          </a:prstGeom>
        </p:spPr>
      </p:pic>
      <p:grpSp>
        <p:nvGrpSpPr>
          <p:cNvPr id="8" name="Group 7"/>
          <p:cNvGrpSpPr/>
          <p:nvPr/>
        </p:nvGrpSpPr>
        <p:grpSpPr>
          <a:xfrm>
            <a:off x="3840209" y="1938754"/>
            <a:ext cx="3937839" cy="3039035"/>
            <a:chOff x="3840209" y="1938754"/>
            <a:chExt cx="3937839" cy="3039035"/>
          </a:xfrm>
        </p:grpSpPr>
        <p:sp>
          <p:nvSpPr>
            <p:cNvPr id="7" name="Oval Callout 6"/>
            <p:cNvSpPr/>
            <p:nvPr/>
          </p:nvSpPr>
          <p:spPr>
            <a:xfrm>
              <a:off x="3840209" y="1938754"/>
              <a:ext cx="3870604" cy="3039035"/>
            </a:xfrm>
            <a:prstGeom prst="wedgeEllipseCallout">
              <a:avLst>
                <a:gd name="adj1" fmla="val 72824"/>
                <a:gd name="adj2" fmla="val 37809"/>
              </a:avLst>
            </a:prstGeom>
            <a:solidFill>
              <a:srgbClr val="FF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01159" y="2334886"/>
              <a:ext cx="3776889" cy="2246769"/>
            </a:xfrm>
            <a:prstGeom prst="rect">
              <a:avLst/>
            </a:prstGeom>
            <a:noFill/>
          </p:spPr>
          <p:txBody>
            <a:bodyPr wrap="square" rtlCol="0">
              <a:spAutoFit/>
            </a:bodyPr>
            <a:lstStyle/>
            <a:p>
              <a:pPr algn="ctr"/>
              <a:r>
                <a:rPr lang="en-US" sz="2800" b="1">
                  <a:solidFill>
                    <a:schemeClr val="accent5">
                      <a:lumMod val="50000"/>
                    </a:schemeClr>
                  </a:solidFill>
                  <a:latin typeface="UTM Aptima" panose="02040603050506020204" pitchFamily="18" charset="0"/>
                </a:rPr>
                <a:t>Thỏ nâu có mệt lắm không? Cậu phải ăn nhiều vào để nhanh khỏe còn chơi với chúng mình nhé! </a:t>
              </a: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6019" b="89988" l="9951" r="89988">
                        <a14:backgroundMark x1="28337" y1="64260" x2="23240" y2="76820"/>
                        <a14:backgroundMark x1="84648" y1="59163" x2="85194" y2="69964"/>
                      </a14:backgroundRemoval>
                    </a14:imgEffect>
                  </a14:imgLayer>
                </a14:imgProps>
              </a:ext>
              <a:ext uri="{28A0092B-C50C-407E-A947-70E740481C1C}">
                <a14:useLocalDpi xmlns:a14="http://schemas.microsoft.com/office/drawing/2010/main" val="0"/>
              </a:ext>
            </a:extLst>
          </a:blip>
          <a:stretch>
            <a:fillRect/>
          </a:stretch>
        </p:blipFill>
        <p:spPr>
          <a:xfrm flipH="1">
            <a:off x="7490011" y="1938754"/>
            <a:ext cx="5249862" cy="5249862"/>
          </a:xfrm>
          <a:prstGeom prst="rect">
            <a:avLst/>
          </a:prstGeom>
        </p:spPr>
      </p:pic>
    </p:spTree>
    <p:extLst>
      <p:ext uri="{BB962C8B-B14F-4D97-AF65-F5344CB8AC3E}">
        <p14:creationId xmlns:p14="http://schemas.microsoft.com/office/powerpoint/2010/main" val="17924850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756</Words>
  <Application>Microsoft Office PowerPoint</Application>
  <PresentationFormat>Custom</PresentationFormat>
  <Paragraphs>76</Paragraphs>
  <Slides>19</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Arial</vt:lpstr>
      <vt:lpstr>#9Slide07 HoneyCream</vt:lpstr>
      <vt:lpstr>#9Slide05 Bodega Script</vt:lpstr>
      <vt:lpstr>等线</vt:lpstr>
      <vt:lpstr>#9Slide05 Fourth Medium</vt:lpstr>
      <vt:lpstr>思源黑体 CN Bold</vt:lpstr>
      <vt:lpstr>思源黑体 CN</vt:lpstr>
      <vt:lpstr>Calibri</vt:lpstr>
      <vt:lpstr>UTM Aptima</vt:lpstr>
      <vt:lpstr>SVN-Newton</vt:lpstr>
      <vt:lpstr>UTM Avo</vt:lpstr>
      <vt:lpstr>Chango</vt:lpstr>
      <vt:lpstr>UTM Showcard</vt:lpstr>
      <vt:lpstr>#9Slide05 Aphrodite Pro</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DELL</cp:lastModifiedBy>
  <cp:revision>25</cp:revision>
  <dcterms:created xsi:type="dcterms:W3CDTF">2023-05-01T15:15:09Z</dcterms:created>
  <dcterms:modified xsi:type="dcterms:W3CDTF">2025-05-16T01:22:41Z</dcterms:modified>
</cp:coreProperties>
</file>