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87" r:id="rId3"/>
    <p:sldId id="257" r:id="rId4"/>
    <p:sldId id="258" r:id="rId5"/>
    <p:sldId id="259" r:id="rId6"/>
    <p:sldId id="260" r:id="rId7"/>
    <p:sldId id="261" r:id="rId8"/>
    <p:sldId id="262" r:id="rId9"/>
    <p:sldId id="256" r:id="rId10"/>
    <p:sldId id="265" r:id="rId11"/>
    <p:sldId id="266" r:id="rId12"/>
    <p:sldId id="279" r:id="rId13"/>
    <p:sldId id="281" r:id="rId14"/>
    <p:sldId id="280" r:id="rId15"/>
    <p:sldId id="278" r:id="rId16"/>
    <p:sldId id="267" r:id="rId17"/>
    <p:sldId id="282" r:id="rId18"/>
    <p:sldId id="283" r:id="rId19"/>
    <p:sldId id="268" r:id="rId20"/>
    <p:sldId id="284" r:id="rId21"/>
    <p:sldId id="269" r:id="rId22"/>
    <p:sldId id="285" r:id="rId23"/>
    <p:sldId id="286" r:id="rId24"/>
    <p:sldId id="276" r:id="rId25"/>
    <p:sldId id="277" r:id="rId26"/>
  </p:sldIdLst>
  <p:sldSz cx="12192000" cy="6858000"/>
  <p:notesSz cx="6858000" cy="9144000"/>
  <p:embeddedFontLst>
    <p:embeddedFont>
      <p:font typeface="#9Slide05 Aphrodite Pro" panose="02000000000000000000" pitchFamily="2" charset="0"/>
      <p:regular r:id="rId28"/>
    </p:embeddedFont>
    <p:embeddedFont>
      <p:font typeface="#9Slide07 HoneyCream" pitchFamily="2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SVN-Dancing Script" panose="02040603050506020204" pitchFamily="18" charset="0"/>
      <p:regular r:id="rId36"/>
    </p:embeddedFont>
    <p:embeddedFont>
      <p:font typeface="SVN-Newton" panose="02040603050506020204" pitchFamily="18" charset="0"/>
      <p:regular r:id="rId37"/>
    </p:embeddedFont>
    <p:embeddedFont>
      <p:font typeface="UTM Gradoo" panose="02040603050506020204" pitchFamily="18" charset="0"/>
      <p:regular r:id="rId38"/>
    </p:embeddedFont>
    <p:embeddedFont>
      <p:font typeface="UTM Loko" panose="02040603050506020204" pitchFamily="18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6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A9F7CB-C329-47CA-AED2-6FE240290EDA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E18133-F530-4632-B1B3-463110C80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661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Gv</a:t>
            </a:r>
            <a:r>
              <a:rPr lang="en-GB" dirty="0"/>
              <a:t> </a:t>
            </a:r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từng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ảnh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khung</a:t>
            </a:r>
            <a:r>
              <a:rPr lang="en-GB" baseline="0" dirty="0"/>
              <a:t> </a:t>
            </a:r>
            <a:r>
              <a:rPr lang="en-GB" baseline="0" dirty="0" err="1"/>
              <a:t>chữ</a:t>
            </a:r>
            <a:r>
              <a:rPr lang="en-GB" baseline="0" dirty="0"/>
              <a:t> </a:t>
            </a:r>
            <a:r>
              <a:rPr lang="en-GB" baseline="0" dirty="0" err="1"/>
              <a:t>Thử</a:t>
            </a:r>
            <a:r>
              <a:rPr lang="en-GB" baseline="0" dirty="0"/>
              <a:t> </a:t>
            </a:r>
            <a:r>
              <a:rPr lang="en-GB" baseline="0" dirty="0" err="1"/>
              <a:t>tài</a:t>
            </a:r>
            <a:r>
              <a:rPr lang="en-GB" baseline="0" dirty="0"/>
              <a:t> </a:t>
            </a:r>
            <a:r>
              <a:rPr lang="en-GB" baseline="0" dirty="0" err="1"/>
              <a:t>trí</a:t>
            </a:r>
            <a:r>
              <a:rPr lang="en-GB" baseline="0" dirty="0"/>
              <a:t> </a:t>
            </a:r>
            <a:r>
              <a:rPr lang="en-GB" baseline="0" dirty="0" err="1"/>
              <a:t>nhớ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15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ảnh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trò</a:t>
            </a:r>
            <a:r>
              <a:rPr lang="en-GB" baseline="0" dirty="0"/>
              <a:t> </a:t>
            </a:r>
            <a:r>
              <a:rPr lang="en-GB" baseline="0" dirty="0" err="1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016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ảnh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trò</a:t>
            </a:r>
            <a:r>
              <a:rPr lang="en-GB" baseline="0" dirty="0"/>
              <a:t> </a:t>
            </a:r>
            <a:r>
              <a:rPr lang="en-GB" baseline="0" dirty="0" err="1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33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ảnh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trò</a:t>
            </a:r>
            <a:r>
              <a:rPr lang="en-GB" baseline="0" dirty="0"/>
              <a:t> </a:t>
            </a:r>
            <a:r>
              <a:rPr lang="en-GB" baseline="0" dirty="0" err="1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944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ảnh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trò</a:t>
            </a:r>
            <a:r>
              <a:rPr lang="en-GB" baseline="0" dirty="0"/>
              <a:t> </a:t>
            </a:r>
            <a:r>
              <a:rPr lang="en-GB" baseline="0" dirty="0" err="1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756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GV </a:t>
            </a:r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tìm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kết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366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GV </a:t>
            </a:r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tìm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kết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616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3DB1E-16B4-4A3A-AA75-F693E12EF32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2F60C2-51A4-4255-9375-D9B0FB270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86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3DB1E-16B4-4A3A-AA75-F693E12EF32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2F60C2-51A4-4255-9375-D9B0FB270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813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3DB1E-16B4-4A3A-AA75-F693E12EF32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2F60C2-51A4-4255-9375-D9B0FB270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7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619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506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378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2879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3254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36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4607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884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3DB1E-16B4-4A3A-AA75-F693E12EF32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2F60C2-51A4-4255-9375-D9B0FB270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417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9856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941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7030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9074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7515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3307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7498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1487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54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45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3DB1E-16B4-4A3A-AA75-F693E12EF32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2F60C2-51A4-4255-9375-D9B0FB270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356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54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99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03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00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23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984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30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7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499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30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3DB1E-16B4-4A3A-AA75-F693E12EF32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2F60C2-51A4-4255-9375-D9B0FB270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82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85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23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61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28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88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3DB1E-16B4-4A3A-AA75-F693E12EF32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2F60C2-51A4-4255-9375-D9B0FB270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947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3DB1E-16B4-4A3A-AA75-F693E12EF32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2F60C2-51A4-4255-9375-D9B0FB270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41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3DB1E-16B4-4A3A-AA75-F693E12EF32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2F60C2-51A4-4255-9375-D9B0FB270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824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3DB1E-16B4-4A3A-AA75-F693E12EF32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2F60C2-51A4-4255-9375-D9B0FB270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160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3DB1E-16B4-4A3A-AA75-F693E12EF32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2F60C2-51A4-4255-9375-D9B0FB270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49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image" Target="../media/image3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26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428613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5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696082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8.xml"/><Relationship Id="rId1" Type="http://schemas.openxmlformats.org/officeDocument/2006/relationships/slideLayout" Target="../slideLayouts/slideLayout28.xml"/><Relationship Id="rId5" Type="http://schemas.microsoft.com/office/2007/relationships/hdphoto" Target="../media/hdphoto5.wdp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8.xml"/><Relationship Id="rId1" Type="http://schemas.openxmlformats.org/officeDocument/2006/relationships/slideLayout" Target="../slideLayouts/slideLayout28.xml"/><Relationship Id="rId5" Type="http://schemas.microsoft.com/office/2007/relationships/hdphoto" Target="../media/hdphoto5.wdp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8.xml"/><Relationship Id="rId1" Type="http://schemas.openxmlformats.org/officeDocument/2006/relationships/slideLayout" Target="../slideLayouts/slideLayout28.xml"/><Relationship Id="rId5" Type="http://schemas.microsoft.com/office/2007/relationships/hdphoto" Target="../media/hdphoto5.wdp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" Target="slide5.xml"/><Relationship Id="rId7" Type="http://schemas.openxmlformats.org/officeDocument/2006/relationships/slide" Target="slide7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.png"/><Relationship Id="rId11" Type="http://schemas.openxmlformats.org/officeDocument/2006/relationships/slide" Target="slide9.xml"/><Relationship Id="rId5" Type="http://schemas.openxmlformats.org/officeDocument/2006/relationships/slide" Target="slide6.xml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17" y="756491"/>
            <a:ext cx="5236562" cy="523656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8879" y="470951"/>
            <a:ext cx="1051166" cy="1040759"/>
          </a:xfrm>
          <a:prstGeom prst="rect">
            <a:avLst/>
          </a:prstGeom>
        </p:spPr>
      </p:pic>
      <p:sp>
        <p:nvSpPr>
          <p:cNvPr id="9" name="文本框 26"/>
          <p:cNvSpPr txBox="1"/>
          <p:nvPr/>
        </p:nvSpPr>
        <p:spPr>
          <a:xfrm>
            <a:off x="1509623" y="756491"/>
            <a:ext cx="174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 w="19050" cmpd="thickThin">
                  <a:solidFill>
                    <a:prstClr val="white">
                      <a:lumMod val="95000"/>
                    </a:prstClr>
                  </a:solidFill>
                </a:ln>
                <a:solidFill>
                  <a:srgbClr val="476682"/>
                </a:solidFill>
                <a:effectLst>
                  <a:glow rad="635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Loko" panose="02040603050506020204" pitchFamily="18" charset="0"/>
                <a:ea typeface="方正稚艺简体" panose="03000509000000000000" pitchFamily="65" charset="-122"/>
                <a:cs typeface="+mn-cs"/>
              </a:rPr>
              <a:t>Toán 2</a:t>
            </a:r>
            <a:endParaRPr kumimoji="0" lang="en-US" altLang="zh-CN" sz="3600" b="1" i="0" u="none" strike="noStrike" kern="1200" cap="none" spc="0" normalizeH="0" baseline="0" noProof="0" dirty="0">
              <a:ln w="19050" cmpd="thickThin">
                <a:solidFill>
                  <a:prstClr val="white">
                    <a:lumMod val="95000"/>
                  </a:prstClr>
                </a:solidFill>
              </a:ln>
              <a:solidFill>
                <a:srgbClr val="476682"/>
              </a:solidFill>
              <a:effectLst>
                <a:glow rad="63500">
                  <a:srgbClr val="4472C4">
                    <a:satMod val="175000"/>
                    <a:alpha val="40000"/>
                  </a:srgbClr>
                </a:glow>
              </a:effectLst>
              <a:uLnTx/>
              <a:uFillTx/>
              <a:latin typeface="UTM Loko" panose="02040603050506020204" pitchFamily="18" charset="0"/>
              <a:ea typeface="方正稚艺简体" panose="03000509000000000000" pitchFamily="65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519" y="938870"/>
            <a:ext cx="8480271" cy="36762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031" y="5011600"/>
            <a:ext cx="6602540" cy="829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679" y="3746336"/>
            <a:ext cx="988856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0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/>
        </p:nvSpPr>
        <p:spPr>
          <a:xfrm>
            <a:off x="305334" y="197931"/>
            <a:ext cx="11694659" cy="6482686"/>
          </a:xfrm>
          <a:prstGeom prst="roundRect">
            <a:avLst>
              <a:gd name="adj" fmla="val 8667"/>
            </a:avLst>
          </a:prstGeom>
          <a:solidFill>
            <a:schemeClr val="bg1">
              <a:alpha val="52000"/>
            </a:schemeClr>
          </a:solidFill>
          <a:ln w="28575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6E529F-DFDC-4C77-8A7F-053F811E1B46}"/>
              </a:ext>
            </a:extLst>
          </p:cNvPr>
          <p:cNvSpPr txBox="1"/>
          <p:nvPr/>
        </p:nvSpPr>
        <p:spPr>
          <a:xfrm>
            <a:off x="443401" y="672801"/>
            <a:ext cx="11464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</a:t>
            </a:r>
            <a:r>
              <a:rPr lang="vi-VN" sz="4400" kern="0" dirty="0">
                <a:solidFill>
                  <a:srgbClr val="002060"/>
                </a:solidFill>
                <a:latin typeface="UTM Avo" panose="02040603050506020204" pitchFamily="18" charset="0"/>
              </a:rPr>
              <a:t>Giới thiệu một số loại cân và cách cân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-1337481" y="272955"/>
            <a:ext cx="232012" cy="259308"/>
          </a:xfrm>
          <a:prstGeom prst="rect">
            <a:avLst/>
          </a:prstGeom>
          <a:solidFill>
            <a:srgbClr val="FFBF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088" t="35935" r="59123" b="26567"/>
          <a:stretch/>
        </p:blipFill>
        <p:spPr>
          <a:xfrm>
            <a:off x="574199" y="1917111"/>
            <a:ext cx="5364588" cy="345083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2035" t="35935" r="25439" b="26567"/>
          <a:stretch/>
        </p:blipFill>
        <p:spPr>
          <a:xfrm>
            <a:off x="5959022" y="1510602"/>
            <a:ext cx="5948413" cy="3857343"/>
          </a:xfrm>
          <a:prstGeom prst="rect">
            <a:avLst/>
          </a:prstGeom>
        </p:spPr>
      </p:pic>
      <p:pic>
        <p:nvPicPr>
          <p:cNvPr id="5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2172" y="4380930"/>
            <a:ext cx="2285757" cy="228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/>
        </p:nvSpPr>
        <p:spPr>
          <a:xfrm>
            <a:off x="305334" y="197931"/>
            <a:ext cx="11694659" cy="6482686"/>
          </a:xfrm>
          <a:prstGeom prst="roundRect">
            <a:avLst>
              <a:gd name="adj" fmla="val 8667"/>
            </a:avLst>
          </a:prstGeom>
          <a:solidFill>
            <a:schemeClr val="bg1">
              <a:alpha val="52000"/>
            </a:schemeClr>
          </a:solidFill>
          <a:ln w="28575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6E529F-DFDC-4C77-8A7F-053F811E1B46}"/>
              </a:ext>
            </a:extLst>
          </p:cNvPr>
          <p:cNvSpPr txBox="1"/>
          <p:nvPr/>
        </p:nvSpPr>
        <p:spPr>
          <a:xfrm>
            <a:off x="450198" y="611853"/>
            <a:ext cx="11464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</a:t>
            </a:r>
            <a:r>
              <a:rPr lang="vi-VN" sz="4400" kern="0" dirty="0">
                <a:solidFill>
                  <a:srgbClr val="002060"/>
                </a:solidFill>
                <a:latin typeface="UTM Avo" panose="02040603050506020204" pitchFamily="18" charset="0"/>
              </a:rPr>
              <a:t>Giới thiệu một số loại cân và cách cân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-1337481" y="272955"/>
            <a:ext cx="232012" cy="259308"/>
          </a:xfrm>
          <a:prstGeom prst="rect">
            <a:avLst/>
          </a:prstGeom>
          <a:solidFill>
            <a:srgbClr val="FFBF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194" t="32716" r="59445" b="29506"/>
          <a:stretch/>
        </p:blipFill>
        <p:spPr>
          <a:xfrm>
            <a:off x="450198" y="1776468"/>
            <a:ext cx="5384361" cy="35356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1805" t="32716" r="25695" b="29506"/>
          <a:stretch/>
        </p:blipFill>
        <p:spPr>
          <a:xfrm>
            <a:off x="5877560" y="1425921"/>
            <a:ext cx="5943600" cy="3886200"/>
          </a:xfrm>
          <a:prstGeom prst="rect">
            <a:avLst/>
          </a:prstGeom>
        </p:spPr>
      </p:pic>
      <p:pic>
        <p:nvPicPr>
          <p:cNvPr id="5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7432" y="4350233"/>
            <a:ext cx="2285757" cy="228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5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/>
        </p:nvSpPr>
        <p:spPr>
          <a:xfrm>
            <a:off x="305334" y="197931"/>
            <a:ext cx="11694659" cy="6482686"/>
          </a:xfrm>
          <a:prstGeom prst="roundRect">
            <a:avLst>
              <a:gd name="adj" fmla="val 8667"/>
            </a:avLst>
          </a:prstGeom>
          <a:solidFill>
            <a:schemeClr val="bg1">
              <a:alpha val="52000"/>
            </a:schemeClr>
          </a:solidFill>
          <a:ln w="28575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6E529F-DFDC-4C77-8A7F-053F811E1B46}"/>
              </a:ext>
            </a:extLst>
          </p:cNvPr>
          <p:cNvSpPr txBox="1"/>
          <p:nvPr/>
        </p:nvSpPr>
        <p:spPr>
          <a:xfrm>
            <a:off x="535959" y="679502"/>
            <a:ext cx="11464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</a:t>
            </a:r>
            <a:r>
              <a:rPr lang="vi-VN" sz="4400" kern="0" dirty="0">
                <a:solidFill>
                  <a:srgbClr val="002060"/>
                </a:solidFill>
                <a:latin typeface="UTM Avo" panose="02040603050506020204" pitchFamily="18" charset="0"/>
              </a:rPr>
              <a:t>Giới thiệu một số loại cân và cách cân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-1337481" y="272955"/>
            <a:ext cx="232012" cy="259308"/>
          </a:xfrm>
          <a:prstGeom prst="rect">
            <a:avLst/>
          </a:prstGeom>
          <a:solidFill>
            <a:srgbClr val="FFBF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778" t="34938" r="59167" b="27037"/>
          <a:stretch/>
        </p:blipFill>
        <p:spPr>
          <a:xfrm>
            <a:off x="435423" y="1930514"/>
            <a:ext cx="5354320" cy="3464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1805" t="34938" r="25417" b="27037"/>
          <a:stretch/>
        </p:blipFill>
        <p:spPr>
          <a:xfrm>
            <a:off x="5919832" y="1483474"/>
            <a:ext cx="5994400" cy="3911600"/>
          </a:xfrm>
          <a:prstGeom prst="rect">
            <a:avLst/>
          </a:prstGeom>
        </p:spPr>
      </p:pic>
      <p:pic>
        <p:nvPicPr>
          <p:cNvPr id="5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6864" y="4394860"/>
            <a:ext cx="2285757" cy="228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1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/>
        </p:nvSpPr>
        <p:spPr>
          <a:xfrm>
            <a:off x="305334" y="34302"/>
            <a:ext cx="11694659" cy="6482686"/>
          </a:xfrm>
          <a:prstGeom prst="roundRect">
            <a:avLst>
              <a:gd name="adj" fmla="val 8667"/>
            </a:avLst>
          </a:prstGeom>
          <a:solidFill>
            <a:schemeClr val="bg1">
              <a:alpha val="52000"/>
            </a:schemeClr>
          </a:solidFill>
          <a:ln w="28575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6E529F-DFDC-4C77-8A7F-053F811E1B46}"/>
              </a:ext>
            </a:extLst>
          </p:cNvPr>
          <p:cNvSpPr txBox="1"/>
          <p:nvPr/>
        </p:nvSpPr>
        <p:spPr>
          <a:xfrm>
            <a:off x="420646" y="1102706"/>
            <a:ext cx="114640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 Em thực</a:t>
            </a:r>
            <a:r>
              <a:rPr kumimoji="0" lang="vi-VN" sz="4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hành đo lượng nước bằng các ca 1 </a:t>
            </a:r>
            <a:r>
              <a:rPr kumimoji="0" lang="vi-VN" sz="44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</a:t>
            </a:r>
            <a:r>
              <a:rPr lang="vi-VN" sz="4400" kern="0" dirty="0">
                <a:solidFill>
                  <a:srgbClr val="002060"/>
                </a:solidFill>
                <a:latin typeface="UTM Avo" panose="02040603050506020204" pitchFamily="18" charset="0"/>
              </a:rPr>
              <a:t>, chai 1 </a:t>
            </a:r>
            <a:r>
              <a:rPr lang="vi-VN" sz="4400" i="1" kern="0" dirty="0">
                <a:solidFill>
                  <a:srgbClr val="002060"/>
                </a:solidFill>
                <a:latin typeface="+mj-lt"/>
              </a:rPr>
              <a:t>l</a:t>
            </a:r>
            <a:r>
              <a:rPr lang="vi-VN" sz="4400" i="1" kern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4400" kern="0" dirty="0">
                <a:solidFill>
                  <a:srgbClr val="002060"/>
                </a:solidFill>
                <a:latin typeface="UTM Avo" panose="02040603050506020204" pitchFamily="18" charset="0"/>
              </a:rPr>
              <a:t>hoặc các cốc nhỏ.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450" y="4511102"/>
            <a:ext cx="2285757" cy="2285757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-1337481" y="272955"/>
            <a:ext cx="232012" cy="259308"/>
          </a:xfrm>
          <a:prstGeom prst="rect">
            <a:avLst/>
          </a:prstGeom>
          <a:solidFill>
            <a:srgbClr val="FFBF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345" y="2549256"/>
            <a:ext cx="5186828" cy="4121675"/>
          </a:xfrm>
          <a:prstGeom prst="rect">
            <a:avLst/>
          </a:prstGeom>
        </p:spPr>
      </p:pic>
      <p:sp>
        <p:nvSpPr>
          <p:cNvPr id="8" name="Cloud Callout 15"/>
          <p:cNvSpPr/>
          <p:nvPr/>
        </p:nvSpPr>
        <p:spPr>
          <a:xfrm>
            <a:off x="1373547" y="2913601"/>
            <a:ext cx="4401611" cy="2164409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-347870 w 5463741"/>
              <a:gd name="connsiteY0" fmla="*/ 2348926 h 2584788"/>
              <a:gd name="connsiteX1" fmla="*/ -419670 w 5463741"/>
              <a:gd name="connsiteY1" fmla="*/ 2420726 h 2584788"/>
              <a:gd name="connsiteX2" fmla="*/ -491470 w 5463741"/>
              <a:gd name="connsiteY2" fmla="*/ 2348926 h 2584788"/>
              <a:gd name="connsiteX3" fmla="*/ -419670 w 5463741"/>
              <a:gd name="connsiteY3" fmla="*/ 2277126 h 2584788"/>
              <a:gd name="connsiteX4" fmla="*/ -347870 w 5463741"/>
              <a:gd name="connsiteY4" fmla="*/ 2348926 h 2584788"/>
              <a:gd name="connsiteX0" fmla="*/ -13925 w 5463741"/>
              <a:gd name="connsiteY0" fmla="*/ 2261044 h 2584788"/>
              <a:gd name="connsiteX1" fmla="*/ -157524 w 5463741"/>
              <a:gd name="connsiteY1" fmla="*/ 2404643 h 2584788"/>
              <a:gd name="connsiteX2" fmla="*/ -301123 w 5463741"/>
              <a:gd name="connsiteY2" fmla="*/ 2261044 h 2584788"/>
              <a:gd name="connsiteX3" fmla="*/ -157524 w 5463741"/>
              <a:gd name="connsiteY3" fmla="*/ 2117445 h 2584788"/>
              <a:gd name="connsiteX4" fmla="*/ -13925 w 5463741"/>
              <a:gd name="connsiteY4" fmla="*/ 2261044 h 2584788"/>
              <a:gd name="connsiteX0" fmla="*/ 456172 w 5463741"/>
              <a:gd name="connsiteY0" fmla="*/ 2127517 h 2584788"/>
              <a:gd name="connsiteX1" fmla="*/ 240773 w 5463741"/>
              <a:gd name="connsiteY1" fmla="*/ 2342916 h 2584788"/>
              <a:gd name="connsiteX2" fmla="*/ 25374 w 5463741"/>
              <a:gd name="connsiteY2" fmla="*/ 2127517 h 2584788"/>
              <a:gd name="connsiteX3" fmla="*/ 240773 w 5463741"/>
              <a:gd name="connsiteY3" fmla="*/ 1912118 h 2584788"/>
              <a:gd name="connsiteX4" fmla="*/ 456172 w 5463741"/>
              <a:gd name="connsiteY4" fmla="*/ 2127517 h 2584788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7786 w 47106"/>
              <a:gd name="connsiteY0" fmla="*/ 14229 h 43219"/>
              <a:gd name="connsiteX1" fmla="*/ 9509 w 47106"/>
              <a:gd name="connsiteY1" fmla="*/ 6766 h 43219"/>
              <a:gd name="connsiteX2" fmla="*/ 17891 w 47106"/>
              <a:gd name="connsiteY2" fmla="*/ 5061 h 43219"/>
              <a:gd name="connsiteX3" fmla="*/ 26342 w 47106"/>
              <a:gd name="connsiteY3" fmla="*/ 3291 h 43219"/>
              <a:gd name="connsiteX4" fmla="*/ 29635 w 47106"/>
              <a:gd name="connsiteY4" fmla="*/ 59 h 43219"/>
              <a:gd name="connsiteX5" fmla="*/ 33719 w 47106"/>
              <a:gd name="connsiteY5" fmla="*/ 2340 h 43219"/>
              <a:gd name="connsiteX6" fmla="*/ 39349 w 47106"/>
              <a:gd name="connsiteY6" fmla="*/ 549 h 43219"/>
              <a:gd name="connsiteX7" fmla="*/ 42204 w 47106"/>
              <a:gd name="connsiteY7" fmla="*/ 5435 h 43219"/>
              <a:gd name="connsiteX8" fmla="*/ 45868 w 47106"/>
              <a:gd name="connsiteY8" fmla="*/ 10177 h 43219"/>
              <a:gd name="connsiteX9" fmla="*/ 45704 w 47106"/>
              <a:gd name="connsiteY9" fmla="*/ 15319 h 43219"/>
              <a:gd name="connsiteX10" fmla="*/ 46902 w 47106"/>
              <a:gd name="connsiteY10" fmla="*/ 23181 h 43219"/>
              <a:gd name="connsiteX11" fmla="*/ 41290 w 47106"/>
              <a:gd name="connsiteY11" fmla="*/ 30063 h 43219"/>
              <a:gd name="connsiteX12" fmla="*/ 39281 w 47106"/>
              <a:gd name="connsiteY12" fmla="*/ 35960 h 43219"/>
              <a:gd name="connsiteX13" fmla="*/ 32441 w 47106"/>
              <a:gd name="connsiteY13" fmla="*/ 36674 h 43219"/>
              <a:gd name="connsiteX14" fmla="*/ 27553 w 47106"/>
              <a:gd name="connsiteY14" fmla="*/ 42965 h 43219"/>
              <a:gd name="connsiteX15" fmla="*/ 20366 w 47106"/>
              <a:gd name="connsiteY15" fmla="*/ 39125 h 43219"/>
              <a:gd name="connsiteX16" fmla="*/ 9690 w 47106"/>
              <a:gd name="connsiteY16" fmla="*/ 35331 h 43219"/>
              <a:gd name="connsiteX17" fmla="*/ 4996 w 47106"/>
              <a:gd name="connsiteY17" fmla="*/ 31109 h 43219"/>
              <a:gd name="connsiteX18" fmla="*/ 5999 w 47106"/>
              <a:gd name="connsiteY18" fmla="*/ 25410 h 43219"/>
              <a:gd name="connsiteX19" fmla="*/ 3881 w 47106"/>
              <a:gd name="connsiteY19" fmla="*/ 19563 h 43219"/>
              <a:gd name="connsiteX20" fmla="*/ 7749 w 47106"/>
              <a:gd name="connsiteY20" fmla="*/ 14366 h 43219"/>
              <a:gd name="connsiteX21" fmla="*/ 7786 w 47106"/>
              <a:gd name="connsiteY21" fmla="*/ 14229 h 43219"/>
              <a:gd name="connsiteX0" fmla="*/ 143600 w 5957741"/>
              <a:gd name="connsiteY0" fmla="*/ 2340490 h 2585925"/>
              <a:gd name="connsiteX1" fmla="*/ 71800 w 5957741"/>
              <a:gd name="connsiteY1" fmla="*/ 2412290 h 2585925"/>
              <a:gd name="connsiteX2" fmla="*/ 0 w 5957741"/>
              <a:gd name="connsiteY2" fmla="*/ 2340490 h 2585925"/>
              <a:gd name="connsiteX3" fmla="*/ 71800 w 5957741"/>
              <a:gd name="connsiteY3" fmla="*/ 2268690 h 2585925"/>
              <a:gd name="connsiteX4" fmla="*/ 143600 w 5957741"/>
              <a:gd name="connsiteY4" fmla="*/ 2340490 h 2585925"/>
              <a:gd name="connsiteX0" fmla="*/ 477545 w 5957741"/>
              <a:gd name="connsiteY0" fmla="*/ 2252608 h 2585925"/>
              <a:gd name="connsiteX1" fmla="*/ 333946 w 5957741"/>
              <a:gd name="connsiteY1" fmla="*/ 2396207 h 2585925"/>
              <a:gd name="connsiteX2" fmla="*/ 190347 w 5957741"/>
              <a:gd name="connsiteY2" fmla="*/ 2252608 h 2585925"/>
              <a:gd name="connsiteX3" fmla="*/ 333946 w 5957741"/>
              <a:gd name="connsiteY3" fmla="*/ 2109009 h 2585925"/>
              <a:gd name="connsiteX4" fmla="*/ 477545 w 5957741"/>
              <a:gd name="connsiteY4" fmla="*/ 2252608 h 2585925"/>
              <a:gd name="connsiteX0" fmla="*/ 947642 w 5957741"/>
              <a:gd name="connsiteY0" fmla="*/ 2119081 h 2585925"/>
              <a:gd name="connsiteX1" fmla="*/ 732243 w 5957741"/>
              <a:gd name="connsiteY1" fmla="*/ 2334480 h 2585925"/>
              <a:gd name="connsiteX2" fmla="*/ 516844 w 5957741"/>
              <a:gd name="connsiteY2" fmla="*/ 2119081 h 2585925"/>
              <a:gd name="connsiteX3" fmla="*/ 732243 w 5957741"/>
              <a:gd name="connsiteY3" fmla="*/ 1903682 h 2585925"/>
              <a:gd name="connsiteX4" fmla="*/ 947642 w 5957741"/>
              <a:gd name="connsiteY4" fmla="*/ 2119081 h 2585925"/>
              <a:gd name="connsiteX0" fmla="*/ 8579 w 47106"/>
              <a:gd name="connsiteY0" fmla="*/ 26036 h 43219"/>
              <a:gd name="connsiteX1" fmla="*/ 6046 w 47106"/>
              <a:gd name="connsiteY1" fmla="*/ 25239 h 43219"/>
              <a:gd name="connsiteX2" fmla="*/ 10814 w 47106"/>
              <a:gd name="connsiteY2" fmla="*/ 34758 h 43219"/>
              <a:gd name="connsiteX3" fmla="*/ 9706 w 47106"/>
              <a:gd name="connsiteY3" fmla="*/ 35139 h 43219"/>
              <a:gd name="connsiteX4" fmla="*/ 20364 w 47106"/>
              <a:gd name="connsiteY4" fmla="*/ 38949 h 43219"/>
              <a:gd name="connsiteX5" fmla="*/ 19696 w 47106"/>
              <a:gd name="connsiteY5" fmla="*/ 37209 h 43219"/>
              <a:gd name="connsiteX6" fmla="*/ 32713 w 47106"/>
              <a:gd name="connsiteY6" fmla="*/ 34610 h 43219"/>
              <a:gd name="connsiteX7" fmla="*/ 32446 w 47106"/>
              <a:gd name="connsiteY7" fmla="*/ 36519 h 43219"/>
              <a:gd name="connsiteX8" fmla="*/ 40929 w 47106"/>
              <a:gd name="connsiteY8" fmla="*/ 28059 h 43219"/>
              <a:gd name="connsiteX9" fmla="*/ 41266 w 47106"/>
              <a:gd name="connsiteY9" fmla="*/ 29949 h 43219"/>
              <a:gd name="connsiteX10" fmla="*/ 45684 w 47106"/>
              <a:gd name="connsiteY10" fmla="*/ 15213 h 43219"/>
              <a:gd name="connsiteX11" fmla="*/ 44236 w 47106"/>
              <a:gd name="connsiteY11" fmla="*/ 17889 h 43219"/>
              <a:gd name="connsiteX12" fmla="*/ 42210 w 47106"/>
              <a:gd name="connsiteY12" fmla="*/ 5285 h 43219"/>
              <a:gd name="connsiteX13" fmla="*/ 42286 w 47106"/>
              <a:gd name="connsiteY13" fmla="*/ 6549 h 43219"/>
              <a:gd name="connsiteX14" fmla="*/ 32964 w 47106"/>
              <a:gd name="connsiteY14" fmla="*/ 3811 h 43219"/>
              <a:gd name="connsiteX15" fmla="*/ 33706 w 47106"/>
              <a:gd name="connsiteY15" fmla="*/ 2199 h 43219"/>
              <a:gd name="connsiteX16" fmla="*/ 26027 w 47106"/>
              <a:gd name="connsiteY16" fmla="*/ 4579 h 43219"/>
              <a:gd name="connsiteX17" fmla="*/ 26386 w 47106"/>
              <a:gd name="connsiteY17" fmla="*/ 3189 h 43219"/>
              <a:gd name="connsiteX18" fmla="*/ 17886 w 47106"/>
              <a:gd name="connsiteY18" fmla="*/ 5051 h 43219"/>
              <a:gd name="connsiteX19" fmla="*/ 19186 w 47106"/>
              <a:gd name="connsiteY19" fmla="*/ 6399 h 43219"/>
              <a:gd name="connsiteX20" fmla="*/ 8013 w 47106"/>
              <a:gd name="connsiteY20" fmla="*/ 15648 h 43219"/>
              <a:gd name="connsiteX21" fmla="*/ 7786 w 47106"/>
              <a:gd name="connsiteY21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7106" h="43219">
                <a:moveTo>
                  <a:pt x="7786" y="14229"/>
                </a:moveTo>
                <a:cubicBezTo>
                  <a:pt x="7515" y="11516"/>
                  <a:pt x="8147" y="8780"/>
                  <a:pt x="9509" y="6766"/>
                </a:cubicBezTo>
                <a:cubicBezTo>
                  <a:pt x="11661" y="3585"/>
                  <a:pt x="15150" y="2876"/>
                  <a:pt x="17891" y="5061"/>
                </a:cubicBezTo>
                <a:cubicBezTo>
                  <a:pt x="19564" y="768"/>
                  <a:pt x="23800" y="-119"/>
                  <a:pt x="26342" y="3291"/>
                </a:cubicBezTo>
                <a:cubicBezTo>
                  <a:pt x="26983" y="1542"/>
                  <a:pt x="28214" y="333"/>
                  <a:pt x="29635" y="59"/>
                </a:cubicBezTo>
                <a:cubicBezTo>
                  <a:pt x="31199" y="-243"/>
                  <a:pt x="32761" y="629"/>
                  <a:pt x="33719" y="2340"/>
                </a:cubicBezTo>
                <a:cubicBezTo>
                  <a:pt x="35101" y="126"/>
                  <a:pt x="37387" y="-601"/>
                  <a:pt x="39349" y="549"/>
                </a:cubicBezTo>
                <a:cubicBezTo>
                  <a:pt x="40844" y="1425"/>
                  <a:pt x="41916" y="3259"/>
                  <a:pt x="42204" y="5435"/>
                </a:cubicBezTo>
                <a:cubicBezTo>
                  <a:pt x="43932" y="6077"/>
                  <a:pt x="45308" y="7857"/>
                  <a:pt x="45868" y="10177"/>
                </a:cubicBezTo>
                <a:cubicBezTo>
                  <a:pt x="46275" y="11861"/>
                  <a:pt x="46217" y="13690"/>
                  <a:pt x="45704" y="15319"/>
                </a:cubicBezTo>
                <a:cubicBezTo>
                  <a:pt x="46965" y="17553"/>
                  <a:pt x="47406" y="20449"/>
                  <a:pt x="46902" y="23181"/>
                </a:cubicBezTo>
                <a:cubicBezTo>
                  <a:pt x="46232" y="26813"/>
                  <a:pt x="44014" y="29533"/>
                  <a:pt x="41290" y="30063"/>
                </a:cubicBezTo>
                <a:cubicBezTo>
                  <a:pt x="41277" y="32330"/>
                  <a:pt x="40544" y="34480"/>
                  <a:pt x="39281" y="35960"/>
                </a:cubicBezTo>
                <a:cubicBezTo>
                  <a:pt x="37362" y="38209"/>
                  <a:pt x="34590" y="38498"/>
                  <a:pt x="32441" y="36674"/>
                </a:cubicBezTo>
                <a:cubicBezTo>
                  <a:pt x="31746" y="39807"/>
                  <a:pt x="29885" y="42202"/>
                  <a:pt x="27553" y="42965"/>
                </a:cubicBezTo>
                <a:cubicBezTo>
                  <a:pt x="24805" y="43864"/>
                  <a:pt x="21937" y="42332"/>
                  <a:pt x="20366" y="39125"/>
                </a:cubicBezTo>
                <a:cubicBezTo>
                  <a:pt x="16658" y="42169"/>
                  <a:pt x="11842" y="40458"/>
                  <a:pt x="9690" y="35331"/>
                </a:cubicBezTo>
                <a:cubicBezTo>
                  <a:pt x="7576" y="35668"/>
                  <a:pt x="5591" y="33883"/>
                  <a:pt x="4996" y="31109"/>
                </a:cubicBezTo>
                <a:cubicBezTo>
                  <a:pt x="4565" y="29102"/>
                  <a:pt x="4946" y="26936"/>
                  <a:pt x="5999" y="25410"/>
                </a:cubicBezTo>
                <a:cubicBezTo>
                  <a:pt x="4505" y="24213"/>
                  <a:pt x="3673" y="21916"/>
                  <a:pt x="3881" y="19563"/>
                </a:cubicBezTo>
                <a:cubicBezTo>
                  <a:pt x="4125" y="16808"/>
                  <a:pt x="5731" y="14650"/>
                  <a:pt x="7749" y="14366"/>
                </a:cubicBezTo>
                <a:cubicBezTo>
                  <a:pt x="7761" y="14320"/>
                  <a:pt x="7774" y="14275"/>
                  <a:pt x="7786" y="14229"/>
                </a:cubicBezTo>
                <a:close/>
              </a:path>
              <a:path w="5957741" h="2585925">
                <a:moveTo>
                  <a:pt x="143600" y="2340490"/>
                </a:moveTo>
                <a:cubicBezTo>
                  <a:pt x="143600" y="2380144"/>
                  <a:pt x="111454" y="2412290"/>
                  <a:pt x="71800" y="2412290"/>
                </a:cubicBezTo>
                <a:cubicBezTo>
                  <a:pt x="32146" y="2412290"/>
                  <a:pt x="0" y="2380144"/>
                  <a:pt x="0" y="2340490"/>
                </a:cubicBezTo>
                <a:cubicBezTo>
                  <a:pt x="0" y="2300836"/>
                  <a:pt x="32146" y="2268690"/>
                  <a:pt x="71800" y="2268690"/>
                </a:cubicBezTo>
                <a:cubicBezTo>
                  <a:pt x="111454" y="2268690"/>
                  <a:pt x="143600" y="2300836"/>
                  <a:pt x="143600" y="2340490"/>
                </a:cubicBezTo>
                <a:close/>
              </a:path>
              <a:path w="5957741" h="2585925">
                <a:moveTo>
                  <a:pt x="477545" y="2252608"/>
                </a:moveTo>
                <a:cubicBezTo>
                  <a:pt x="477545" y="2331916"/>
                  <a:pt x="413254" y="2396207"/>
                  <a:pt x="333946" y="2396207"/>
                </a:cubicBezTo>
                <a:cubicBezTo>
                  <a:pt x="254638" y="2396207"/>
                  <a:pt x="190347" y="2331916"/>
                  <a:pt x="190347" y="2252608"/>
                </a:cubicBezTo>
                <a:cubicBezTo>
                  <a:pt x="190347" y="2173300"/>
                  <a:pt x="254638" y="2109009"/>
                  <a:pt x="333946" y="2109009"/>
                </a:cubicBezTo>
                <a:cubicBezTo>
                  <a:pt x="413254" y="2109009"/>
                  <a:pt x="477545" y="2173300"/>
                  <a:pt x="477545" y="2252608"/>
                </a:cubicBezTo>
                <a:close/>
              </a:path>
              <a:path w="5957741" h="2585925">
                <a:moveTo>
                  <a:pt x="947642" y="2119081"/>
                </a:moveTo>
                <a:cubicBezTo>
                  <a:pt x="947642" y="2238043"/>
                  <a:pt x="851205" y="2334480"/>
                  <a:pt x="732243" y="2334480"/>
                </a:cubicBezTo>
                <a:cubicBezTo>
                  <a:pt x="613281" y="2334480"/>
                  <a:pt x="516844" y="2238043"/>
                  <a:pt x="516844" y="2119081"/>
                </a:cubicBezTo>
                <a:cubicBezTo>
                  <a:pt x="516844" y="2000119"/>
                  <a:pt x="613281" y="1903682"/>
                  <a:pt x="732243" y="1903682"/>
                </a:cubicBezTo>
                <a:cubicBezTo>
                  <a:pt x="851205" y="1903682"/>
                  <a:pt x="947642" y="2000119"/>
                  <a:pt x="947642" y="2119081"/>
                </a:cubicBezTo>
                <a:close/>
              </a:path>
              <a:path w="47106" h="43219" fill="none" extrusionOk="0">
                <a:moveTo>
                  <a:pt x="8579" y="26036"/>
                </a:moveTo>
                <a:cubicBezTo>
                  <a:pt x="7695" y="26130"/>
                  <a:pt x="6811" y="25852"/>
                  <a:pt x="6046" y="25239"/>
                </a:cubicBezTo>
                <a:moveTo>
                  <a:pt x="10814" y="34758"/>
                </a:moveTo>
                <a:cubicBezTo>
                  <a:pt x="10459" y="34951"/>
                  <a:pt x="10086" y="35079"/>
                  <a:pt x="9706" y="35139"/>
                </a:cubicBezTo>
                <a:moveTo>
                  <a:pt x="20364" y="38949"/>
                </a:moveTo>
                <a:cubicBezTo>
                  <a:pt x="20097" y="38403"/>
                  <a:pt x="19873" y="37820"/>
                  <a:pt x="19696" y="37209"/>
                </a:cubicBezTo>
                <a:moveTo>
                  <a:pt x="32713" y="34610"/>
                </a:moveTo>
                <a:cubicBezTo>
                  <a:pt x="32674" y="35257"/>
                  <a:pt x="32584" y="35897"/>
                  <a:pt x="32446" y="36519"/>
                </a:cubicBezTo>
                <a:moveTo>
                  <a:pt x="40929" y="28059"/>
                </a:moveTo>
                <a:cubicBezTo>
                  <a:pt x="42933" y="29387"/>
                  <a:pt x="41284" y="26917"/>
                  <a:pt x="41266" y="29949"/>
                </a:cubicBezTo>
                <a:moveTo>
                  <a:pt x="45684" y="15213"/>
                </a:moveTo>
                <a:cubicBezTo>
                  <a:pt x="45359" y="16245"/>
                  <a:pt x="44864" y="17161"/>
                  <a:pt x="44236" y="17889"/>
                </a:cubicBezTo>
                <a:moveTo>
                  <a:pt x="42210" y="5285"/>
                </a:moveTo>
                <a:cubicBezTo>
                  <a:pt x="42265" y="5702"/>
                  <a:pt x="42291" y="6125"/>
                  <a:pt x="42286" y="6549"/>
                </a:cubicBezTo>
                <a:moveTo>
                  <a:pt x="32964" y="3811"/>
                </a:moveTo>
                <a:cubicBezTo>
                  <a:pt x="33153" y="3228"/>
                  <a:pt x="33402" y="2685"/>
                  <a:pt x="33706" y="2199"/>
                </a:cubicBezTo>
                <a:moveTo>
                  <a:pt x="26027" y="4579"/>
                </a:moveTo>
                <a:cubicBezTo>
                  <a:pt x="26104" y="4097"/>
                  <a:pt x="26225" y="3630"/>
                  <a:pt x="26386" y="3189"/>
                </a:cubicBezTo>
                <a:moveTo>
                  <a:pt x="17886" y="5051"/>
                </a:moveTo>
                <a:cubicBezTo>
                  <a:pt x="18358" y="5427"/>
                  <a:pt x="18794" y="5880"/>
                  <a:pt x="19186" y="6399"/>
                </a:cubicBezTo>
                <a:moveTo>
                  <a:pt x="8013" y="15648"/>
                </a:moveTo>
                <a:cubicBezTo>
                  <a:pt x="7910" y="15184"/>
                  <a:pt x="7834" y="14710"/>
                  <a:pt x="7786" y="14229"/>
                </a:cubicBezTo>
              </a:path>
            </a:pathLst>
          </a:custGeom>
          <a:solidFill>
            <a:schemeClr val="bg1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28512" y="3353495"/>
            <a:ext cx="38874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Nào,</a:t>
            </a:r>
            <a:r>
              <a:rPr kumimoji="0" lang="vi-VN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chúng ta cùng thực hành!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87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999" y="744289"/>
            <a:ext cx="5895343" cy="4918641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680" y="1299604"/>
            <a:ext cx="5303980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2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232012" y="218365"/>
            <a:ext cx="11694659" cy="6482686"/>
          </a:xfrm>
          <a:prstGeom prst="roundRect">
            <a:avLst>
              <a:gd name="adj" fmla="val 8667"/>
            </a:avLst>
          </a:prstGeom>
          <a:solidFill>
            <a:schemeClr val="bg1">
              <a:alpha val="67000"/>
            </a:schemeClr>
          </a:solidFill>
          <a:ln w="28575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8644" y="483684"/>
            <a:ext cx="97647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1: Em đoán xem đồ vật nào nặng hơn, đồ vật nào nhẹ hơn?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12354" y="1731737"/>
            <a:ext cx="1213291" cy="117459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图片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073" y="3109381"/>
            <a:ext cx="3984719" cy="3984719"/>
          </a:xfrm>
          <a:prstGeom prst="rect">
            <a:avLst/>
          </a:prstGeom>
        </p:spPr>
      </p:pic>
      <p:pic>
        <p:nvPicPr>
          <p:cNvPr id="1026" name="Picture 2" descr="https://i.vdoc.vn/data/image/2021/08/15/toan-lop-2-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842" y="2457518"/>
            <a:ext cx="7935472" cy="244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81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232012" y="218365"/>
            <a:ext cx="11694659" cy="6482686"/>
          </a:xfrm>
          <a:prstGeom prst="roundRect">
            <a:avLst>
              <a:gd name="adj" fmla="val 8667"/>
            </a:avLst>
          </a:prstGeom>
          <a:solidFill>
            <a:schemeClr val="bg1">
              <a:alpha val="67000"/>
            </a:schemeClr>
          </a:solidFill>
          <a:ln w="28575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27401" y="478987"/>
            <a:ext cx="98779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1: Em đoán xem đồ vật nào nặng hơn, đồ vật nào nhẹ hơn?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12354" y="1731737"/>
            <a:ext cx="1213291" cy="117459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图片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073" y="3109381"/>
            <a:ext cx="3984719" cy="398471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14479" y="5101740"/>
            <a:ext cx="73449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Quyển</a:t>
            </a:r>
            <a:r>
              <a:rPr kumimoji="0" lang="vi-VN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vở nặng hơn cái bút chì.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26" name="Picture 2" descr="https://i.vdoc.vn/data/image/2021/08/15/toan-lop-2-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003"/>
          <a:stretch/>
        </p:blipFill>
        <p:spPr bwMode="auto">
          <a:xfrm>
            <a:off x="5424333" y="2151421"/>
            <a:ext cx="4545022" cy="274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714479" y="5658677"/>
            <a:ext cx="73449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Cái</a:t>
            </a:r>
            <a:r>
              <a:rPr kumimoji="0" lang="vi-VN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bút chì nhẹ hơn quyển vở.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88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232012" y="218365"/>
            <a:ext cx="11694659" cy="6482686"/>
          </a:xfrm>
          <a:prstGeom prst="roundRect">
            <a:avLst>
              <a:gd name="adj" fmla="val 8667"/>
            </a:avLst>
          </a:prstGeom>
          <a:solidFill>
            <a:schemeClr val="bg1">
              <a:alpha val="67000"/>
            </a:schemeClr>
          </a:solidFill>
          <a:ln w="28575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8644" y="483684"/>
            <a:ext cx="116153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1: Em đoán xem đồ vật nào nặng hơn, </a:t>
            </a: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đồ vật nào nhẹ hơn?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12354" y="1731737"/>
            <a:ext cx="1213291" cy="117459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图片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073" y="3109381"/>
            <a:ext cx="3984719" cy="3984719"/>
          </a:xfrm>
          <a:prstGeom prst="rect">
            <a:avLst/>
          </a:prstGeom>
        </p:spPr>
      </p:pic>
      <p:pic>
        <p:nvPicPr>
          <p:cNvPr id="1026" name="Picture 2" descr="https://i.vdoc.vn/data/image/2021/08/15/toan-lop-2-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97"/>
          <a:stretch/>
        </p:blipFill>
        <p:spPr bwMode="auto">
          <a:xfrm>
            <a:off x="4812354" y="2195553"/>
            <a:ext cx="5201468" cy="280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14479" y="5101740"/>
            <a:ext cx="79198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Quả</a:t>
            </a:r>
            <a:r>
              <a:rPr kumimoji="0" lang="vi-VN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bóng đá nặng hơn quả bóng bay.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3408" y="5752837"/>
            <a:ext cx="79198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Quả</a:t>
            </a:r>
            <a:r>
              <a:rPr kumimoji="0" lang="vi-VN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bóng bay nhẹ hơn quả bóng đá.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76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18364" y="126080"/>
            <a:ext cx="11694659" cy="6537278"/>
          </a:xfrm>
          <a:prstGeom prst="roundRect">
            <a:avLst>
              <a:gd name="adj" fmla="val 8667"/>
            </a:avLst>
          </a:prstGeom>
          <a:solidFill>
            <a:schemeClr val="bg1">
              <a:alpha val="67000"/>
            </a:schemeClr>
          </a:solidFill>
          <a:ln w="28575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51942" y="750758"/>
            <a:ext cx="92880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vi-VN" sz="4000" b="0" i="0" u="none" strike="noStrike" kern="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2: Quan sát tranh và trả lời: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0" name="Picture 2" descr="Bài 2 trang 67 Toán lớp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70" y="2083322"/>
            <a:ext cx="6871781" cy="283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554885" y="1596177"/>
            <a:ext cx="427456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a. Em</a:t>
            </a:r>
            <a:r>
              <a:rPr kumimoji="0" lang="vi-VN" sz="4000" b="0" i="0" u="none" strike="noStrike" kern="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đoán xem quả bưởi và quả cam, quả nào nặng hơn?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22527" y="4819939"/>
            <a:ext cx="112010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b. Quả</a:t>
            </a:r>
            <a:r>
              <a:rPr kumimoji="0" lang="vi-VN" sz="4000" b="0" i="0" u="none" strike="noStrike" kern="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bưởi cân nặng mấy ki-lô-gam?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1170" y="5540189"/>
            <a:ext cx="112010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c. Quả</a:t>
            </a:r>
            <a:r>
              <a:rPr kumimoji="0" lang="vi-VN" sz="4000" b="0" i="0" u="none" strike="noStrike" kern="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cam nặng hơn hay nhẹ hơn 1 kg?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4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18364" y="126080"/>
            <a:ext cx="11694659" cy="6537278"/>
          </a:xfrm>
          <a:prstGeom prst="roundRect">
            <a:avLst>
              <a:gd name="adj" fmla="val 8667"/>
            </a:avLst>
          </a:prstGeom>
          <a:solidFill>
            <a:schemeClr val="bg1">
              <a:alpha val="67000"/>
            </a:schemeClr>
          </a:solidFill>
          <a:ln w="28575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51942" y="750758"/>
            <a:ext cx="92880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vi-VN" sz="4000" b="0" i="0" u="none" strike="noStrike" kern="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2: Quan sát tranh và trả lời: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0" name="Picture 2" descr="Bài 2 trang 67 Toán lớp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70" y="2083322"/>
            <a:ext cx="6871781" cy="283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505705" y="2083322"/>
            <a:ext cx="34859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kern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Quả bưởi nặng hơn.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05706" y="3499416"/>
            <a:ext cx="38064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kern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Quả bưởi nặng 1 kg.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51942" y="4984872"/>
            <a:ext cx="99154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kern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Vì quả cam nhẹ hơn quả bưởi nên quả cam nhẹ hơn 1kg.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22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027" y="744289"/>
            <a:ext cx="5895343" cy="4918641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0" y="853472"/>
            <a:ext cx="6425741" cy="447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5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8364" y="126080"/>
            <a:ext cx="11694659" cy="6537278"/>
          </a:xfrm>
          <a:prstGeom prst="roundRect">
            <a:avLst>
              <a:gd name="adj" fmla="val 8667"/>
            </a:avLst>
          </a:prstGeom>
          <a:solidFill>
            <a:schemeClr val="bg1">
              <a:alpha val="79000"/>
            </a:schemeClr>
          </a:solidFill>
          <a:ln w="28575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B59AF1-8145-4382-811B-2495B70AFE90}"/>
              </a:ext>
            </a:extLst>
          </p:cNvPr>
          <p:cNvSpPr txBox="1"/>
          <p:nvPr/>
        </p:nvSpPr>
        <p:spPr>
          <a:xfrm>
            <a:off x="1110970" y="303524"/>
            <a:ext cx="110810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Bài</a:t>
            </a: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3: Quan sát tranh và trả lời câu hỏi: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780" y="998133"/>
            <a:ext cx="7945832" cy="395887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01170" y="4990539"/>
            <a:ext cx="112790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lang="vi-VN" sz="3600" kern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 túi cân nặng bao nhiêu ki-lô-gam?</a:t>
            </a:r>
            <a:endParaRPr lang="vi-VN" sz="1600" kern="0" dirty="0">
              <a:solidFill>
                <a:srgbClr val="4472C4">
                  <a:lumMod val="50000"/>
                </a:srgb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lang="vi-VN" sz="3600" kern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Túi gạo nặng hơn túi muối mấy ki-lô-gam?</a:t>
            </a:r>
          </a:p>
        </p:txBody>
      </p:sp>
    </p:spTree>
    <p:extLst>
      <p:ext uri="{BB962C8B-B14F-4D97-AF65-F5344CB8AC3E}">
        <p14:creationId xmlns:p14="http://schemas.microsoft.com/office/powerpoint/2010/main" val="334598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8364" y="126080"/>
            <a:ext cx="11694659" cy="6537278"/>
          </a:xfrm>
          <a:prstGeom prst="roundRect">
            <a:avLst>
              <a:gd name="adj" fmla="val 8667"/>
            </a:avLst>
          </a:prstGeom>
          <a:solidFill>
            <a:schemeClr val="bg1">
              <a:alpha val="79000"/>
            </a:schemeClr>
          </a:solidFill>
          <a:ln w="28575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B59AF1-8145-4382-811B-2495B70AFE90}"/>
              </a:ext>
            </a:extLst>
          </p:cNvPr>
          <p:cNvSpPr txBox="1"/>
          <p:nvPr/>
        </p:nvSpPr>
        <p:spPr>
          <a:xfrm>
            <a:off x="1110970" y="303524"/>
            <a:ext cx="110810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Bài</a:t>
            </a: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3: Quan sát tranh và trả lời câu hỏi: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780" y="998133"/>
            <a:ext cx="7945832" cy="395887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26670" y="5163853"/>
            <a:ext cx="4792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3600" kern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Túi muối nặng 2 kg.</a:t>
            </a:r>
          </a:p>
        </p:txBody>
      </p:sp>
      <p:sp>
        <p:nvSpPr>
          <p:cNvPr id="6" name="Rectangle 5"/>
          <p:cNvSpPr/>
          <p:nvPr/>
        </p:nvSpPr>
        <p:spPr>
          <a:xfrm>
            <a:off x="6870834" y="5163852"/>
            <a:ext cx="4792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3600" kern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Túi gạo nặng 5 kg.</a:t>
            </a:r>
          </a:p>
        </p:txBody>
      </p:sp>
    </p:spTree>
    <p:extLst>
      <p:ext uri="{BB962C8B-B14F-4D97-AF65-F5344CB8AC3E}">
        <p14:creationId xmlns:p14="http://schemas.microsoft.com/office/powerpoint/2010/main" val="225349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8364" y="126080"/>
            <a:ext cx="11694659" cy="6537278"/>
          </a:xfrm>
          <a:prstGeom prst="roundRect">
            <a:avLst>
              <a:gd name="adj" fmla="val 8667"/>
            </a:avLst>
          </a:prstGeom>
          <a:solidFill>
            <a:schemeClr val="bg1">
              <a:alpha val="79000"/>
            </a:schemeClr>
          </a:solidFill>
          <a:ln w="28575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B59AF1-8145-4382-811B-2495B70AFE90}"/>
              </a:ext>
            </a:extLst>
          </p:cNvPr>
          <p:cNvSpPr txBox="1"/>
          <p:nvPr/>
        </p:nvSpPr>
        <p:spPr>
          <a:xfrm>
            <a:off x="1110970" y="303524"/>
            <a:ext cx="110810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Bài</a:t>
            </a: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3: Quan sát tranh và trả lời câu hỏi: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11" t="-243" r="59437" b="243"/>
          <a:stretch/>
        </p:blipFill>
        <p:spPr>
          <a:xfrm>
            <a:off x="364855" y="1528139"/>
            <a:ext cx="3321621" cy="39588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65693" y="3507578"/>
            <a:ext cx="55126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3600" kern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Túi gạo nặng hơn túi muối số ki-lô-gam là: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3600" kern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5 – 2 = </a:t>
            </a:r>
            <a:r>
              <a:rPr lang="vi-VN" sz="36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(kg)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3600" kern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    Đáp số: 3 kg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21"/>
          <a:stretch/>
        </p:blipFill>
        <p:spPr>
          <a:xfrm>
            <a:off x="3251892" y="1528139"/>
            <a:ext cx="3282213" cy="395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080000" y="744289"/>
            <a:ext cx="6111165" cy="4918641"/>
            <a:chOff x="5080000" y="744289"/>
            <a:chExt cx="6111165" cy="491864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491864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r="44961"/>
            <a:stretch/>
          </p:blipFill>
          <p:spPr>
            <a:xfrm>
              <a:off x="6358237" y="942430"/>
              <a:ext cx="3468152" cy="114027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438530" y="2802920"/>
              <a:ext cx="530897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Làm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trong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VBT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Toán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Chuẩn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bị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sau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733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1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8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30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3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</a:endParaRPr>
          </a:p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" y="510835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 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4" y="1626441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4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7846"/>
          <a:stretch/>
        </p:blipFill>
        <p:spPr>
          <a:xfrm>
            <a:off x="806133" y="3418296"/>
            <a:ext cx="2452370" cy="2067560"/>
          </a:xfrm>
          <a:prstGeom prst="rect">
            <a:avLst/>
          </a:prstGeom>
        </p:spPr>
      </p:pic>
      <p:pic>
        <p:nvPicPr>
          <p:cNvPr id="5" name="图片 3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" b="688"/>
          <a:stretch/>
        </p:blipFill>
        <p:spPr>
          <a:xfrm>
            <a:off x="3785121" y="3418296"/>
            <a:ext cx="2139270" cy="2109832"/>
          </a:xfrm>
          <a:prstGeom prst="rect">
            <a:avLst/>
          </a:prstGeom>
        </p:spPr>
      </p:pic>
      <p:pic>
        <p:nvPicPr>
          <p:cNvPr id="7" name="图片 3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0" b="8450"/>
          <a:stretch/>
        </p:blipFill>
        <p:spPr>
          <a:xfrm>
            <a:off x="6118542" y="3454672"/>
            <a:ext cx="2452370" cy="2037080"/>
          </a:xfrm>
          <a:prstGeom prst="rect">
            <a:avLst/>
          </a:prstGeom>
        </p:spPr>
      </p:pic>
      <p:pic>
        <p:nvPicPr>
          <p:cNvPr id="8" name="图片 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5063" y="3119120"/>
            <a:ext cx="2665912" cy="266591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409462" y="777403"/>
            <a:ext cx="9176068" cy="1913092"/>
            <a:chOff x="1268095" y="3746863"/>
            <a:chExt cx="2421800" cy="536121"/>
          </a:xfrm>
        </p:grpSpPr>
        <p:sp>
          <p:nvSpPr>
            <p:cNvPr id="11" name="文本框 17">
              <a:extLst>
                <a:ext uri="{FF2B5EF4-FFF2-40B4-BE49-F238E27FC236}">
                  <a16:creationId xmlns:a16="http://schemas.microsoft.com/office/drawing/2014/main" id="{3038CB48-43C5-47BF-9917-F81B41DA23B1}"/>
                </a:ext>
              </a:extLst>
            </p:cNvPr>
            <p:cNvSpPr txBox="1"/>
            <p:nvPr/>
          </p:nvSpPr>
          <p:spPr>
            <a:xfrm>
              <a:off x="1333410" y="3804829"/>
              <a:ext cx="2356485" cy="478155"/>
            </a:xfrm>
            <a:custGeom>
              <a:avLst/>
              <a:gdLst>
                <a:gd name="connsiteX0" fmla="*/ 0 w 2356485"/>
                <a:gd name="connsiteY0" fmla="*/ 0 h 478155"/>
                <a:gd name="connsiteX1" fmla="*/ 2356485 w 2356485"/>
                <a:gd name="connsiteY1" fmla="*/ 0 h 478155"/>
                <a:gd name="connsiteX2" fmla="*/ 2356485 w 2356485"/>
                <a:gd name="connsiteY2" fmla="*/ 478155 h 478155"/>
                <a:gd name="connsiteX3" fmla="*/ 0 w 2356485"/>
                <a:gd name="connsiteY3" fmla="*/ 478155 h 478155"/>
                <a:gd name="connsiteX4" fmla="*/ 0 w 2356485"/>
                <a:gd name="connsiteY4" fmla="*/ 0 h 4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6485" h="478155" fill="none" extrusionOk="0">
                  <a:moveTo>
                    <a:pt x="0" y="0"/>
                  </a:moveTo>
                  <a:cubicBezTo>
                    <a:pt x="1033992" y="10773"/>
                    <a:pt x="1774310" y="-97671"/>
                    <a:pt x="2356485" y="0"/>
                  </a:cubicBezTo>
                  <a:cubicBezTo>
                    <a:pt x="2380685" y="148019"/>
                    <a:pt x="2341611" y="356312"/>
                    <a:pt x="2356485" y="478155"/>
                  </a:cubicBezTo>
                  <a:cubicBezTo>
                    <a:pt x="1521984" y="505449"/>
                    <a:pt x="843993" y="496060"/>
                    <a:pt x="0" y="478155"/>
                  </a:cubicBezTo>
                  <a:cubicBezTo>
                    <a:pt x="-17959" y="362352"/>
                    <a:pt x="27449" y="105842"/>
                    <a:pt x="0" y="0"/>
                  </a:cubicBezTo>
                  <a:close/>
                </a:path>
                <a:path w="2356485" h="478155" stroke="0" extrusionOk="0">
                  <a:moveTo>
                    <a:pt x="0" y="0"/>
                  </a:moveTo>
                  <a:cubicBezTo>
                    <a:pt x="993752" y="-39195"/>
                    <a:pt x="1624532" y="-59810"/>
                    <a:pt x="2356485" y="0"/>
                  </a:cubicBezTo>
                  <a:cubicBezTo>
                    <a:pt x="2368917" y="82176"/>
                    <a:pt x="2322692" y="352227"/>
                    <a:pt x="2356485" y="478155"/>
                  </a:cubicBezTo>
                  <a:cubicBezTo>
                    <a:pt x="1625676" y="553820"/>
                    <a:pt x="666553" y="627811"/>
                    <a:pt x="0" y="478155"/>
                  </a:cubicBezTo>
                  <a:cubicBezTo>
                    <a:pt x="-7300" y="319028"/>
                    <a:pt x="24222" y="56148"/>
                    <a:pt x="0" y="0"/>
                  </a:cubicBezTo>
                  <a:close/>
                </a:path>
              </a:pathLst>
            </a:custGeom>
            <a:solidFill>
              <a:srgbClr val="B54D06"/>
            </a:solidFill>
            <a:ln w="1905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228653754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tx1"/>
                  </a:solidFill>
                  <a:cs typeface="+mn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文本框 18"/>
            <p:cNvSpPr txBox="1"/>
            <p:nvPr/>
          </p:nvSpPr>
          <p:spPr>
            <a:xfrm>
              <a:off x="1268095" y="3746863"/>
              <a:ext cx="2356485" cy="478155"/>
            </a:xfrm>
            <a:custGeom>
              <a:avLst/>
              <a:gdLst>
                <a:gd name="connsiteX0" fmla="*/ 0 w 2356485"/>
                <a:gd name="connsiteY0" fmla="*/ 0 h 478155"/>
                <a:gd name="connsiteX1" fmla="*/ 2356485 w 2356485"/>
                <a:gd name="connsiteY1" fmla="*/ 0 h 478155"/>
                <a:gd name="connsiteX2" fmla="*/ 2356485 w 2356485"/>
                <a:gd name="connsiteY2" fmla="*/ 478155 h 478155"/>
                <a:gd name="connsiteX3" fmla="*/ 0 w 2356485"/>
                <a:gd name="connsiteY3" fmla="*/ 478155 h 478155"/>
                <a:gd name="connsiteX4" fmla="*/ 0 w 2356485"/>
                <a:gd name="connsiteY4" fmla="*/ 0 h 4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6485" h="478155" fill="none" extrusionOk="0">
                  <a:moveTo>
                    <a:pt x="0" y="0"/>
                  </a:moveTo>
                  <a:cubicBezTo>
                    <a:pt x="1033992" y="10773"/>
                    <a:pt x="1774310" y="-97671"/>
                    <a:pt x="2356485" y="0"/>
                  </a:cubicBezTo>
                  <a:cubicBezTo>
                    <a:pt x="2380685" y="148019"/>
                    <a:pt x="2341611" y="356312"/>
                    <a:pt x="2356485" y="478155"/>
                  </a:cubicBezTo>
                  <a:cubicBezTo>
                    <a:pt x="1521984" y="505449"/>
                    <a:pt x="843993" y="496060"/>
                    <a:pt x="0" y="478155"/>
                  </a:cubicBezTo>
                  <a:cubicBezTo>
                    <a:pt x="-17959" y="362352"/>
                    <a:pt x="27449" y="105842"/>
                    <a:pt x="0" y="0"/>
                  </a:cubicBezTo>
                  <a:close/>
                </a:path>
                <a:path w="2356485" h="478155" stroke="0" extrusionOk="0">
                  <a:moveTo>
                    <a:pt x="0" y="0"/>
                  </a:moveTo>
                  <a:cubicBezTo>
                    <a:pt x="993752" y="-39195"/>
                    <a:pt x="1624532" y="-59810"/>
                    <a:pt x="2356485" y="0"/>
                  </a:cubicBezTo>
                  <a:cubicBezTo>
                    <a:pt x="2368917" y="82176"/>
                    <a:pt x="2322692" y="352227"/>
                    <a:pt x="2356485" y="478155"/>
                  </a:cubicBezTo>
                  <a:cubicBezTo>
                    <a:pt x="1625676" y="553820"/>
                    <a:pt x="666553" y="627811"/>
                    <a:pt x="0" y="478155"/>
                  </a:cubicBezTo>
                  <a:cubicBezTo>
                    <a:pt x="-7300" y="319028"/>
                    <a:pt x="24222" y="56148"/>
                    <a:pt x="0" y="0"/>
                  </a:cubicBezTo>
                  <a:close/>
                </a:path>
              </a:pathLst>
            </a:custGeom>
            <a:solidFill>
              <a:srgbClr val="FFF1DA"/>
            </a:solidFill>
            <a:ln w="1905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228653754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tx1"/>
                  </a:solidFill>
                  <a:cs typeface="+mn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6" name="Picture 1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49178" y="847122"/>
            <a:ext cx="9083827" cy="156680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160060" y="984249"/>
            <a:ext cx="9567080" cy="4501607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Luật</a:t>
            </a:r>
            <a:r>
              <a:rPr kumimoji="0" lang="en-GB" sz="36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nhỏ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dưới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thử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thách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nhỏ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đưa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thử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thách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đua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xem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</a:t>
            </a:r>
            <a:r>
              <a:rPr lang="vi-VN" sz="36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í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nhớ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tốt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7752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920599" y="889873"/>
            <a:ext cx="3608751" cy="4776124"/>
            <a:chOff x="1122680" y="1816100"/>
            <a:chExt cx="2918006" cy="3819075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1122680" y="1816100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Kết</a:t>
              </a:r>
              <a:r>
                <a:rPr kumimoji="0" lang="en-GB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GB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quả</a:t>
              </a:r>
              <a:r>
                <a:rPr kumimoji="0" lang="en-GB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GB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phép</a:t>
              </a:r>
              <a:r>
                <a:rPr kumimoji="0" lang="en-GB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GB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tính</a:t>
              </a:r>
              <a:r>
                <a:rPr kumimoji="0" lang="en-GB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:</a:t>
              </a:r>
            </a:p>
            <a:p>
              <a:pPr lvl="0" algn="ctr"/>
              <a:r>
                <a:rPr kumimoji="0" lang="en-GB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6</a:t>
              </a:r>
              <a:r>
                <a:rPr kumimoji="0" lang="vi-VN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vi-VN" altLang="zh-CN" sz="5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l</a:t>
              </a:r>
              <a:r>
                <a:rPr kumimoji="0" lang="en-GB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vi-VN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+</a:t>
              </a:r>
              <a:r>
                <a:rPr kumimoji="0" lang="en-GB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lang="vi-VN" altLang="zh-CN" sz="5400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3 </a:t>
              </a:r>
              <a:r>
                <a:rPr lang="vi-VN" altLang="zh-CN" sz="5400" i="1" dirty="0">
                  <a:solidFill>
                    <a:prstClr val="black"/>
                  </a:solidFill>
                  <a:latin typeface="+mj-lt"/>
                  <a:ea typeface="思源黑体 CN Medium" panose="020B0600000000000000" pitchFamily="34" charset="-122"/>
                  <a:sym typeface="Arial" panose="020B0604020202020204" pitchFamily="34" charset="0"/>
                </a:rPr>
                <a:t>l</a:t>
              </a:r>
              <a:r>
                <a:rPr kumimoji="0" lang="en-GB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 = ?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103" name="Group c"/>
          <p:cNvGrpSpPr/>
          <p:nvPr/>
        </p:nvGrpSpPr>
        <p:grpSpPr>
          <a:xfrm>
            <a:off x="4689219" y="4328604"/>
            <a:ext cx="6612802" cy="1534349"/>
            <a:chOff x="4689219" y="4328604"/>
            <a:chExt cx="6612802" cy="1534349"/>
          </a:xfrm>
        </p:grpSpPr>
        <p:grpSp>
          <p:nvGrpSpPr>
            <p:cNvPr id="70" name="Group 69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71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r>
                  <a:rPr kumimoji="0" lang="vi-VN" altLang="zh-CN" sz="7200" b="0" i="0" u="none" strike="noStrike" kern="1200" cap="none" spc="1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5</a:t>
                </a:r>
                <a:r>
                  <a:rPr kumimoji="0" lang="vi-VN" altLang="zh-CN" sz="7200" b="0" i="0" u="none" strike="noStrike" kern="1200" cap="none" spc="10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 </a:t>
                </a:r>
                <a:r>
                  <a:rPr kumimoji="0" lang="vi-VN" altLang="zh-CN" sz="7200" b="0" i="1" u="none" strike="noStrike" kern="1200" cap="none" spc="10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l</a:t>
                </a:r>
                <a:endParaRPr lang="zh-CN" altLang="en-US" sz="2800" i="1" spc="100" dirty="0">
                  <a:solidFill>
                    <a:prstClr val="black"/>
                  </a:solidFill>
                  <a:latin typeface="+mj-lt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7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39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" name="Group b"/>
          <p:cNvGrpSpPr/>
          <p:nvPr/>
        </p:nvGrpSpPr>
        <p:grpSpPr>
          <a:xfrm>
            <a:off x="4948385" y="2557708"/>
            <a:ext cx="6286631" cy="1371034"/>
            <a:chOff x="4948385" y="2557708"/>
            <a:chExt cx="6286631" cy="1371034"/>
          </a:xfrm>
        </p:grpSpPr>
        <p:grpSp>
          <p:nvGrpSpPr>
            <p:cNvPr id="67" name="Group 66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r>
                  <a:rPr kumimoji="0" lang="vi-VN" altLang="zh-CN" sz="7200" b="0" i="0" u="none" strike="noStrike" kern="1200" cap="none" spc="1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9 </a:t>
                </a:r>
                <a:r>
                  <a:rPr lang="vi-VN" altLang="zh-CN" sz="7200" i="1" dirty="0">
                    <a:solidFill>
                      <a:prstClr val="black"/>
                    </a:solidFill>
                    <a:latin typeface="+mj-lt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l</a:t>
                </a:r>
                <a:endParaRPr lang="zh-CN" altLang="en-US" sz="7200" spc="100" dirty="0">
                  <a:solidFill>
                    <a:prstClr val="black"/>
                  </a:solidFill>
                  <a:latin typeface="+mj-lt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4987475" y="485138"/>
            <a:ext cx="6220132" cy="150184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lvl="0"/>
                <a:r>
                  <a:rPr kumimoji="0" lang="vi-VN" altLang="zh-CN" sz="7200" b="0" i="0" u="none" strike="noStrike" kern="1200" cap="none" spc="1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7 </a:t>
                </a:r>
                <a:r>
                  <a:rPr lang="vi-VN" altLang="zh-CN" sz="7200" i="1" dirty="0">
                    <a:solidFill>
                      <a:prstClr val="black"/>
                    </a:solidFill>
                    <a:latin typeface="+mj-lt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l</a:t>
                </a:r>
                <a:endParaRPr kumimoji="0" lang="zh-CN" altLang="en-US" sz="72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746" y="2228138"/>
            <a:ext cx="1885950" cy="1768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140" y="4115272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909" y="513919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" name="图片 3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7846"/>
          <a:stretch/>
        </p:blipFill>
        <p:spPr>
          <a:xfrm>
            <a:off x="2018517" y="1028529"/>
            <a:ext cx="1126989" cy="95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63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920599" y="889873"/>
            <a:ext cx="3608751" cy="4776124"/>
            <a:chOff x="1122680" y="1816100"/>
            <a:chExt cx="2918006" cy="3819075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1122680" y="1816100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Kết</a:t>
              </a:r>
              <a:r>
                <a:rPr kumimoji="0" lang="en-GB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GB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quả</a:t>
              </a:r>
              <a:r>
                <a:rPr kumimoji="0" lang="en-GB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GB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phép</a:t>
              </a:r>
              <a:r>
                <a:rPr kumimoji="0" lang="en-GB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GB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tính</a:t>
              </a:r>
              <a:r>
                <a:rPr kumimoji="0" lang="en-GB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5400" dirty="0">
                  <a:solidFill>
                    <a:prstClr val="black"/>
                  </a:solidFill>
                  <a:latin typeface="+mj-lt"/>
                  <a:ea typeface="思源黑体 CN Medium" panose="020B0600000000000000" pitchFamily="34" charset="-122"/>
                  <a:sym typeface="Arial" panose="020B0604020202020204" pitchFamily="34" charset="0"/>
                </a:rPr>
                <a:t>18 </a:t>
              </a:r>
              <a:r>
                <a:rPr lang="vi-VN" altLang="zh-CN" sz="5400" i="1" dirty="0">
                  <a:solidFill>
                    <a:prstClr val="black"/>
                  </a:solidFill>
                  <a:latin typeface="+mj-lt"/>
                  <a:ea typeface="思源黑体 CN Medium" panose="020B0600000000000000" pitchFamily="34" charset="-122"/>
                  <a:sym typeface="Arial" panose="020B0604020202020204" pitchFamily="34" charset="0"/>
                </a:rPr>
                <a:t>l</a:t>
              </a:r>
              <a:r>
                <a:rPr kumimoji="0" lang="en-GB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vi-VN" altLang="zh-CN" sz="5400" dirty="0">
                  <a:solidFill>
                    <a:prstClr val="black"/>
                  </a:solidFill>
                  <a:latin typeface="+mj-lt"/>
                  <a:ea typeface="思源黑体 CN Medium" panose="020B0600000000000000" pitchFamily="34" charset="-122"/>
                  <a:sym typeface="Arial" panose="020B0604020202020204" pitchFamily="34" charset="0"/>
                </a:rPr>
                <a:t>–</a:t>
              </a:r>
              <a:r>
                <a:rPr kumimoji="0" lang="en-GB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思源黑体 CN Medium" panose="020B0600000000000000" pitchFamily="34" charset="-122"/>
                  <a:sym typeface="Arial" panose="020B0604020202020204" pitchFamily="34" charset="0"/>
                </a:rPr>
                <a:t> 8</a:t>
              </a:r>
              <a:r>
                <a:rPr kumimoji="0" lang="vi-VN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kumimoji="0" lang="vi-VN" altLang="zh-CN" sz="5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思源黑体 CN Medium" panose="020B0600000000000000" pitchFamily="34" charset="-122"/>
                  <a:sym typeface="Arial" panose="020B0604020202020204" pitchFamily="34" charset="0"/>
                </a:rPr>
                <a:t>l</a:t>
              </a:r>
              <a:r>
                <a:rPr kumimoji="0" lang="en-GB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思源黑体 CN Medium" panose="020B0600000000000000" pitchFamily="34" charset="-122"/>
                  <a:sym typeface="Arial" panose="020B0604020202020204" pitchFamily="34" charset="0"/>
                </a:rPr>
                <a:t>= ?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3" name="Group c"/>
          <p:cNvGrpSpPr/>
          <p:nvPr/>
        </p:nvGrpSpPr>
        <p:grpSpPr>
          <a:xfrm>
            <a:off x="4689219" y="4328604"/>
            <a:ext cx="6612802" cy="1534349"/>
            <a:chOff x="4689219" y="4328604"/>
            <a:chExt cx="6612802" cy="1534349"/>
          </a:xfrm>
        </p:grpSpPr>
        <p:grpSp>
          <p:nvGrpSpPr>
            <p:cNvPr id="70" name="Group 69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71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7200" b="0" i="0" u="none" strike="noStrike" kern="1200" cap="none" spc="1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12 </a:t>
                </a:r>
                <a:r>
                  <a:rPr kumimoji="0" lang="vi-VN" altLang="zh-CN" sz="7200" b="0" i="1" u="none" strike="noStrike" kern="1200" cap="none" spc="1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l</a:t>
                </a:r>
                <a:endParaRPr kumimoji="0" lang="zh-CN" altLang="en-US" sz="28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7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39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" name="Group b"/>
          <p:cNvGrpSpPr/>
          <p:nvPr/>
        </p:nvGrpSpPr>
        <p:grpSpPr>
          <a:xfrm>
            <a:off x="4948385" y="2557708"/>
            <a:ext cx="6286631" cy="1371034"/>
            <a:chOff x="4948385" y="2557708"/>
            <a:chExt cx="6286631" cy="1371034"/>
          </a:xfrm>
        </p:grpSpPr>
        <p:grpSp>
          <p:nvGrpSpPr>
            <p:cNvPr id="67" name="Group 66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7200" b="0" i="0" u="none" strike="noStrike" kern="1200" cap="none" spc="1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11 </a:t>
                </a:r>
                <a:r>
                  <a:rPr kumimoji="0" lang="vi-VN" altLang="zh-CN" sz="7200" b="0" i="1" u="none" strike="noStrike" kern="1200" cap="none" spc="1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l</a:t>
                </a:r>
                <a:endParaRPr kumimoji="0" lang="zh-CN" altLang="en-US" sz="72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4987475" y="485138"/>
            <a:ext cx="6220132" cy="150184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7200" b="0" i="0" u="none" strike="noStrike" kern="1200" cap="none" spc="1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10 </a:t>
                </a:r>
                <a:r>
                  <a:rPr kumimoji="0" lang="vi-VN" altLang="zh-CN" sz="7200" b="0" i="1" u="none" strike="noStrike" kern="1200" cap="none" spc="1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l</a:t>
                </a:r>
                <a:endParaRPr kumimoji="0" lang="zh-CN" altLang="en-US" sz="72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325" y="286892"/>
            <a:ext cx="1885950" cy="1768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140" y="4115272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515" y="2449970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" name="图片 3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" b="688"/>
          <a:stretch/>
        </p:blipFill>
        <p:spPr>
          <a:xfrm>
            <a:off x="2064653" y="981399"/>
            <a:ext cx="1058982" cy="104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0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920599" y="889873"/>
            <a:ext cx="3608751" cy="4776124"/>
            <a:chOff x="1122680" y="1816100"/>
            <a:chExt cx="2918006" cy="3819075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1122680" y="1816100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Kết</a:t>
              </a:r>
              <a:r>
                <a:rPr kumimoji="0" lang="en-GB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GB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quả</a:t>
              </a:r>
              <a:r>
                <a:rPr kumimoji="0" lang="en-GB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GB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phép</a:t>
              </a:r>
              <a:r>
                <a:rPr kumimoji="0" lang="en-GB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GB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tính</a:t>
              </a:r>
              <a:r>
                <a:rPr kumimoji="0" lang="en-GB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5400" dirty="0">
                  <a:solidFill>
                    <a:prstClr val="black"/>
                  </a:solidFill>
                  <a:latin typeface="+mj-lt"/>
                  <a:ea typeface="思源黑体 CN Medium" panose="020B0600000000000000" pitchFamily="34" charset="-122"/>
                  <a:sym typeface="Arial" panose="020B0604020202020204" pitchFamily="34" charset="0"/>
                </a:rPr>
                <a:t>12 </a:t>
              </a:r>
              <a:r>
                <a:rPr lang="vi-VN" altLang="zh-CN" sz="5400" i="1" dirty="0">
                  <a:solidFill>
                    <a:prstClr val="black"/>
                  </a:solidFill>
                  <a:latin typeface="+mj-lt"/>
                  <a:ea typeface="思源黑体 CN Medium" panose="020B0600000000000000" pitchFamily="34" charset="-122"/>
                  <a:sym typeface="Arial" panose="020B0604020202020204" pitchFamily="34" charset="0"/>
                </a:rPr>
                <a:t>l </a:t>
              </a:r>
              <a:r>
                <a:rPr lang="vi-VN" altLang="zh-CN" sz="5400" dirty="0">
                  <a:solidFill>
                    <a:prstClr val="black"/>
                  </a:solidFill>
                  <a:latin typeface="+mj-lt"/>
                  <a:ea typeface="思源黑体 CN Medium" panose="020B0600000000000000" pitchFamily="34" charset="-122"/>
                  <a:sym typeface="Arial" panose="020B0604020202020204" pitchFamily="34" charset="0"/>
                </a:rPr>
                <a:t>+ 5 </a:t>
              </a:r>
              <a:r>
                <a:rPr lang="vi-VN" altLang="zh-CN" sz="5400" i="1" dirty="0">
                  <a:solidFill>
                    <a:prstClr val="black"/>
                  </a:solidFill>
                  <a:latin typeface="+mj-lt"/>
                  <a:ea typeface="思源黑体 CN Medium" panose="020B0600000000000000" pitchFamily="34" charset="-122"/>
                  <a:sym typeface="Arial" panose="020B0604020202020204" pitchFamily="34" charset="0"/>
                </a:rPr>
                <a:t>l</a:t>
              </a:r>
              <a:r>
                <a:rPr kumimoji="0" lang="en-GB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思源黑体 CN Medium" panose="020B0600000000000000" pitchFamily="34" charset="-122"/>
                  <a:sym typeface="Arial" panose="020B0604020202020204" pitchFamily="34" charset="0"/>
                </a:rPr>
                <a:t> = ?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3" name="Group c"/>
          <p:cNvGrpSpPr/>
          <p:nvPr/>
        </p:nvGrpSpPr>
        <p:grpSpPr>
          <a:xfrm>
            <a:off x="4689219" y="4328604"/>
            <a:ext cx="6612802" cy="1534349"/>
            <a:chOff x="4689219" y="4328604"/>
            <a:chExt cx="6612802" cy="1534349"/>
          </a:xfrm>
        </p:grpSpPr>
        <p:grpSp>
          <p:nvGrpSpPr>
            <p:cNvPr id="70" name="Group 69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71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7200" b="0" i="0" u="none" strike="noStrike" kern="1200" cap="none" spc="1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1</a:t>
                </a:r>
                <a:r>
                  <a:rPr kumimoji="0" lang="en-GB" altLang="zh-CN" sz="7200" b="0" i="0" u="none" strike="noStrike" kern="1200" cap="none" spc="1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9</a:t>
                </a:r>
                <a:r>
                  <a:rPr kumimoji="0" lang="vi-VN" altLang="zh-CN" sz="7200" b="0" i="0" u="none" strike="noStrike" kern="1200" cap="none" spc="1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 </a:t>
                </a:r>
                <a:r>
                  <a:rPr kumimoji="0" lang="vi-VN" altLang="zh-CN" sz="7200" b="0" i="1" u="none" strike="noStrike" kern="1200" cap="none" spc="1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l</a:t>
                </a:r>
                <a:endParaRPr kumimoji="0" lang="zh-CN" altLang="en-US" sz="28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7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39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" name="Group b"/>
          <p:cNvGrpSpPr/>
          <p:nvPr/>
        </p:nvGrpSpPr>
        <p:grpSpPr>
          <a:xfrm>
            <a:off x="4948385" y="2557708"/>
            <a:ext cx="6286631" cy="1371034"/>
            <a:chOff x="4948385" y="2557708"/>
            <a:chExt cx="6286631" cy="1371034"/>
          </a:xfrm>
        </p:grpSpPr>
        <p:grpSp>
          <p:nvGrpSpPr>
            <p:cNvPr id="67" name="Group 66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7200" b="0" i="0" u="none" strike="noStrike" kern="1200" cap="none" spc="1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1</a:t>
                </a:r>
                <a:r>
                  <a:rPr kumimoji="0" lang="en-GB" altLang="zh-CN" sz="7200" b="0" i="0" u="none" strike="noStrike" kern="1200" cap="none" spc="1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8</a:t>
                </a:r>
                <a:r>
                  <a:rPr kumimoji="0" lang="vi-VN" altLang="zh-CN" sz="7200" b="0" i="0" u="none" strike="noStrike" kern="1200" cap="none" spc="1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 </a:t>
                </a:r>
                <a:r>
                  <a:rPr kumimoji="0" lang="vi-VN" altLang="zh-CN" sz="7200" b="0" i="1" u="none" strike="noStrike" kern="1200" cap="none" spc="1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l</a:t>
                </a:r>
                <a:endParaRPr kumimoji="0" lang="zh-CN" altLang="en-US" sz="72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4987475" y="485138"/>
            <a:ext cx="6220132" cy="150184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7200" b="0" i="0" u="none" strike="noStrike" kern="1200" cap="none" spc="1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1</a:t>
                </a:r>
                <a:r>
                  <a:rPr kumimoji="0" lang="en-GB" altLang="zh-CN" sz="7200" b="0" i="0" u="none" strike="noStrike" kern="1200" cap="none" spc="1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7</a:t>
                </a:r>
                <a:r>
                  <a:rPr kumimoji="0" lang="vi-VN" altLang="zh-CN" sz="7200" b="0" i="0" u="none" strike="noStrike" kern="1200" cap="none" spc="1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 </a:t>
                </a:r>
                <a:r>
                  <a:rPr kumimoji="0" lang="vi-VN" altLang="zh-CN" sz="7200" b="0" i="1" u="none" strike="noStrike" kern="1200" cap="none" spc="1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l</a:t>
                </a:r>
                <a:endParaRPr kumimoji="0" lang="zh-CN" altLang="en-US" sz="72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868" y="286892"/>
            <a:ext cx="1885950" cy="1768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140" y="4115272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840" y="2255271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" name="图片 3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0" b="8450"/>
          <a:stretch/>
        </p:blipFill>
        <p:spPr>
          <a:xfrm>
            <a:off x="1958701" y="1029127"/>
            <a:ext cx="1109355" cy="92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3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920599" y="889873"/>
            <a:ext cx="3608751" cy="4776124"/>
            <a:chOff x="1122680" y="1816100"/>
            <a:chExt cx="2918006" cy="3819075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1122680" y="1816100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Kết</a:t>
              </a:r>
              <a:r>
                <a:rPr kumimoji="0" lang="en-GB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GB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quả</a:t>
              </a:r>
              <a:r>
                <a:rPr kumimoji="0" lang="en-GB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GB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phép</a:t>
              </a:r>
              <a:r>
                <a:rPr kumimoji="0" lang="en-GB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GB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tính</a:t>
              </a:r>
              <a:r>
                <a:rPr kumimoji="0" lang="en-GB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5400" dirty="0">
                  <a:solidFill>
                    <a:prstClr val="black"/>
                  </a:solidFill>
                  <a:latin typeface="+mj-lt"/>
                  <a:ea typeface="思源黑体 CN Medium" panose="020B0600000000000000" pitchFamily="34" charset="-122"/>
                  <a:sym typeface="Arial" panose="020B0604020202020204" pitchFamily="34" charset="0"/>
                </a:rPr>
                <a:t>25 </a:t>
              </a:r>
              <a:r>
                <a:rPr lang="vi-VN" altLang="zh-CN" sz="5400" i="1" dirty="0">
                  <a:solidFill>
                    <a:prstClr val="black"/>
                  </a:solidFill>
                  <a:latin typeface="+mj-lt"/>
                  <a:ea typeface="思源黑体 CN Medium" panose="020B0600000000000000" pitchFamily="34" charset="-122"/>
                  <a:sym typeface="Arial" panose="020B0604020202020204" pitchFamily="34" charset="0"/>
                </a:rPr>
                <a:t>l </a:t>
              </a:r>
              <a:r>
                <a:rPr lang="vi-VN" altLang="zh-CN" sz="5400" dirty="0">
                  <a:solidFill>
                    <a:prstClr val="black"/>
                  </a:solidFill>
                  <a:latin typeface="+mj-lt"/>
                  <a:ea typeface="思源黑体 CN Medium" panose="020B0600000000000000" pitchFamily="34" charset="-122"/>
                  <a:sym typeface="Arial" panose="020B0604020202020204" pitchFamily="34" charset="0"/>
                </a:rPr>
                <a:t>– 4 </a:t>
              </a:r>
              <a:r>
                <a:rPr lang="vi-VN" altLang="zh-CN" sz="5400" i="1" dirty="0">
                  <a:solidFill>
                    <a:prstClr val="black"/>
                  </a:solidFill>
                  <a:latin typeface="+mj-lt"/>
                  <a:ea typeface="思源黑体 CN Medium" panose="020B0600000000000000" pitchFamily="34" charset="-122"/>
                  <a:sym typeface="Arial" panose="020B0604020202020204" pitchFamily="34" charset="0"/>
                </a:rPr>
                <a:t>l </a:t>
              </a:r>
              <a:r>
                <a:rPr lang="vi-VN" altLang="zh-CN" sz="5400" dirty="0">
                  <a:solidFill>
                    <a:prstClr val="black"/>
                  </a:solidFill>
                  <a:latin typeface="+mj-lt"/>
                  <a:ea typeface="思源黑体 CN Medium" panose="020B0600000000000000" pitchFamily="34" charset="-122"/>
                  <a:sym typeface="Arial" panose="020B0604020202020204" pitchFamily="34" charset="0"/>
                </a:rPr>
                <a:t>=?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3" name="Group c"/>
          <p:cNvGrpSpPr/>
          <p:nvPr/>
        </p:nvGrpSpPr>
        <p:grpSpPr>
          <a:xfrm>
            <a:off x="4689219" y="4328604"/>
            <a:ext cx="6612802" cy="1534349"/>
            <a:chOff x="4689219" y="4328604"/>
            <a:chExt cx="6612802" cy="1534349"/>
          </a:xfrm>
        </p:grpSpPr>
        <p:grpSp>
          <p:nvGrpSpPr>
            <p:cNvPr id="70" name="Group 69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71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7200" b="0" i="0" u="none" strike="noStrike" kern="1200" cap="none" spc="1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21 </a:t>
                </a:r>
                <a:r>
                  <a:rPr kumimoji="0" lang="vi-VN" altLang="zh-CN" sz="7200" b="0" i="1" u="none" strike="noStrike" kern="1200" cap="none" spc="1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l</a:t>
                </a:r>
                <a:endParaRPr kumimoji="0" lang="zh-CN" altLang="en-US" sz="28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7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39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" name="Group b"/>
          <p:cNvGrpSpPr/>
          <p:nvPr/>
        </p:nvGrpSpPr>
        <p:grpSpPr>
          <a:xfrm>
            <a:off x="4948385" y="2557708"/>
            <a:ext cx="6286631" cy="1371034"/>
            <a:chOff x="4948385" y="2557708"/>
            <a:chExt cx="6286631" cy="1371034"/>
          </a:xfrm>
        </p:grpSpPr>
        <p:grpSp>
          <p:nvGrpSpPr>
            <p:cNvPr id="67" name="Group 66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7200" b="0" i="0" u="none" strike="noStrike" kern="1200" cap="none" spc="1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22</a:t>
                </a:r>
                <a:r>
                  <a:rPr kumimoji="0" lang="vi-VN" altLang="zh-CN" sz="7200" b="0" i="0" u="none" strike="noStrike" kern="1200" cap="none" spc="10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 </a:t>
                </a:r>
                <a:r>
                  <a:rPr kumimoji="0" lang="vi-VN" altLang="zh-CN" sz="7200" b="0" i="1" u="none" strike="noStrike" kern="1200" cap="none" spc="10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l</a:t>
                </a:r>
                <a:endParaRPr kumimoji="0" lang="zh-CN" altLang="en-US" sz="72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4987475" y="485138"/>
            <a:ext cx="6220132" cy="150184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7200" b="0" i="0" u="none" strike="noStrike" kern="1200" cap="none" spc="1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2</a:t>
                </a:r>
                <a:r>
                  <a:rPr kumimoji="0" lang="en-GB" altLang="zh-CN" sz="7200" b="0" i="0" u="none" strike="noStrike" kern="1200" cap="none" spc="1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4</a:t>
                </a:r>
                <a:r>
                  <a:rPr kumimoji="0" lang="vi-VN" altLang="zh-CN" sz="7200" b="0" i="0" u="none" strike="noStrike" kern="1200" cap="none" spc="1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 </a:t>
                </a:r>
                <a:r>
                  <a:rPr kumimoji="0" lang="vi-VN" altLang="zh-CN" sz="7200" b="0" i="1" u="none" strike="noStrike" kern="1200" cap="none" spc="1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l</a:t>
                </a:r>
                <a:endParaRPr kumimoji="0" lang="zh-CN" altLang="en-US" sz="72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881" y="3977842"/>
            <a:ext cx="1885950" cy="1768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346" y="2355541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909" y="513919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" name="图片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8355" y="1031215"/>
            <a:ext cx="1170175" cy="117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0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17" y="756491"/>
            <a:ext cx="5236562" cy="523656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8879" y="470951"/>
            <a:ext cx="1051166" cy="1040759"/>
          </a:xfrm>
          <a:prstGeom prst="rect">
            <a:avLst/>
          </a:prstGeom>
        </p:spPr>
      </p:pic>
      <p:sp>
        <p:nvSpPr>
          <p:cNvPr id="9" name="文本框 26"/>
          <p:cNvSpPr txBox="1"/>
          <p:nvPr/>
        </p:nvSpPr>
        <p:spPr>
          <a:xfrm>
            <a:off x="1509623" y="756491"/>
            <a:ext cx="174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 w="19050" cmpd="thickThin">
                  <a:solidFill>
                    <a:prstClr val="white">
                      <a:lumMod val="95000"/>
                    </a:prstClr>
                  </a:solidFill>
                </a:ln>
                <a:solidFill>
                  <a:srgbClr val="476682"/>
                </a:solidFill>
                <a:effectLst>
                  <a:glow rad="635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Loko" panose="02040603050506020204" pitchFamily="18" charset="0"/>
                <a:ea typeface="方正稚艺简体" panose="03000509000000000000" pitchFamily="65" charset="-122"/>
                <a:cs typeface="+mn-cs"/>
              </a:rPr>
              <a:t>Toán</a:t>
            </a:r>
            <a:r>
              <a:rPr kumimoji="0" lang="vi-VN" altLang="zh-CN" sz="3600" b="1" i="0" u="none" strike="noStrike" kern="1200" cap="none" spc="0" normalizeH="0" noProof="0" dirty="0">
                <a:ln w="19050" cmpd="thickThin">
                  <a:solidFill>
                    <a:prstClr val="white">
                      <a:lumMod val="95000"/>
                    </a:prstClr>
                  </a:solidFill>
                </a:ln>
                <a:solidFill>
                  <a:srgbClr val="476682"/>
                </a:solidFill>
                <a:effectLst>
                  <a:glow rad="635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Loko" panose="02040603050506020204" pitchFamily="18" charset="0"/>
                <a:ea typeface="方正稚艺简体" panose="03000509000000000000" pitchFamily="65" charset="-122"/>
                <a:cs typeface="+mn-cs"/>
              </a:rPr>
              <a:t> 2</a:t>
            </a:r>
            <a:endParaRPr kumimoji="0" lang="en-US" altLang="zh-CN" sz="3600" b="1" i="0" u="none" strike="noStrike" kern="1200" cap="none" spc="0" normalizeH="0" baseline="0" noProof="0" dirty="0">
              <a:ln w="19050" cmpd="thickThin">
                <a:solidFill>
                  <a:prstClr val="white">
                    <a:lumMod val="95000"/>
                  </a:prstClr>
                </a:solidFill>
              </a:ln>
              <a:solidFill>
                <a:srgbClr val="476682"/>
              </a:solidFill>
              <a:effectLst>
                <a:glow rad="63500">
                  <a:srgbClr val="4472C4">
                    <a:satMod val="175000"/>
                    <a:alpha val="40000"/>
                  </a:srgbClr>
                </a:glow>
              </a:effectLst>
              <a:uLnTx/>
              <a:uFillTx/>
              <a:latin typeface="UTM Loko" panose="02040603050506020204" pitchFamily="18" charset="0"/>
              <a:ea typeface="方正稚艺简体" panose="03000509000000000000" pitchFamily="65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519" y="938870"/>
            <a:ext cx="8480271" cy="36762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031" y="5011600"/>
            <a:ext cx="6602540" cy="829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679" y="3746336"/>
            <a:ext cx="988856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53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0" y="744289"/>
            <a:ext cx="5895343" cy="4918641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382155" y="744289"/>
            <a:ext cx="5087829" cy="4801314"/>
          </a:xfrm>
          <a:prstGeom prst="roundRect">
            <a:avLst/>
          </a:prstGeom>
          <a:noFill/>
          <a:ln w="38100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800" b="1" i="0" u="none" strike="noStrike" kern="1200" cap="none" spc="0" normalizeH="0" baseline="0" noProof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Gradoo" panose="02040603050506020204" pitchFamily="18" charset="0"/>
                <a:ea typeface="+mn-ea"/>
                <a:cs typeface="+mn-cs"/>
              </a:rPr>
              <a:t>KHÁM</a:t>
            </a:r>
            <a:r>
              <a:rPr kumimoji="0" lang="vi-VN" sz="13800" b="1" i="0" u="none" strike="noStrike" kern="1200" cap="none" spc="0" normalizeH="0" noProof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Gradoo" panose="02040603050506020204" pitchFamily="18" charset="0"/>
                <a:ea typeface="+mn-ea"/>
                <a:cs typeface="+mn-cs"/>
              </a:rPr>
              <a:t> PHÁ</a:t>
            </a:r>
            <a:endParaRPr kumimoji="0" lang="en-US" sz="13800" b="1" i="0" u="none" strike="noStrike" kern="1200" cap="none" spc="0" normalizeH="0" baseline="0" noProof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Grado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50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620</Words>
  <Application>Microsoft Office PowerPoint</Application>
  <PresentationFormat>Widescreen</PresentationFormat>
  <Paragraphs>77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UTM Gradoo</vt:lpstr>
      <vt:lpstr>#9Slide07 HoneyCream</vt:lpstr>
      <vt:lpstr>SVN-Newton</vt:lpstr>
      <vt:lpstr>Calibri</vt:lpstr>
      <vt:lpstr>SVN-Dancing Script</vt:lpstr>
      <vt:lpstr>UTM Avo</vt:lpstr>
      <vt:lpstr>#9Slide05 Aphrodite Pro</vt:lpstr>
      <vt:lpstr>Arial</vt:lpstr>
      <vt:lpstr>Times New Roman</vt:lpstr>
      <vt:lpstr>Calibri Light</vt:lpstr>
      <vt:lpstr>UTM Loko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lastModifiedBy>Windows User</cp:lastModifiedBy>
  <cp:revision>14</cp:revision>
  <dcterms:created xsi:type="dcterms:W3CDTF">2022-09-15T13:10:23Z</dcterms:created>
  <dcterms:modified xsi:type="dcterms:W3CDTF">2022-10-10T03:43:56Z</dcterms:modified>
</cp:coreProperties>
</file>