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79" r:id="rId2"/>
    <p:sldId id="260" r:id="rId3"/>
    <p:sldId id="283" r:id="rId4"/>
    <p:sldId id="267" r:id="rId5"/>
    <p:sldId id="363" r:id="rId6"/>
    <p:sldId id="364" r:id="rId7"/>
    <p:sldId id="366" r:id="rId8"/>
    <p:sldId id="365" r:id="rId9"/>
    <p:sldId id="368" r:id="rId10"/>
    <p:sldId id="37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#9Slide07 IcielKoni" panose="020B0604020202020204" charset="0"/>
      <p:bold r:id="rId21"/>
    </p:embeddedFont>
    <p:embeddedFont>
      <p:font typeface="#9Slide07 Cadena" panose="020B0604020202020204" charset="0"/>
      <p:bold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F41"/>
    <a:srgbClr val="2FD8FF"/>
    <a:srgbClr val="F56778"/>
    <a:srgbClr val="E54954"/>
    <a:srgbClr val="67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57DC-B6B3-4132-B43B-FBB0E2F6C041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E6C9-614D-4E23-920B-46380FB6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52240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D881-561E-4C51-9693-63F3E7B3DA38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" y="76319"/>
            <a:ext cx="1447562" cy="144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3514C-8B69-4E48-86E7-FE39F8BFE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0"/>
            <a:ext cx="862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799969" y="1183473"/>
            <a:ext cx="11055487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2</a:t>
            </a:r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</a:rPr>
              <a:t>Đặt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câu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với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từ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ngữ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ở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bài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tập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trên</a:t>
            </a:r>
            <a:endParaRPr lang="en-US" sz="60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64601" y="2445788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1664601" y="4438485"/>
            <a:ext cx="2734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2FD8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1728031" y="3431638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1718338" y="5422231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D72F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EA542-34E2-7D47-9101-742CA8CF587D}"/>
              </a:ext>
            </a:extLst>
          </p:cNvPr>
          <p:cNvSpPr txBox="1"/>
          <p:nvPr/>
        </p:nvSpPr>
        <p:spPr>
          <a:xfrm>
            <a:off x="4467069" y="2426088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cú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mèo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mắt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tinh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150D2-BBFB-344E-8E55-39BAB0690EF8}"/>
              </a:ext>
            </a:extLst>
          </p:cNvPr>
          <p:cNvSpPr txBox="1"/>
          <p:nvPr/>
        </p:nvSpPr>
        <p:spPr>
          <a:xfrm>
            <a:off x="4467069" y="3462416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sáo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nhảy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96624-77B0-BB48-90A1-2A087FC0897A}"/>
              </a:ext>
            </a:extLst>
          </p:cNvPr>
          <p:cNvSpPr txBox="1"/>
          <p:nvPr/>
        </p:nvSpPr>
        <p:spPr>
          <a:xfrm>
            <a:off x="4467069" y="4498744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Cậu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chìa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nghịch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tếu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FE8E2-F3A8-FD4B-8342-3DEB3785ADED}"/>
              </a:ext>
            </a:extLst>
          </p:cNvPr>
          <p:cNvSpPr txBox="1"/>
          <p:nvPr/>
        </p:nvSpPr>
        <p:spPr>
          <a:xfrm>
            <a:off x="4467069" y="5535072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hú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giục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hè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9AF9F5-0C95-7041-85A4-153F0E2C9032}"/>
              </a:ext>
            </a:extLst>
          </p:cNvPr>
          <p:cNvGrpSpPr/>
          <p:nvPr/>
        </p:nvGrpSpPr>
        <p:grpSpPr>
          <a:xfrm>
            <a:off x="352817" y="2136633"/>
            <a:ext cx="1375214" cy="994802"/>
            <a:chOff x="565880" y="3574472"/>
            <a:chExt cx="1105729" cy="994802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35C92E50-AFF6-C24B-A032-074747B9FB20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D1C8E1-616D-DF46-B689-CB4864BDE054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40373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  <p:bldP spid="2" grpId="0" animBg="1"/>
      <p:bldP spid="13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95" y="2611316"/>
            <a:ext cx="3425571" cy="232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1982" y="4995655"/>
            <a:ext cx="1524132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007" y="546968"/>
            <a:ext cx="11478872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957" y="803051"/>
            <a:ext cx="5883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Giải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nghĩa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từ</a:t>
            </a:r>
            <a:endParaRPr lang="en-US" sz="72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F0"/>
              </a:solidFill>
              <a:latin typeface="#9Slide07 IcielKoni" pitchFamily="2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60444">
            <a:off x="9338017" y="6526"/>
            <a:ext cx="3374733" cy="1676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26" y="2259463"/>
            <a:ext cx="35989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lon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xon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#9Slide07 IcielKon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828" y="3459792"/>
            <a:ext cx="359895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lân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826" y="4660121"/>
            <a:ext cx="359895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nhấp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nhem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#9Slide07 IcielKon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0546" y="4721676"/>
            <a:ext cx="61253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0546" y="3584416"/>
            <a:ext cx="61253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0546" y="2090632"/>
            <a:ext cx="612531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lue Bird Cartoon Clipart - Animated Bird Flying Png, Transparent Png ,  Transparent Png Image -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899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39" y="1748363"/>
            <a:ext cx="1777397" cy="9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bird, yellow, cartoon, animation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34171"/>
          <a:stretch/>
        </p:blipFill>
        <p:spPr bwMode="auto">
          <a:xfrm>
            <a:off x="-307685" y="4024098"/>
            <a:ext cx="1650076" cy="14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d Gif Transparent posted by John Tremb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364" y1="46860" x2="54318" y2="61473"/>
                        <a14:foregroundMark x1="52727" y1="41908" x2="50455" y2="58333"/>
                        <a14:foregroundMark x1="59318" y1="43357" x2="54886" y2="56884"/>
                        <a14:foregroundMark x1="56591" y1="41425" x2="52841" y2="59058"/>
                        <a14:foregroundMark x1="63068" y1="44082" x2="68068" y2="47947"/>
                        <a14:foregroundMark x1="66932" y1="50362" x2="63068" y2="59420"/>
                        <a14:foregroundMark x1="61818" y1="71981" x2="50568" y2="77536"/>
                        <a14:foregroundMark x1="50568" y1="74034" x2="66818" y2="72705"/>
                        <a14:foregroundMark x1="68864" y1="71256" x2="61023" y2="77174"/>
                        <a14:foregroundMark x1="47727" y1="75242" x2="46023" y2="76087"/>
                        <a14:foregroundMark x1="63750" y1="47222" x2="64659" y2="5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6" y="3095832"/>
            <a:ext cx="1152364" cy="10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" grpId="0" animBg="1"/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2987" y="546968"/>
            <a:ext cx="9537540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957" y="803051"/>
            <a:ext cx="7954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Luyện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đọc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câu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dài</a:t>
            </a:r>
            <a:endParaRPr lang="en-US" sz="72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C000"/>
              </a:solidFill>
              <a:latin typeface="#9Slide07 IcielKon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757" y="2259463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Hay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lon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nhảy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sáo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icken Cartoon png download - 1884*2643 - Free Transparent Chicke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2955" y="3791930"/>
            <a:ext cx="1871582" cy="26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1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Kể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tên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được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nhắc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đến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trong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bài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vè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172981" y="3554157"/>
              <a:ext cx="1045015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Tên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loài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nhắc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là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: 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gà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sáo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liếu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điếu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chìa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vôi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chèo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bẻo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khách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sẻ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sâu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hú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cú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mèo</a:t>
              </a:r>
              <a:r>
                <a:rPr lang="en-VN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en-VN" sz="44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1161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2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Chơi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đố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về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gì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nhảy</a:t>
            </a:r>
            <a:r>
              <a:rPr lang="en-GB" sz="3600" dirty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sáo</a:t>
            </a:r>
            <a:endParaRPr lang="en-GB" sz="3600" dirty="0">
              <a:latin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47D341-EC4A-9F45-B3CC-CA5E26F8D6C3}"/>
              </a:ext>
            </a:extLst>
          </p:cNvPr>
          <p:cNvGrpSpPr/>
          <p:nvPr/>
        </p:nvGrpSpPr>
        <p:grpSpPr>
          <a:xfrm>
            <a:off x="160753" y="3188040"/>
            <a:ext cx="3766291" cy="3806228"/>
            <a:chOff x="160753" y="3188040"/>
            <a:chExt cx="3766291" cy="38062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B23A10-554A-0C4A-A572-97D3651CF4B6}"/>
                </a:ext>
              </a:extLst>
            </p:cNvPr>
            <p:cNvGrpSpPr/>
            <p:nvPr/>
          </p:nvGrpSpPr>
          <p:grpSpPr>
            <a:xfrm>
              <a:off x="160753" y="3955361"/>
              <a:ext cx="3301976" cy="3038907"/>
              <a:chOff x="98263" y="3700528"/>
              <a:chExt cx="3798579" cy="33000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87C220A-EF20-494E-8B61-03F0F7DB8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48" t="32224" r="34274" b="-2328"/>
              <a:stretch/>
            </p:blipFill>
            <p:spPr>
              <a:xfrm>
                <a:off x="1368287" y="3700528"/>
                <a:ext cx="2528555" cy="330002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E21E91-3C90-4745-8F18-D146FE97D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2" t="30773" r="17960" b="-878"/>
              <a:stretch/>
            </p:blipFill>
            <p:spPr>
              <a:xfrm flipH="1">
                <a:off x="98263" y="3725935"/>
                <a:ext cx="2481781" cy="3238978"/>
              </a:xfrm>
              <a:prstGeom prst="rect">
                <a:avLst/>
              </a:prstGeom>
            </p:spPr>
          </p:pic>
        </p:grpSp>
        <p:sp>
          <p:nvSpPr>
            <p:cNvPr id="16" name="Rectangular Callout 15">
              <a:extLst>
                <a:ext uri="{FF2B5EF4-FFF2-40B4-BE49-F238E27FC236}">
                  <a16:creationId xmlns:a16="http://schemas.microsoft.com/office/drawing/2014/main" id="{1613333A-C1B0-E147-9A42-B2371913C016}"/>
                </a:ext>
              </a:extLst>
            </p:cNvPr>
            <p:cNvSpPr/>
            <p:nvPr/>
          </p:nvSpPr>
          <p:spPr>
            <a:xfrm>
              <a:off x="923255" y="3188040"/>
              <a:ext cx="3003789" cy="642872"/>
            </a:xfrm>
            <a:prstGeom prst="wedgeRectCallout">
              <a:avLst>
                <a:gd name="adj1" fmla="val -30814"/>
                <a:gd name="adj2" fmla="val 109135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Làm việc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824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2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Chơi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đố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về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gì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nhảy</a:t>
            </a:r>
            <a:r>
              <a:rPr lang="en-GB" sz="3600" dirty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sáo</a:t>
            </a:r>
            <a:endParaRPr lang="en-GB" sz="3600" dirty="0">
              <a:latin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47B2C7-BE55-2145-B2CB-1C271632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8" y="3186508"/>
            <a:ext cx="4317359" cy="34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3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Tìm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từ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ngữ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chỉ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hoạt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động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của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trong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bài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vè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1921998" y="3931823"/>
            <a:ext cx="9548735" cy="2496198"/>
            <a:chOff x="1319134" y="3312826"/>
            <a:chExt cx="9548735" cy="2496198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1319134" y="3312826"/>
              <a:ext cx="9548735" cy="249619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923113" y="3536540"/>
              <a:ext cx="8345773" cy="2035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vè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nhảy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chao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đớp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mồi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lẻo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lân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 …</a:t>
              </a:r>
              <a:endParaRPr lang="en-VN" sz="4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2B6E4-8EDF-9742-A59D-DADB882DEC4F}"/>
              </a:ext>
            </a:extLst>
          </p:cNvPr>
          <p:cNvGrpSpPr/>
          <p:nvPr/>
        </p:nvGrpSpPr>
        <p:grpSpPr>
          <a:xfrm>
            <a:off x="879540" y="2931599"/>
            <a:ext cx="1375214" cy="994802"/>
            <a:chOff x="565880" y="3574472"/>
            <a:chExt cx="1105729" cy="99480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23A1F9C-930E-E940-8A33-B1E5BE7EADE7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0092D-44C6-6E4B-8FAC-5374897E22D2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DA8FE4-2F72-A344-896D-85F6E72E6EFE}"/>
              </a:ext>
            </a:extLst>
          </p:cNvPr>
          <p:cNvSpPr txBox="1"/>
          <p:nvPr/>
        </p:nvSpPr>
        <p:spPr>
          <a:xfrm>
            <a:off x="2432785" y="3075057"/>
            <a:ext cx="363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</a:t>
            </a:r>
            <a:r>
              <a:rPr lang="en-VN" sz="4000" dirty="0">
                <a:latin typeface="Cambria" panose="02040503050406030204" pitchFamily="18" charset="0"/>
              </a:rPr>
              <a:t>hạy lon xon</a:t>
            </a:r>
          </a:p>
        </p:txBody>
      </p:sp>
    </p:spTree>
    <p:extLst>
      <p:ext uri="{BB962C8B-B14F-4D97-AF65-F5344CB8AC3E}">
        <p14:creationId xmlns:p14="http://schemas.microsoft.com/office/powerpoint/2010/main" val="192764604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1277156" y="1116563"/>
            <a:ext cx="104501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1</a:t>
            </a:r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</a:rPr>
              <a:t>Tìm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từ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gọi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loài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chim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dưới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</a:rPr>
              <a:t>:</a:t>
            </a:r>
            <a:endParaRPr lang="en-US" sz="60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84278" y="2921168"/>
            <a:ext cx="3849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2129669" y="4444004"/>
            <a:ext cx="4012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2FD8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6244137" y="3235387"/>
            <a:ext cx="4092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7255152" y="4845792"/>
            <a:ext cx="2807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D72F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9C16F-07AE-AA47-AEAB-0C4AEAD43095}"/>
              </a:ext>
            </a:extLst>
          </p:cNvPr>
          <p:cNvCxnSpPr/>
          <p:nvPr/>
        </p:nvCxnSpPr>
        <p:spPr>
          <a:xfrm>
            <a:off x="1858780" y="389568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C2182F-1EC0-7E4D-A5FE-FF52F3AEDF71}"/>
              </a:ext>
            </a:extLst>
          </p:cNvPr>
          <p:cNvCxnSpPr/>
          <p:nvPr/>
        </p:nvCxnSpPr>
        <p:spPr>
          <a:xfrm>
            <a:off x="6388308" y="4236803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F494A-7713-E043-BFAC-0822CFA213EC}"/>
              </a:ext>
            </a:extLst>
          </p:cNvPr>
          <p:cNvCxnSpPr/>
          <p:nvPr/>
        </p:nvCxnSpPr>
        <p:spPr>
          <a:xfrm>
            <a:off x="2251023" y="545966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7CCD3D-D3CE-B242-AF53-2A0772CF87C0}"/>
              </a:ext>
            </a:extLst>
          </p:cNvPr>
          <p:cNvCxnSpPr>
            <a:cxnSpLocks/>
          </p:cNvCxnSpPr>
          <p:nvPr/>
        </p:nvCxnSpPr>
        <p:spPr>
          <a:xfrm>
            <a:off x="7300122" y="5846465"/>
            <a:ext cx="91448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5315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298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Cambria</vt:lpstr>
      <vt:lpstr>#9Slide07 IcielKoni</vt:lpstr>
      <vt:lpstr>#9Slide07 Cadena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HN07122024</cp:lastModifiedBy>
  <cp:revision>34</cp:revision>
  <dcterms:created xsi:type="dcterms:W3CDTF">2023-01-17T08:10:52Z</dcterms:created>
  <dcterms:modified xsi:type="dcterms:W3CDTF">2025-01-24T07:37:27Z</dcterms:modified>
</cp:coreProperties>
</file>