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91" r:id="rId2"/>
    <p:sldId id="294" r:id="rId3"/>
    <p:sldId id="262" r:id="rId4"/>
    <p:sldId id="277" r:id="rId5"/>
    <p:sldId id="278" r:id="rId6"/>
    <p:sldId id="279" r:id="rId7"/>
    <p:sldId id="280" r:id="rId8"/>
    <p:sldId id="281" r:id="rId9"/>
    <p:sldId id="263" r:id="rId10"/>
    <p:sldId id="283" r:id="rId11"/>
    <p:sldId id="282" r:id="rId12"/>
    <p:sldId id="284" r:id="rId13"/>
    <p:sldId id="285" r:id="rId14"/>
    <p:sldId id="266" r:id="rId15"/>
    <p:sldId id="267" r:id="rId16"/>
    <p:sldId id="286" r:id="rId17"/>
    <p:sldId id="287" r:id="rId18"/>
    <p:sldId id="264" r:id="rId19"/>
    <p:sldId id="288" r:id="rId20"/>
    <p:sldId id="273" r:id="rId21"/>
  </p:sldIdLst>
  <p:sldSz cx="12192000" cy="6858000"/>
  <p:notesSz cx="6858000" cy="9144000"/>
  <p:embeddedFontLst>
    <p:embeddedFont>
      <p:font typeface="#9Slide03 AmpleSoft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4A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63" autoAdjust="0"/>
    <p:restoredTop sz="94660"/>
  </p:normalViewPr>
  <p:slideViewPr>
    <p:cSldViewPr snapToGrid="0">
      <p:cViewPr varScale="1">
        <p:scale>
          <a:sx n="72" d="100"/>
          <a:sy n="72" d="100"/>
        </p:scale>
        <p:origin x="5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3640-CBC1-4094-9859-499AA17154A9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28C9B-B25F-4C5D-A03C-35246BA573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47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9283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4529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9876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526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2727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7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105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177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476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899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777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188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816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719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954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5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529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055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94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2C6648-606D-4106-BCB9-EDE15F7FFEF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589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73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1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3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3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9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1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8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36A0EA-33C2-67E1-4B9A-CB2025F9AC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D0CDF2-6E06-D0B2-26C8-4A13A0E01E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FEB837C-9F8D-A440-41E7-CD40F5F179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8C3DAF-5847-47C7-6A32-98E2E7E8F8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39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3.wdp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819400" y="2433935"/>
            <a:ext cx="702944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9600" b="1" dirty="0">
                <a:ln/>
                <a:solidFill>
                  <a:schemeClr val="accent4"/>
                </a:solidFill>
              </a:rPr>
              <a:t>ĐẠO ĐỨC</a:t>
            </a:r>
            <a:endParaRPr lang="en-US" sz="96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99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4142" y="4574321"/>
            <a:ext cx="2346819" cy="22453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32688" y="2966354"/>
            <a:ext cx="104722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b) Châu muốn sau này lớn lên sẽ trở thành một người giáo viên như bố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512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0474" y="4574321"/>
            <a:ext cx="2077312" cy="19875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c) Thanh lấy cốc nước mời chú thợ điện và cảm ơn chú đã sửa điện cho nhà mình.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18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672" y="3974540"/>
            <a:ext cx="2945220" cy="28179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d) Chi yêu quý bác giúp việc như người nhà.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277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316015" y="80187"/>
            <a:ext cx="8154938" cy="2573928"/>
            <a:chOff x="2183009" y="350063"/>
            <a:chExt cx="8154938" cy="2573928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65746"/>
              <a:chOff x="2116184" y="1499991"/>
              <a:chExt cx="7876902" cy="2265746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434937" y="2011411"/>
                <a:ext cx="734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4546" y="350063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84" y="4393287"/>
            <a:ext cx="2308002" cy="24243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e) Bảo nhận hàng xong đi vào nhà ngay mà không chào chú giao hàng.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506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279" y="3809601"/>
            <a:ext cx="2949776" cy="29497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856" y="3645260"/>
            <a:ext cx="6864724" cy="3114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096000" y="4102388"/>
            <a:ext cx="32656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60571" y="4497008"/>
            <a:ext cx="4097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222221" y="5338275"/>
            <a:ext cx="59906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l="16454" t="27635" r="35142" b="29433"/>
          <a:stretch/>
        </p:blipFill>
        <p:spPr>
          <a:xfrm>
            <a:off x="889965" y="1146973"/>
            <a:ext cx="4936794" cy="24629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l="13475" t="16289" r="43546" b="22246"/>
          <a:stretch/>
        </p:blipFill>
        <p:spPr>
          <a:xfrm>
            <a:off x="6105524" y="1328251"/>
            <a:ext cx="4702175" cy="2317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l="36029" t="16667" r="21843" b="27352"/>
          <a:stretch/>
        </p:blipFill>
        <p:spPr>
          <a:xfrm>
            <a:off x="972073" y="3615032"/>
            <a:ext cx="3513548" cy="26262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70100" y="570449"/>
            <a:ext cx="989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00000"/>
                </a:solidFill>
                <a:latin typeface="#9Slide03 AmpleSoft" panose="02000000000000000000" pitchFamily="2" charset="0"/>
              </a:rPr>
              <a:t>Bài 3: Xử lí tình huống</a:t>
            </a:r>
            <a:endParaRPr lang="en-US" sz="3600" b="1" dirty="0">
              <a:solidFill>
                <a:srgbClr val="C00000"/>
              </a:solidFill>
              <a:latin typeface="#9Slide03 AmpleSof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2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 flipH="1">
            <a:off x="2781300" y="-1697534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43366" y="1625992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Phương, em sẽ thuyết phục Khánh qua nhặt đồ giúp bác. </a:t>
              </a:r>
              <a:r>
                <a:rPr lang="vi-VN" sz="34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 bạn còn e ngại, em sẽ chạy đến giúp bác trước.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16454" t="27635" r="35142" b="29433"/>
          <a:stretch/>
        </p:blipFill>
        <p:spPr>
          <a:xfrm rot="21399662">
            <a:off x="483315" y="383990"/>
            <a:ext cx="4936794" cy="313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2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578100" y="-1894005"/>
            <a:ext cx="11049000" cy="10646007"/>
            <a:chOff x="-1203145" y="-773253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203145" y="-773253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809439" y="1309635"/>
              <a:ext cx="4810988" cy="16896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Mai, em sẽ nhẹ nhàng giải thích cho bạn thấy nghề nghiệp nào cũng quan trọng như nhau.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75" t="16289" r="43546" b="22246"/>
          <a:stretch/>
        </p:blipFill>
        <p:spPr>
          <a:xfrm rot="21367917">
            <a:off x="227013" y="498499"/>
            <a:ext cx="4702175" cy="3194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46" y="3095898"/>
            <a:ext cx="2574636" cy="400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32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390900" y="-1324208"/>
            <a:ext cx="11049000" cy="10646007"/>
            <a:chOff x="-481791" y="-417788"/>
            <a:chExt cx="9805902" cy="664146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81791" y="-417788"/>
              <a:ext cx="9805902" cy="664146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88836" y="1800294"/>
              <a:ext cx="4810988" cy="136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vi-VN" sz="34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là Nhung, em sẽ mang các loại rau củ đó sang biếu cho các cô chú hàng xóm.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352" y="3095898"/>
            <a:ext cx="2574636" cy="40049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36029" t="16667" r="21843" b="27352"/>
          <a:stretch/>
        </p:blipFill>
        <p:spPr>
          <a:xfrm>
            <a:off x="1074634" y="789438"/>
            <a:ext cx="3513548" cy="262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2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666750" y="485775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2"/>
            <a:ext cx="5153025" cy="1811838"/>
            <a:chOff x="796835" y="4754879"/>
            <a:chExt cx="2604182" cy="1343727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682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Huy giẫm</a:t>
              </a:r>
              <a:r>
                <a:rPr kumimoji="0" lang="vi-VN" sz="3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chân bẩn lên hành lang mà bác lao công vừa lau sạch.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04223" y="353463"/>
            <a:ext cx="4040199" cy="17549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3347048" y="685233"/>
            <a:ext cx="8265549" cy="714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38055" t="17407" r="23751" b="43086"/>
          <a:stretch/>
        </p:blipFill>
        <p:spPr>
          <a:xfrm>
            <a:off x="6033099" y="1487619"/>
            <a:ext cx="5579498" cy="241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9" name="Group 18"/>
          <p:cNvGrpSpPr/>
          <p:nvPr/>
        </p:nvGrpSpPr>
        <p:grpSpPr>
          <a:xfrm>
            <a:off x="860425" y="3949992"/>
            <a:ext cx="10490200" cy="2576921"/>
            <a:chOff x="4331974" y="1534802"/>
            <a:chExt cx="6859901" cy="938823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930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 sẽ</a:t>
              </a:r>
              <a:r>
                <a:rPr kumimoji="0" lang="vi-VN" sz="32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noProof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trọng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ần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chờ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giẫm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bẩn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sạch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50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75310" y="439916"/>
            <a:ext cx="10877550" cy="5886450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52500" y="1718761"/>
            <a:ext cx="5996940" cy="2246769"/>
            <a:chOff x="796835" y="4754879"/>
            <a:chExt cx="2604182" cy="1666288"/>
          </a:xfrm>
        </p:grpSpPr>
        <p:grpSp>
          <p:nvGrpSpPr>
            <p:cNvPr id="15" name="Group 14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848608" y="4754879"/>
              <a:ext cx="2535152" cy="1666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Tổng</a:t>
              </a:r>
              <a:r>
                <a:rPr kumimoji="0" lang="vi-VN" sz="2800" b="1" i="1" u="none" strike="noStrike" kern="1200" cap="none" spc="0" normalizeH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kết năm học, cả lớp được đi ăn liên hoan tại nhà hàng tự chọn. Một số bạn lấy rất nhiều đồ ăn mà không ăn hết.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78" b="18984"/>
          <a:stretch/>
        </p:blipFill>
        <p:spPr>
          <a:xfrm>
            <a:off x="-273421" y="-69701"/>
            <a:ext cx="2862744" cy="12435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18767" t="1" b="7001"/>
          <a:stretch/>
        </p:blipFill>
        <p:spPr>
          <a:xfrm>
            <a:off x="2589323" y="510750"/>
            <a:ext cx="8265549" cy="714379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8985" y="4938141"/>
            <a:ext cx="10490200" cy="2555912"/>
            <a:chOff x="4331974" y="1534802"/>
            <a:chExt cx="6859901" cy="1359722"/>
          </a:xfrm>
        </p:grpSpPr>
        <p:sp>
          <p:nvSpPr>
            <p:cNvPr id="20" name="Rounded Rectangle 19"/>
            <p:cNvSpPr/>
            <p:nvPr/>
          </p:nvSpPr>
          <p:spPr>
            <a:xfrm>
              <a:off x="4331974" y="1554820"/>
              <a:ext cx="6859901" cy="91880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7030A0"/>
              </a:solidFill>
              <a:prstDash val="sysDash"/>
            </a:ln>
            <a:effectLst>
              <a:glow rad="139700">
                <a:srgbClr val="7030A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38303" y="1534802"/>
              <a:ext cx="6829013" cy="135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sẽ</a:t>
              </a:r>
              <a:r>
                <a:rPr kumimoji="0" lang="vi-VN" sz="3600" b="1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huyên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ăn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lãng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phí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công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3473" t="23580" r="49584" b="20617"/>
          <a:stretch/>
        </p:blipFill>
        <p:spPr>
          <a:xfrm>
            <a:off x="7118798" y="1167687"/>
            <a:ext cx="4442576" cy="3774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88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1530350" y="295879"/>
            <a:ext cx="10280650" cy="3033713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miêu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hành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động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về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HS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cả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lớp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đoán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tên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nghề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fr-FR" sz="6000" dirty="0" err="1">
                <a:solidFill>
                  <a:schemeClr val="accent6">
                    <a:lumMod val="50000"/>
                  </a:schemeClr>
                </a:solidFill>
              </a:rPr>
              <a:t>nghiệp</a:t>
            </a:r>
            <a:r>
              <a:rPr lang="fr-FR" sz="6000" dirty="0">
                <a:solidFill>
                  <a:schemeClr val="accent6">
                    <a:lumMod val="50000"/>
                  </a:schemeClr>
                </a:solidFill>
              </a:rPr>
              <a:t>. </a:t>
            </a:r>
            <a:endParaRPr lang="en-US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9" b="97321" l="3056" r="94167">
                        <a14:foregroundMark x1="37778" y1="25357" x2="41667" y2="30714"/>
                        <a14:foregroundMark x1="58889" y1="26429" x2="65278" y2="30000"/>
                        <a14:foregroundMark x1="44167" y1="36071" x2="44444" y2="39464"/>
                        <a14:foregroundMark x1="66944" y1="85000" x2="68056" y2="95000"/>
                        <a14:foregroundMark x1="14444" y1="69286" x2="20000" y2="70536"/>
                        <a14:foregroundMark x1="13611" y1="69107" x2="17222" y2="68036"/>
                        <a14:foregroundMark x1="12222" y1="67321" x2="15833" y2="6785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3128" y="3625470"/>
            <a:ext cx="2181592" cy="339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53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67"/>
          <a:stretch/>
        </p:blipFill>
        <p:spPr>
          <a:xfrm rot="10800000">
            <a:off x="2619723" y="-354230"/>
            <a:ext cx="8979867" cy="623510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605" y="1209139"/>
            <a:ext cx="6858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00107" y="3144183"/>
            <a:ext cx="7380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Ăn quả nhớ kẻ trồng cây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2" b="96960" l="10000" r="90000">
                        <a14:foregroundMark x1="57838" y1="28875" x2="69189" y2="43921"/>
                        <a14:foregroundMark x1="61351" y1="32067" x2="64459" y2="35866"/>
                        <a14:foregroundMark x1="56757" y1="7599" x2="54595" y2="16565"/>
                        <a14:foregroundMark x1="66081" y1="11246" x2="62162" y2="18693"/>
                        <a14:foregroundMark x1="73649" y1="17325" x2="70000" y2="24924"/>
                        <a14:foregroundMark x1="81351" y1="26596" x2="74865" y2="29331"/>
                        <a14:foregroundMark x1="46351" y1="7599" x2="46486" y2="16413"/>
                        <a14:foregroundMark x1="38243" y1="9422" x2="39054" y2="18237"/>
                        <a14:foregroundMark x1="29054" y1="13070" x2="33514" y2="21429"/>
                        <a14:foregroundMark x1="22162" y1="19605" x2="26892" y2="27052"/>
                        <a14:foregroundMark x1="17703" y1="30699" x2="21216" y2="32067"/>
                        <a14:foregroundMark x1="13108" y1="38298" x2="18649" y2="39818"/>
                        <a14:foregroundMark x1="11351" y1="48480" x2="18108" y2="49240"/>
                        <a14:foregroundMark x1="13514" y1="62614" x2="20405" y2="59878"/>
                        <a14:foregroundMark x1="18243" y1="72796" x2="25676" y2="67021"/>
                        <a14:foregroundMark x1="24865" y1="80091" x2="30405" y2="75380"/>
                        <a14:foregroundMark x1="33514" y1="86474" x2="35811" y2="80091"/>
                        <a14:foregroundMark x1="42162" y1="90274" x2="44459" y2="82827"/>
                        <a14:foregroundMark x1="52432" y1="90881" x2="52027" y2="82827"/>
                        <a14:foregroundMark x1="60676" y1="89818" x2="59054" y2="81915"/>
                        <a14:foregroundMark x1="70946" y1="84650" x2="66892" y2="76292"/>
                        <a14:foregroundMark x1="76622" y1="79787" x2="70946" y2="73100"/>
                        <a14:foregroundMark x1="82162" y1="69909" x2="75676" y2="64742"/>
                        <a14:foregroundMark x1="83919" y1="59878" x2="78784" y2="56839"/>
                        <a14:foregroundMark x1="86486" y1="49088" x2="80676" y2="48328"/>
                        <a14:foregroundMark x1="85270" y1="37386" x2="76622" y2="3905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812" y="296191"/>
            <a:ext cx="3924831" cy="34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56985" y="448562"/>
            <a:ext cx="10779927" cy="3779908"/>
            <a:chOff x="1977166" y="1499991"/>
            <a:chExt cx="8015920" cy="1948928"/>
          </a:xfrm>
        </p:grpSpPr>
        <p:sp>
          <p:nvSpPr>
            <p:cNvPr id="5" name="Rounded Rectangle 4"/>
            <p:cNvSpPr/>
            <p:nvPr/>
          </p:nvSpPr>
          <p:spPr>
            <a:xfrm>
              <a:off x="2116184" y="1499991"/>
              <a:ext cx="7876902" cy="66620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CC00"/>
              </a:solidFill>
              <a:prstDash val="dash"/>
            </a:ln>
            <a:effectLst>
              <a:glow rad="1016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77166" y="1509927"/>
              <a:ext cx="790870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CC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Em đồng tình hay không đồng tình  với ý kiến nào dưới đây? Vì sao?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43933" y="2097780"/>
            <a:ext cx="10972317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11543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43951" y="2782315"/>
            <a:ext cx="10990641" cy="954107"/>
            <a:chOff x="796835" y="4694483"/>
            <a:chExt cx="2604182" cy="1466854"/>
          </a:xfrm>
        </p:grpSpPr>
        <p:grpSp>
          <p:nvGrpSpPr>
            <p:cNvPr id="20" name="Group 19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796835" y="4694483"/>
              <a:ext cx="2535152" cy="1466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743938" y="3775235"/>
            <a:ext cx="10977536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55066" y="4461622"/>
            <a:ext cx="11013103" cy="601576"/>
            <a:chOff x="796835" y="4694484"/>
            <a:chExt cx="2604182" cy="1404122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43973" y="5174851"/>
            <a:ext cx="11013103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79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48676" y="957615"/>
            <a:ext cx="10983405" cy="636428"/>
            <a:chOff x="796835" y="4694484"/>
            <a:chExt cx="2604182" cy="1404122"/>
          </a:xfrm>
        </p:grpSpPr>
        <p:grpSp>
          <p:nvGrpSpPr>
            <p:cNvPr id="9" name="Group 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796835" y="4694484"/>
              <a:ext cx="2535152" cy="8352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Cần phải biết ơn người lao động vì họ đã tạo ra của cải cho xã hội.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9884" y="1719329"/>
            <a:ext cx="3082031" cy="2948802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9" name="Group 48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53" name="Rounded Rectangle 52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Rounded Rectangle 53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52" name="图片 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50" name="TextBox 49"/>
            <p:cNvSpPr txBox="1"/>
            <p:nvPr/>
          </p:nvSpPr>
          <p:spPr>
            <a:xfrm>
              <a:off x="3228839" y="5254002"/>
              <a:ext cx="7406167" cy="6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nhờ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duy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cuộc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056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427013" y="4181994"/>
            <a:ext cx="9844169" cy="2584657"/>
            <a:chOff x="1403192" y="4547600"/>
            <a:chExt cx="9337972" cy="1825647"/>
          </a:xfrm>
        </p:grpSpPr>
        <p:grpSp>
          <p:nvGrpSpPr>
            <p:cNvPr id="42" name="Group 41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1724188" y="4999350"/>
                <a:ext cx="8888171" cy="1069981"/>
                <a:chOff x="1632805" y="5316232"/>
                <a:chExt cx="8562673" cy="784652"/>
              </a:xfrm>
            </p:grpSpPr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Rounded Rectangle 46"/>
                <p:cNvSpPr/>
                <p:nvPr/>
              </p:nvSpPr>
              <p:spPr>
                <a:xfrm>
                  <a:off x="1632805" y="5395490"/>
                  <a:ext cx="8562673" cy="70539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5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3" name="TextBox 42"/>
            <p:cNvSpPr txBox="1"/>
            <p:nvPr/>
          </p:nvSpPr>
          <p:spPr>
            <a:xfrm>
              <a:off x="3165095" y="5057287"/>
              <a:ext cx="7406167" cy="1108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tiền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vẫn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mua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hoá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4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09641" y="569285"/>
            <a:ext cx="11001747" cy="2021934"/>
            <a:chOff x="796835" y="4694483"/>
            <a:chExt cx="2604182" cy="3108543"/>
          </a:xfrm>
        </p:grpSpPr>
        <p:grpSp>
          <p:nvGrpSpPr>
            <p:cNvPr id="19" name="Group 18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96835" y="4694483"/>
              <a:ext cx="2535152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Không cần biết ơn người lao động vì chúng ta đã trả tiền để mua sản phẩm của họ.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88" y="922301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4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67599" y="858781"/>
            <a:ext cx="10988629" cy="617116"/>
            <a:chOff x="796835" y="4694484"/>
            <a:chExt cx="2604182" cy="1404122"/>
          </a:xfrm>
        </p:grpSpPr>
        <p:grpSp>
          <p:nvGrpSpPr>
            <p:cNvPr id="26" name="Group 25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796835" y="4694484"/>
              <a:ext cx="2535152" cy="1190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Chỉ cần biết ơn những người lao động xung quanh ta.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427014" y="4181994"/>
            <a:ext cx="9337972" cy="2584657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399351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369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Chúng ta nên biết ơn tất cả người lao động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7" name="Picture 465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32845" y="544140"/>
            <a:ext cx="11024232" cy="962596"/>
            <a:chOff x="796835" y="4694484"/>
            <a:chExt cx="2604182" cy="2246769"/>
          </a:xfrm>
        </p:grpSpPr>
        <p:grpSp>
          <p:nvGrpSpPr>
            <p:cNvPr id="31" name="Group 30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796835" y="4694484"/>
              <a:ext cx="2535152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d) Không cần coi trọng những người lao động chân tay.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299097" y="3658496"/>
            <a:ext cx="10037840" cy="3551813"/>
            <a:chOff x="1403192" y="4547600"/>
            <a:chExt cx="9337972" cy="1825647"/>
          </a:xfrm>
        </p:grpSpPr>
        <p:grpSp>
          <p:nvGrpSpPr>
            <p:cNvPr id="41" name="Group 40"/>
            <p:cNvGrpSpPr/>
            <p:nvPr/>
          </p:nvGrpSpPr>
          <p:grpSpPr>
            <a:xfrm>
              <a:off x="1403192" y="4547600"/>
              <a:ext cx="9337972" cy="1825647"/>
              <a:chOff x="1274387" y="4567477"/>
              <a:chExt cx="9337972" cy="182564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1724188" y="4999351"/>
                <a:ext cx="8888171" cy="961902"/>
                <a:chOff x="1632805" y="5316232"/>
                <a:chExt cx="8562673" cy="705394"/>
              </a:xfrm>
            </p:grpSpPr>
            <p:sp>
              <p:nvSpPr>
                <p:cNvPr id="45" name="Rounded Rectangle 44"/>
                <p:cNvSpPr/>
                <p:nvPr/>
              </p:nvSpPr>
              <p:spPr>
                <a:xfrm>
                  <a:off x="1632805" y="5316232"/>
                  <a:ext cx="8562673" cy="705394"/>
                </a:xfrm>
                <a:prstGeom prst="roundRect">
                  <a:avLst/>
                </a:prstGeom>
                <a:solidFill>
                  <a:srgbClr val="FF6699"/>
                </a:solidFill>
                <a:ln>
                  <a:solidFill>
                    <a:srgbClr val="FF669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1632805" y="5395490"/>
                  <a:ext cx="8562673" cy="58308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6699"/>
                  </a:solidFill>
                  <a:prstDash val="lgDashDot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44" name="图片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387" y="4567477"/>
                <a:ext cx="1825647" cy="1825647"/>
              </a:xfrm>
              <a:prstGeom prst="rect">
                <a:avLst/>
              </a:prstGeom>
            </p:spPr>
          </p:pic>
        </p:grpSp>
        <p:sp>
          <p:nvSpPr>
            <p:cNvPr id="42" name="TextBox 41"/>
            <p:cNvSpPr txBox="1"/>
            <p:nvPr/>
          </p:nvSpPr>
          <p:spPr>
            <a:xfrm>
              <a:off x="3136219" y="5208750"/>
              <a:ext cx="7406167" cy="978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noProof="0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mọi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lao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chân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đóng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góp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xã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hội</a:t>
              </a:r>
              <a:r>
                <a:rPr lang="en-US" sz="2800" b="1" dirty="0">
                  <a:solidFill>
                    <a:srgbClr val="FF6699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710" y="1071334"/>
            <a:ext cx="4058008" cy="426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圆角矩形 1"/>
          <p:cNvSpPr/>
          <p:nvPr/>
        </p:nvSpPr>
        <p:spPr>
          <a:xfrm>
            <a:off x="543381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07849" y="602851"/>
            <a:ext cx="11024232" cy="601576"/>
            <a:chOff x="796835" y="4694484"/>
            <a:chExt cx="2604182" cy="1404122"/>
          </a:xfrm>
        </p:grpSpPr>
        <p:grpSp>
          <p:nvGrpSpPr>
            <p:cNvPr id="37" name="Group 36"/>
            <p:cNvGrpSpPr/>
            <p:nvPr/>
          </p:nvGrpSpPr>
          <p:grpSpPr>
            <a:xfrm>
              <a:off x="796835" y="4754879"/>
              <a:ext cx="2604182" cy="1343727"/>
              <a:chOff x="796835" y="4754880"/>
              <a:chExt cx="2604182" cy="65379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796835" y="4754880"/>
                <a:ext cx="2569667" cy="640080"/>
              </a:xfrm>
              <a:prstGeom prst="rect">
                <a:avLst/>
              </a:prstGeom>
              <a:solidFill>
                <a:srgbClr val="00CC00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831350" y="4768593"/>
                <a:ext cx="2569667" cy="64008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C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796835" y="4694484"/>
              <a:ext cx="2535152" cy="1221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e) Trân trọng thành quả của người lao động là biết ơn người lao động.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729" y="1916223"/>
            <a:ext cx="4204306" cy="402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4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圆角矩形 1"/>
          <p:cNvSpPr/>
          <p:nvPr/>
        </p:nvSpPr>
        <p:spPr>
          <a:xfrm>
            <a:off x="501650" y="164510"/>
            <a:ext cx="11188700" cy="6372225"/>
          </a:xfrm>
          <a:prstGeom prst="roundRect">
            <a:avLst>
              <a:gd name="adj" fmla="val 13107"/>
            </a:avLst>
          </a:prstGeom>
          <a:solidFill>
            <a:schemeClr val="bg1"/>
          </a:solidFill>
          <a:ln>
            <a:noFill/>
          </a:ln>
          <a:effectLst>
            <a:outerShdw blurRad="127000" dist="88900" dir="24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4140" y="78256"/>
            <a:ext cx="8348948" cy="2688200"/>
            <a:chOff x="2183009" y="259546"/>
            <a:chExt cx="8348948" cy="2688200"/>
          </a:xfrm>
        </p:grpSpPr>
        <p:grpSp>
          <p:nvGrpSpPr>
            <p:cNvPr id="27" name="Group 26"/>
            <p:cNvGrpSpPr/>
            <p:nvPr/>
          </p:nvGrpSpPr>
          <p:grpSpPr>
            <a:xfrm>
              <a:off x="2322027" y="658245"/>
              <a:ext cx="7876902" cy="2289501"/>
              <a:chOff x="2116184" y="1499991"/>
              <a:chExt cx="7876902" cy="2289501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2116184" y="1499991"/>
                <a:ext cx="7876902" cy="218793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6699"/>
                </a:solidFill>
                <a:prstDash val="dash"/>
              </a:ln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319204" y="2035166"/>
                <a:ext cx="7673882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Việc</a:t>
                </a:r>
                <a:r>
                  <a:rPr kumimoji="0" lang="vi-VN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FF6699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làm của bạn nào dưới đây thể hiện hoặc không thể hiện sự biết ơn của người lao động? Vì sao?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99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p:grp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6400" l="0" r="97899">
                          <a14:foregroundMark x1="6303" y1="57600" x2="17227" y2="65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8556" y="259546"/>
              <a:ext cx="1133401" cy="11905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3009" y="350063"/>
              <a:ext cx="1055124" cy="1009514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00" l="0" r="97899">
                        <a14:foregroundMark x1="6303" y1="57600" x2="17227" y2="65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03" y="4276925"/>
            <a:ext cx="2548297" cy="26767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171" y="3087721"/>
            <a:ext cx="91728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a) Mỗi lần nghe thấy tiếng rao của cô bán hàng rong, Lê lại nhại theo giọng của cô.</a:t>
            </a:r>
            <a:endParaRPr lang="en-US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062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1462</TotalTime>
  <Words>781</Words>
  <Application>Microsoft Office PowerPoint</Application>
  <PresentationFormat>Widescreen</PresentationFormat>
  <Paragraphs>59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Arial</vt:lpstr>
      <vt:lpstr>Calibri Light</vt:lpstr>
      <vt:lpstr>Cambria</vt:lpstr>
      <vt:lpstr>#9Slide03 AmpleSoft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Hợp Nguyễn</cp:lastModifiedBy>
  <cp:revision>6</cp:revision>
  <dcterms:created xsi:type="dcterms:W3CDTF">2023-06-28T15:31:04Z</dcterms:created>
  <dcterms:modified xsi:type="dcterms:W3CDTF">2025-09-18T05:16:05Z</dcterms:modified>
  <cp:version>MNT37</cp:version>
</cp:coreProperties>
</file>