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341" r:id="rId3"/>
    <p:sldId id="368" r:id="rId4"/>
    <p:sldId id="385" r:id="rId5"/>
    <p:sldId id="370" r:id="rId6"/>
    <p:sldId id="386" r:id="rId7"/>
    <p:sldId id="387" r:id="rId8"/>
    <p:sldId id="259" r:id="rId9"/>
    <p:sldId id="372" r:id="rId10"/>
    <p:sldId id="373" r:id="rId11"/>
    <p:sldId id="374" r:id="rId12"/>
    <p:sldId id="375" r:id="rId13"/>
    <p:sldId id="379" r:id="rId14"/>
    <p:sldId id="376" r:id="rId15"/>
    <p:sldId id="377" r:id="rId16"/>
    <p:sldId id="378" r:id="rId17"/>
    <p:sldId id="364" r:id="rId18"/>
    <p:sldId id="346" r:id="rId19"/>
    <p:sldId id="389" r:id="rId20"/>
    <p:sldId id="390" r:id="rId21"/>
    <p:sldId id="257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9C8"/>
    <a:srgbClr val="7433EF"/>
    <a:srgbClr val="9B0FEA"/>
    <a:srgbClr val="FFEBA1"/>
    <a:srgbClr val="F9A29F"/>
    <a:srgbClr val="0497FE"/>
    <a:srgbClr val="95DAC1"/>
    <a:srgbClr val="FD6F96"/>
    <a:srgbClr val="6F6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1" autoAdjust="0"/>
    <p:restoredTop sz="91455" autoAdjust="0"/>
  </p:normalViewPr>
  <p:slideViewPr>
    <p:cSldViewPr snapToGrid="0">
      <p:cViewPr varScale="1">
        <p:scale>
          <a:sx n="62" d="100"/>
          <a:sy n="62" d="100"/>
        </p:scale>
        <p:origin x="83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AFF8-8107-461A-8AF5-42204DD5FB2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A928-49EA-4342-86CC-277AF27E9D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3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440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73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Bảo</a:t>
            </a:r>
            <a:r>
              <a:rPr lang="en-US" baseline="0" dirty="0"/>
              <a:t> HS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55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349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40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547857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781926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2635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4717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331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380090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430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5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10.wdp"/><Relationship Id="rId3" Type="http://schemas.openxmlformats.org/officeDocument/2006/relationships/image" Target="../media/image30.jpg"/><Relationship Id="rId7" Type="http://schemas.openxmlformats.org/officeDocument/2006/relationships/image" Target="../media/image560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0.png"/><Relationship Id="rId11" Type="http://schemas.microsoft.com/office/2007/relationships/hdphoto" Target="../media/hdphoto9.wdp"/><Relationship Id="rId5" Type="http://schemas.openxmlformats.org/officeDocument/2006/relationships/image" Target="../media/image540.png"/><Relationship Id="rId15" Type="http://schemas.microsoft.com/office/2007/relationships/hdphoto" Target="../media/hdphoto11.wdp"/><Relationship Id="rId10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58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10.png"/><Relationship Id="rId12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microsoft.com/office/2007/relationships/hdphoto" Target="../media/hdphoto6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7.wdp"/><Relationship Id="rId14" Type="http://schemas.openxmlformats.org/officeDocument/2006/relationships/image" Target="../media/image49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Phân số được rút gọn như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có đặc điểm: “</a:t>
                </a:r>
                <a:r>
                  <a:rPr lang="en-US" altLang="en-US" sz="4400" b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Tử số và mẫu số không cùng chia hết cho số tự nhiên nào lớn hơn 1</a:t>
                </a: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”.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400" b="1" i="1">
                    <a:solidFill>
                      <a:srgbClr val="7433EF"/>
                    </a:solidFill>
                    <a:latin typeface="Times New Roman" panose="02020603050405020304" pitchFamily="18" charset="0"/>
                  </a:rPr>
                  <a:t>phân số tối giản</a:t>
                </a: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.  </a:t>
                </a:r>
                <a:endParaRPr lang="en-US" alt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  <a:blipFill>
                <a:blip r:embed="rId2"/>
                <a:stretch>
                  <a:fillRect l="-2236" r="-2181" b="-7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89072" y="361671"/>
            <a:ext cx="23779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u="sng">
                <a:solidFill>
                  <a:srgbClr val="002060"/>
                </a:solidFill>
                <a:latin typeface="Times New Roman" panose="02020603050405020304" pitchFamily="18" charset="0"/>
              </a:rPr>
              <a:t>Lưu ý: </a:t>
            </a:r>
            <a:endParaRPr lang="en-US" altLang="en-US" sz="44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322" y="4769829"/>
            <a:ext cx="111838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</a:rPr>
              <a:t>- Khi rút gọn phân số, ta phải rút gọn đến </a:t>
            </a:r>
            <a:r>
              <a:rPr lang="en-US" altLang="en-US" sz="4400" b="1" i="1">
                <a:solidFill>
                  <a:srgbClr val="9B0FEA"/>
                </a:solidFill>
                <a:latin typeface="Times New Roman" panose="02020603050405020304" pitchFamily="18" charset="0"/>
              </a:rPr>
              <a:t>phân số tối giản</a:t>
            </a: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67613" y="2886232"/>
            <a:ext cx="116621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5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7"/>
              <p:cNvSpPr txBox="1">
                <a:spLocks noChangeArrowheads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tối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giản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blipFill>
                <a:blip r:embed="rId3"/>
                <a:stretch>
                  <a:fillRect l="-2927" r="-1382" b="-107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9"/>
              <p:cNvSpPr txBox="1">
                <a:spLocks noChangeArrowheads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blipFill>
                <a:blip r:embed="rId4"/>
                <a:stretch>
                  <a:fillRect l="-2041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133220" y="749503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40428" y="799770"/>
            <a:ext cx="1403604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7407" y="749503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 descr="图片包含 物体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00" y="2976526"/>
            <a:ext cx="5701714" cy="4023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…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blipFill>
                <a:blip r:embed="rId4"/>
                <a:stretch>
                  <a:fillRect l="-106" r="-8599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5072" y="420224"/>
            <a:ext cx="11996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900" b="1" i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3" y="3196012"/>
            <a:ext cx="3208553" cy="3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8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77079" y="715617"/>
            <a:ext cx="11251095" cy="5380383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1558"/>
            <a:ext cx="3772904" cy="4116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blipFill>
                <a:blip r:embed="rId6"/>
                <a:stretch>
                  <a:fillRect l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blipFill>
                <a:blip r:embed="rId8"/>
                <a:stretch>
                  <a:fillRect l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07359" y="853128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00" b="52150" l="54650" r="77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99" t="31305" r="21981" b="48019"/>
          <a:stretch/>
        </p:blipFill>
        <p:spPr>
          <a:xfrm rot="18736648">
            <a:off x="5676999" y="2539380"/>
            <a:ext cx="1052828" cy="941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150" b="72750" l="450" r="2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4976" r="74394" b="27246"/>
          <a:stretch/>
        </p:blipFill>
        <p:spPr>
          <a:xfrm rot="20887340">
            <a:off x="4149021" y="4682631"/>
            <a:ext cx="1247442" cy="9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750" b="51800" l="25650" r="51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0725" r="48443" b="48406"/>
          <a:stretch/>
        </p:blipFill>
        <p:spPr>
          <a:xfrm rot="19074420">
            <a:off x="9013843" y="4553714"/>
            <a:ext cx="1185927" cy="9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8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90163" y="2402110"/>
            <a:ext cx="6660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27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 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 : 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849517" y="3606895"/>
            <a:ext cx="383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5140" y="824506"/>
            <a:ext cx="219771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45968" y="862884"/>
            <a:ext cx="1457437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7971" y="3125198"/>
            <a:ext cx="4241546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7589" y="751218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39"/>
              <p:cNvSpPr txBox="1">
                <a:spLocks noChangeArrowheads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đã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blipFill>
                <a:blip r:embed="rId4"/>
                <a:stretch>
                  <a:fillRect l="-2269" b="-108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612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2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blipFill>
                <a:blip r:embed="rId2"/>
                <a:stretch>
                  <a:fillRect l="-73" b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blipFill>
                <a:blip r:embed="rId3"/>
                <a:stretch>
                  <a:fillRect l="-78" b="-15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19703" y="368831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6470" y="2881254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17308" y="3491915"/>
            <a:ext cx="1735306" cy="185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78381" y="3543329"/>
            <a:ext cx="5212079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9590" y="3488017"/>
            <a:ext cx="1115428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71" b="74979" l="71700" r="100000">
                        <a14:foregroundMark x1="87333" y1="48504" x2="96967" y2="42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36" t="18849" b="26183"/>
          <a:stretch/>
        </p:blipFill>
        <p:spPr>
          <a:xfrm>
            <a:off x="58029" y="3478678"/>
            <a:ext cx="2228414" cy="35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93196" y="1923803"/>
            <a:ext cx="827730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516" y="-737024"/>
            <a:ext cx="3188484" cy="83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6386149" y="-569022"/>
            <a:ext cx="6738242" cy="5217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6657" y="998326"/>
            <a:ext cx="8998476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67125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: a) Trong các phân số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5848717" y="3157538"/>
            <a:ext cx="0" cy="3457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603800" y="3157538"/>
            <a:ext cx="4839738" cy="814388"/>
          </a:xfrm>
          <a:prstGeom prst="roundRect">
            <a:avLst/>
          </a:prstGeom>
          <a:solidFill>
            <a:srgbClr val="F9A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tối giản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73265" y="3157538"/>
            <a:ext cx="5142447" cy="814388"/>
          </a:xfrm>
          <a:prstGeom prst="roundRect">
            <a:avLst/>
          </a:prstGeom>
          <a:solidFill>
            <a:srgbClr val="FFE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chưa tối giản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6302 0.487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29466 0.489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20156 0.489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22656 0.488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0358 0.4826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03581 0.481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137646" y="-975630"/>
            <a:ext cx="1925048" cy="692689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845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b)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Rút gọn các phân số chưa tối giản ở câu a (theo mẫu)</a:t>
            </a:r>
            <a:endParaRPr lang="en-US" alt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929449" y="2114550"/>
            <a:ext cx="1556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 </a:t>
            </a:r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814679" y="1535196"/>
            <a:ext cx="1925048" cy="1904169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5745131" y="1631319"/>
            <a:ext cx="1925048" cy="171192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blipFill>
                <a:blip r:embed="rId4"/>
                <a:stretch>
                  <a:fillRect b="-106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2113415" y="4213349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147941" y="4213348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86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313" y="663927"/>
            <a:ext cx="8782610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1314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Rút gọn mỗi phân số ghi ở bông hoa được phân số nào ghi ở lọ hoa?</a:t>
            </a:r>
            <a:endParaRPr lang="en-US" alt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63" y="1625921"/>
            <a:ext cx="10193022" cy="504654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471738" y="3200400"/>
            <a:ext cx="2443162" cy="19145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793458" y="3600449"/>
            <a:ext cx="5222080" cy="11858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128835" y="3671888"/>
            <a:ext cx="5100640" cy="1285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572378" y="3357562"/>
            <a:ext cx="2878929" cy="16002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31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19" y="0"/>
            <a:ext cx="664848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99" y="1012080"/>
            <a:ext cx="9041152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42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31"/>
          <p:cNvSpPr/>
          <p:nvPr/>
        </p:nvSpPr>
        <p:spPr>
          <a:xfrm>
            <a:off x="6139539" y="1622035"/>
            <a:ext cx="5474195" cy="4845555"/>
          </a:xfrm>
          <a:prstGeom prst="roundRect">
            <a:avLst/>
          </a:prstGeom>
          <a:solidFill>
            <a:srgbClr val="F9A29F">
              <a:alpha val="20000"/>
            </a:srgbClr>
          </a:solidFill>
          <a:ln>
            <a:solidFill>
              <a:srgbClr val="F9A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38"/>
          <p:cNvSpPr/>
          <p:nvPr/>
        </p:nvSpPr>
        <p:spPr>
          <a:xfrm>
            <a:off x="605241" y="1622035"/>
            <a:ext cx="5212750" cy="4845555"/>
          </a:xfrm>
          <a:prstGeom prst="roundRect">
            <a:avLst/>
          </a:prstGeom>
          <a:solidFill>
            <a:srgbClr val="7433EF">
              <a:alpha val="10196"/>
            </a:srgbClr>
          </a:solidFill>
          <a:ln>
            <a:solidFill>
              <a:srgbClr val="743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289560" y="555121"/>
            <a:ext cx="11604170" cy="831833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6130" y="2014289"/>
            <a:ext cx="5050972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229971" y="2024337"/>
            <a:ext cx="5325626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ta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 r="30348" b="85610"/>
          <a:stretch/>
        </p:blipFill>
        <p:spPr>
          <a:xfrm>
            <a:off x="154577" y="405993"/>
            <a:ext cx="1297717" cy="10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46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85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330" y="899844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04244" y="1848679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yêu cầu làm gì?</a:t>
            </a:r>
          </a:p>
        </p:txBody>
      </p:sp>
    </p:spTree>
    <p:extLst>
      <p:ext uri="{BB962C8B-B14F-4D97-AF65-F5344CB8AC3E}">
        <p14:creationId xmlns:p14="http://schemas.microsoft.com/office/powerpoint/2010/main" val="2832836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12930" y="619954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phân số là gì?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8638" y="4757737"/>
            <a:ext cx="11239293" cy="1628776"/>
            <a:chOff x="528638" y="4757737"/>
            <a:chExt cx="11239293" cy="1628776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FCB2DA36-4603-42D4-B0AA-9070552E85FF}"/>
                </a:ext>
              </a:extLst>
            </p:cNvPr>
            <p:cNvSpPr/>
            <p:nvPr/>
          </p:nvSpPr>
          <p:spPr>
            <a:xfrm rot="5400000">
              <a:off x="5405334" y="23915"/>
              <a:ext cx="1628776" cy="11096419"/>
            </a:xfrm>
            <a:prstGeom prst="rect">
              <a:avLst/>
            </a:prstGeom>
            <a:solidFill>
              <a:srgbClr val="F9A29F">
                <a:alpha val="93000"/>
              </a:srgbClr>
            </a:solidFill>
            <a:ln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28638" y="4872038"/>
              <a:ext cx="111299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Rút gọn phân số là tìm một phân số mới bằng phân số đó nhưng có tử số và mẫu số bé hơn.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6092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4965674" y="-4254526"/>
            <a:ext cx="2252412" cy="11628739"/>
          </a:xfrm>
          <a:prstGeom prst="rect">
            <a:avLst/>
          </a:prstGeom>
          <a:solidFill>
            <a:srgbClr val="F9A29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972488" y="1028453"/>
            <a:ext cx="8786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9B0F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Cách rút gọn phân số</a:t>
            </a:r>
            <a:endParaRPr lang="en-US" altLang="en-US" sz="6000" b="1" dirty="0">
              <a:solidFill>
                <a:srgbClr val="9B0F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1" y="325799"/>
            <a:ext cx="2565758" cy="256099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-638337" y="4785440"/>
            <a:ext cx="3166800" cy="278678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169">
            <a:off x="3070291" y="5393820"/>
            <a:ext cx="2812093" cy="247464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6751089" y="5507651"/>
            <a:ext cx="1061322" cy="9339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054">
            <a:off x="1546676" y="6580496"/>
            <a:ext cx="2064042" cy="132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3277">
            <a:off x="5231831" y="5709572"/>
            <a:ext cx="2941441" cy="18940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7784389" y="5560722"/>
            <a:ext cx="2481692" cy="21838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1255">
            <a:off x="10043872" y="5908552"/>
            <a:ext cx="2432004" cy="21401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0026">
            <a:off x="11053092" y="5398114"/>
            <a:ext cx="1241551" cy="799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60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blipFill>
                <a:blip r:embed="rId14"/>
                <a:stretch>
                  <a:fillRect l="-3916" b="-115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274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250031" y="1401101"/>
            <a:ext cx="10745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- Nhận </a:t>
            </a:r>
            <a:r>
              <a:rPr lang="en-US" altLang="en-US" sz="4000" b="1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: 20 và 35 cùng chia hết cho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3"/>
              <p:cNvSpPr txBox="1">
                <a:spLocks noChangeArrowheads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Chia tử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số cho </a:t>
                </a:r>
                <a:r>
                  <a:rPr lang="en-US" alt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5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, ta viết: 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00206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9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blipFill>
                <a:blip r:embed="rId2"/>
                <a:stretch>
                  <a:fillRect l="-1890" b="-101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6"/>
              <p:cNvSpPr txBox="1">
                <a:spLocks noChangeArrowheads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-Ta nói: Phân số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đã rút gọn thành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en-US" sz="4000" b="1" dirty="0">
                  <a:solidFill>
                    <a:srgbClr val="FF000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blipFill>
                <a:blip r:embed="rId3"/>
                <a:stretch>
                  <a:fillRect l="-1909" b="-1073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5"/>
              <p:cNvSpPr txBox="1">
                <a:spLocks noChangeArrowheads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9B0FE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blipFill>
                <a:blip r:embed="rId4"/>
                <a:stretch>
                  <a:fillRect l="-2285" b="-101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385760" y="5059402"/>
            <a:ext cx="113942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900" i="1">
                <a:solidFill>
                  <a:srgbClr val="7433EF"/>
                </a:solidFill>
                <a:latin typeface="Times New Roman" panose="02020603050405020304" pitchFamily="18" charset="0"/>
              </a:rPr>
              <a:t>Có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</TotalTime>
  <Words>578</Words>
  <Application>Microsoft Office PowerPoint</Application>
  <PresentationFormat>Widescreen</PresentationFormat>
  <Paragraphs>69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#9Slide07 HoneyCream</vt:lpstr>
      <vt:lpstr>.VnArial Narrow</vt:lpstr>
      <vt:lpstr>Arial</vt:lpstr>
      <vt:lpstr>Cambria</vt:lpstr>
      <vt:lpstr>Cambria Math</vt:lpstr>
      <vt:lpstr>SVN-Newton</vt:lpstr>
      <vt:lpstr>Times New Roman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 gon Phan so</dc:title>
  <dc:subject>Toan 4</dc:subject>
  <dc:creator>BÍCHNGOC</dc:creator>
  <cp:keywords>MĂNGNON</cp:keywords>
  <cp:lastModifiedBy>Hợp Nguyễn</cp:lastModifiedBy>
  <cp:revision>103</cp:revision>
  <dcterms:created xsi:type="dcterms:W3CDTF">2019-08-06T05:56:47Z</dcterms:created>
  <dcterms:modified xsi:type="dcterms:W3CDTF">2025-03-19T15:52:25Z</dcterms:modified>
  <cp:version>B32</cp:version>
</cp:coreProperties>
</file>