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435" r:id="rId2"/>
    <p:sldId id="436" r:id="rId3"/>
    <p:sldId id="394" r:id="rId4"/>
    <p:sldId id="399" r:id="rId5"/>
    <p:sldId id="437" r:id="rId6"/>
    <p:sldId id="438" r:id="rId7"/>
    <p:sldId id="452" r:id="rId8"/>
    <p:sldId id="453" r:id="rId9"/>
    <p:sldId id="428" r:id="rId10"/>
    <p:sldId id="426" r:id="rId11"/>
    <p:sldId id="427" r:id="rId12"/>
    <p:sldId id="439" r:id="rId13"/>
    <p:sldId id="441" r:id="rId14"/>
    <p:sldId id="442" r:id="rId15"/>
    <p:sldId id="443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E0E"/>
    <a:srgbClr val="FDC334"/>
    <a:srgbClr val="F99102"/>
    <a:srgbClr val="FED267"/>
    <a:srgbClr val="F1BE22"/>
    <a:srgbClr val="5EAD42"/>
    <a:srgbClr val="203965"/>
    <a:srgbClr val="FEBF2C"/>
    <a:srgbClr val="FFC102"/>
    <a:srgbClr val="005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9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2028-23C5-411E-A61D-BA17CCF4D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99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599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5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8241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128713" y="-121591"/>
            <a:ext cx="1202436" cy="1274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799972" y="7367582"/>
            <a:ext cx="1003205" cy="1101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587501" y="8086524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00357" y="8286692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4" y="1604715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69" y="16047151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02464" y="6332213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-10629716"/>
            <a:ext cx="1995142" cy="261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13019500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8861687" y="-10629716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9006413" y="13019500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5" r:id="rId3"/>
    <p:sldLayoutId id="2147483751" r:id="rId4"/>
    <p:sldLayoutId id="214748366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599516-1F29-AE63-2224-F6F037EC6B0A}"/>
              </a:ext>
            </a:extLst>
          </p:cNvPr>
          <p:cNvSpPr/>
          <p:nvPr/>
        </p:nvSpPr>
        <p:spPr>
          <a:xfrm>
            <a:off x="4005943" y="0"/>
            <a:ext cx="8186057" cy="6858000"/>
          </a:xfrm>
          <a:custGeom>
            <a:avLst/>
            <a:gdLst>
              <a:gd name="connsiteX0" fmla="*/ 2467176 w 3503495"/>
              <a:gd name="connsiteY0" fmla="*/ 0 h 2429827"/>
              <a:gd name="connsiteX1" fmla="*/ 1413711 w 3503495"/>
              <a:gd name="connsiteY1" fmla="*/ 945833 h 2429827"/>
              <a:gd name="connsiteX2" fmla="*/ 627898 w 3503495"/>
              <a:gd name="connsiteY2" fmla="*/ 1923098 h 2429827"/>
              <a:gd name="connsiteX3" fmla="*/ 201 w 3503495"/>
              <a:gd name="connsiteY3" fmla="*/ 2429828 h 2429827"/>
              <a:gd name="connsiteX4" fmla="*/ 3503496 w 3503495"/>
              <a:gd name="connsiteY4" fmla="*/ 2429828 h 2429827"/>
              <a:gd name="connsiteX5" fmla="*/ 3503496 w 3503495"/>
              <a:gd name="connsiteY5" fmla="*/ 0 h 2429827"/>
              <a:gd name="connsiteX6" fmla="*/ 2467176 w 3503495"/>
              <a:gd name="connsiteY6" fmla="*/ 0 h 242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3495" h="2429827">
                <a:moveTo>
                  <a:pt x="2467176" y="0"/>
                </a:moveTo>
                <a:cubicBezTo>
                  <a:pt x="2467176" y="0"/>
                  <a:pt x="1740418" y="143828"/>
                  <a:pt x="1413711" y="945833"/>
                </a:cubicBezTo>
                <a:cubicBezTo>
                  <a:pt x="1087956" y="1748790"/>
                  <a:pt x="1285124" y="1697355"/>
                  <a:pt x="627898" y="1923098"/>
                </a:cubicBezTo>
                <a:cubicBezTo>
                  <a:pt x="-29327" y="2148840"/>
                  <a:pt x="201" y="2429828"/>
                  <a:pt x="201" y="2429828"/>
                </a:cubicBezTo>
                <a:lnTo>
                  <a:pt x="3503496" y="2429828"/>
                </a:lnTo>
                <a:lnTo>
                  <a:pt x="3503496" y="0"/>
                </a:lnTo>
                <a:lnTo>
                  <a:pt x="2467176" y="0"/>
                </a:lnTo>
                <a:close/>
              </a:path>
            </a:pathLst>
          </a:custGeom>
          <a:solidFill>
            <a:srgbClr val="0099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D8EEB5B2-9D8E-B378-4031-210269ECDF89}"/>
              </a:ext>
            </a:extLst>
          </p:cNvPr>
          <p:cNvSpPr/>
          <p:nvPr/>
        </p:nvSpPr>
        <p:spPr>
          <a:xfrm>
            <a:off x="7112614" y="1358950"/>
            <a:ext cx="1426952" cy="512876"/>
          </a:xfrm>
          <a:custGeom>
            <a:avLst/>
            <a:gdLst>
              <a:gd name="connsiteX0" fmla="*/ 3224213 w 4211002"/>
              <a:gd name="connsiteY0" fmla="*/ 572453 h 1513522"/>
              <a:gd name="connsiteX1" fmla="*/ 2827020 w 4211002"/>
              <a:gd name="connsiteY1" fmla="*/ 658178 h 1513522"/>
              <a:gd name="connsiteX2" fmla="*/ 2128838 w 4211002"/>
              <a:gd name="connsiteY2" fmla="*/ 0 h 1513522"/>
              <a:gd name="connsiteX3" fmla="*/ 1430655 w 4211002"/>
              <a:gd name="connsiteY3" fmla="*/ 661035 h 1513522"/>
              <a:gd name="connsiteX4" fmla="*/ 1095375 w 4211002"/>
              <a:gd name="connsiteY4" fmla="*/ 608648 h 1513522"/>
              <a:gd name="connsiteX5" fmla="*/ 0 w 4211002"/>
              <a:gd name="connsiteY5" fmla="*/ 1513523 h 1513522"/>
              <a:gd name="connsiteX6" fmla="*/ 4211003 w 4211002"/>
              <a:gd name="connsiteY6" fmla="*/ 1513523 h 1513522"/>
              <a:gd name="connsiteX7" fmla="*/ 3224213 w 4211002"/>
              <a:gd name="connsiteY7" fmla="*/ 572453 h 151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1002" h="1513522">
                <a:moveTo>
                  <a:pt x="3224213" y="572453"/>
                </a:moveTo>
                <a:cubicBezTo>
                  <a:pt x="3083243" y="572453"/>
                  <a:pt x="2948940" y="602933"/>
                  <a:pt x="2827020" y="658178"/>
                </a:cubicBezTo>
                <a:cubicBezTo>
                  <a:pt x="2798445" y="289560"/>
                  <a:pt x="2497455" y="0"/>
                  <a:pt x="2128838" y="0"/>
                </a:cubicBezTo>
                <a:cubicBezTo>
                  <a:pt x="1760220" y="0"/>
                  <a:pt x="1458278" y="291465"/>
                  <a:pt x="1430655" y="661035"/>
                </a:cubicBezTo>
                <a:cubicBezTo>
                  <a:pt x="1324928" y="626745"/>
                  <a:pt x="1211580" y="608648"/>
                  <a:pt x="1095375" y="608648"/>
                </a:cubicBezTo>
                <a:cubicBezTo>
                  <a:pt x="557213" y="608648"/>
                  <a:pt x="107633" y="996315"/>
                  <a:pt x="0" y="1513523"/>
                </a:cubicBezTo>
                <a:lnTo>
                  <a:pt x="4211003" y="1513523"/>
                </a:lnTo>
                <a:cubicBezTo>
                  <a:pt x="4174808" y="987743"/>
                  <a:pt x="3748088" y="572453"/>
                  <a:pt x="3224213" y="572453"/>
                </a:cubicBez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DD29E2B1-352E-58D5-CB7D-811514ABF59D}"/>
              </a:ext>
            </a:extLst>
          </p:cNvPr>
          <p:cNvSpPr/>
          <p:nvPr/>
        </p:nvSpPr>
        <p:spPr>
          <a:xfrm>
            <a:off x="9390865" y="907326"/>
            <a:ext cx="915508" cy="329052"/>
          </a:xfrm>
          <a:custGeom>
            <a:avLst/>
            <a:gdLst>
              <a:gd name="connsiteX0" fmla="*/ 3224213 w 4211002"/>
              <a:gd name="connsiteY0" fmla="*/ 572453 h 1513522"/>
              <a:gd name="connsiteX1" fmla="*/ 2827020 w 4211002"/>
              <a:gd name="connsiteY1" fmla="*/ 658178 h 1513522"/>
              <a:gd name="connsiteX2" fmla="*/ 2128838 w 4211002"/>
              <a:gd name="connsiteY2" fmla="*/ 0 h 1513522"/>
              <a:gd name="connsiteX3" fmla="*/ 1430655 w 4211002"/>
              <a:gd name="connsiteY3" fmla="*/ 661035 h 1513522"/>
              <a:gd name="connsiteX4" fmla="*/ 1095375 w 4211002"/>
              <a:gd name="connsiteY4" fmla="*/ 608648 h 1513522"/>
              <a:gd name="connsiteX5" fmla="*/ 0 w 4211002"/>
              <a:gd name="connsiteY5" fmla="*/ 1513523 h 1513522"/>
              <a:gd name="connsiteX6" fmla="*/ 4211003 w 4211002"/>
              <a:gd name="connsiteY6" fmla="*/ 1513523 h 1513522"/>
              <a:gd name="connsiteX7" fmla="*/ 3224213 w 4211002"/>
              <a:gd name="connsiteY7" fmla="*/ 572453 h 151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1002" h="1513522">
                <a:moveTo>
                  <a:pt x="3224213" y="572453"/>
                </a:moveTo>
                <a:cubicBezTo>
                  <a:pt x="3083243" y="572453"/>
                  <a:pt x="2948940" y="602933"/>
                  <a:pt x="2827020" y="658178"/>
                </a:cubicBezTo>
                <a:cubicBezTo>
                  <a:pt x="2798445" y="289560"/>
                  <a:pt x="2497455" y="0"/>
                  <a:pt x="2128838" y="0"/>
                </a:cubicBezTo>
                <a:cubicBezTo>
                  <a:pt x="1760220" y="0"/>
                  <a:pt x="1458278" y="291465"/>
                  <a:pt x="1430655" y="661035"/>
                </a:cubicBezTo>
                <a:cubicBezTo>
                  <a:pt x="1324928" y="626745"/>
                  <a:pt x="1211580" y="608648"/>
                  <a:pt x="1095375" y="608648"/>
                </a:cubicBezTo>
                <a:cubicBezTo>
                  <a:pt x="557213" y="608648"/>
                  <a:pt x="107633" y="996315"/>
                  <a:pt x="0" y="1513523"/>
                </a:cubicBezTo>
                <a:lnTo>
                  <a:pt x="4211003" y="1513523"/>
                </a:lnTo>
                <a:cubicBezTo>
                  <a:pt x="4174808" y="987743"/>
                  <a:pt x="3748088" y="572453"/>
                  <a:pt x="3224213" y="572453"/>
                </a:cubicBezTo>
                <a:close/>
              </a:path>
            </a:pathLst>
          </a:custGeom>
          <a:solidFill>
            <a:srgbClr val="A5E0C8">
              <a:alpha val="7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7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1" b="100000" l="9891" r="94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81" y="2432732"/>
            <a:ext cx="4408811" cy="440881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829" y="-79013"/>
            <a:ext cx="1150865" cy="1150865"/>
          </a:xfrm>
          <a:prstGeom prst="rect">
            <a:avLst/>
          </a:prstGeom>
        </p:spPr>
      </p:pic>
      <p:pic>
        <p:nvPicPr>
          <p:cNvPr id="10" name="Picture 9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358E3FC-E69F-929B-2943-EDF1FDA77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4013" y="2540000"/>
            <a:ext cx="383640" cy="407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13" y="55152"/>
            <a:ext cx="1563416" cy="1611988"/>
          </a:xfrm>
          <a:prstGeom prst="rect">
            <a:avLst/>
          </a:prstGeom>
        </p:spPr>
      </p:pic>
      <p:pic>
        <p:nvPicPr>
          <p:cNvPr id="13" name="Picture 2" descr="54 dân tộc Việt Nam - Page 5 of 5 - Địa Ốc Thông Thá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5"/>
          <a:stretch/>
        </p:blipFill>
        <p:spPr bwMode="auto">
          <a:xfrm>
            <a:off x="8539566" y="4239111"/>
            <a:ext cx="2383165" cy="26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4 dân tộc Việt Nam - Page 5 of 5 - Địa Ốc Thông Thá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60"/>
          <a:stretch/>
        </p:blipFill>
        <p:spPr bwMode="auto">
          <a:xfrm>
            <a:off x="6764657" y="4593029"/>
            <a:ext cx="2280550" cy="26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9F3715-CDE9-4EDB-98A1-3BD9AA7837BC}"/>
              </a:ext>
            </a:extLst>
          </p:cNvPr>
          <p:cNvSpPr txBox="1"/>
          <p:nvPr/>
        </p:nvSpPr>
        <p:spPr>
          <a:xfrm>
            <a:off x="1316048" y="550221"/>
            <a:ext cx="9628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</a:rPr>
              <a:t>DÂN CƯ VÀ HOAT ĐỘNG SẢN XUẤT Ở VÙNG TRUNG DU VÀ MIỀN NÚI PHÍA BẮC (T1)</a:t>
            </a:r>
          </a:p>
        </p:txBody>
      </p:sp>
    </p:spTree>
    <p:extLst>
      <p:ext uri="{BB962C8B-B14F-4D97-AF65-F5344CB8AC3E}">
        <p14:creationId xmlns:p14="http://schemas.microsoft.com/office/powerpoint/2010/main" val="269305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741" y="491086"/>
            <a:ext cx="1992819" cy="16130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E022641-F937-4B6D-816A-4D8670618810}"/>
              </a:ext>
            </a:extLst>
          </p:cNvPr>
          <p:cNvGrpSpPr/>
          <p:nvPr/>
        </p:nvGrpSpPr>
        <p:grpSpPr>
          <a:xfrm>
            <a:off x="2802094" y="1204804"/>
            <a:ext cx="4571829" cy="1256838"/>
            <a:chOff x="6133574" y="1765495"/>
            <a:chExt cx="5223800" cy="2002220"/>
          </a:xfrm>
        </p:grpSpPr>
        <p:sp>
          <p:nvSpPr>
            <p:cNvPr id="10" name="Speech Bubble: Rectangle with Corners Rounded 7">
              <a:extLst>
                <a:ext uri="{FF2B5EF4-FFF2-40B4-BE49-F238E27FC236}">
                  <a16:creationId xmlns:a16="http://schemas.microsoft.com/office/drawing/2014/main" id="{98C5D630-6596-4118-846D-AB42D8F34EC7}"/>
                </a:ext>
              </a:extLst>
            </p:cNvPr>
            <p:cNvSpPr/>
            <p:nvPr/>
          </p:nvSpPr>
          <p:spPr>
            <a:xfrm>
              <a:off x="6133574" y="1765495"/>
              <a:ext cx="5223800" cy="2002220"/>
            </a:xfrm>
            <a:prstGeom prst="wedgeRoundRectCallout">
              <a:avLst>
                <a:gd name="adj1" fmla="val 29053"/>
                <a:gd name="adj2" fmla="val 76673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D28518-CA42-4BC6-B244-5CBC461F2EBD}"/>
                </a:ext>
              </a:extLst>
            </p:cNvPr>
            <p:cNvSpPr txBox="1"/>
            <p:nvPr/>
          </p:nvSpPr>
          <p:spPr>
            <a:xfrm>
              <a:off x="6217592" y="2251782"/>
              <a:ext cx="5055761" cy="1005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50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Mật độ dân số là gì?</a:t>
              </a:r>
              <a:endPara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41746" y="2685794"/>
            <a:ext cx="9079346" cy="1261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2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 độ dân số là số người dân trung bình sống trên một đơn vị diện tích lãnh thổ (đơn vị: người/km</a:t>
            </a:r>
            <a:r>
              <a:rPr lang="vi-VN" sz="2700" b="1" i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2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7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12490"/>
            <a:ext cx="5957454" cy="29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40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141" y="5229860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tỉnh vùng Trung du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và miền núi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Bắc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nhâp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516" y="689422"/>
            <a:ext cx="438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 TRONG BẢNG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QUAN SÁT LƯỢC ĐỒ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6924A3-71D7-490B-8E84-BC2C370F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430" y="1330662"/>
            <a:ext cx="5220429" cy="419158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AB04DD-8393-4A70-A8F6-D354F718A5CB}"/>
              </a:ext>
            </a:extLst>
          </p:cNvPr>
          <p:cNvSpPr/>
          <p:nvPr/>
        </p:nvSpPr>
        <p:spPr>
          <a:xfrm>
            <a:off x="2808008" y="4516274"/>
            <a:ext cx="1105469" cy="545910"/>
          </a:xfrm>
          <a:custGeom>
            <a:avLst/>
            <a:gdLst>
              <a:gd name="connsiteX0" fmla="*/ 0 w 1105469"/>
              <a:gd name="connsiteY0" fmla="*/ 218364 h 545910"/>
              <a:gd name="connsiteX1" fmla="*/ 68239 w 1105469"/>
              <a:gd name="connsiteY1" fmla="*/ 191069 h 545910"/>
              <a:gd name="connsiteX2" fmla="*/ 109182 w 1105469"/>
              <a:gd name="connsiteY2" fmla="*/ 81887 h 545910"/>
              <a:gd name="connsiteX3" fmla="*/ 122830 w 1105469"/>
              <a:gd name="connsiteY3" fmla="*/ 40943 h 545910"/>
              <a:gd name="connsiteX4" fmla="*/ 163773 w 1105469"/>
              <a:gd name="connsiteY4" fmla="*/ 27295 h 545910"/>
              <a:gd name="connsiteX5" fmla="*/ 204717 w 1105469"/>
              <a:gd name="connsiteY5" fmla="*/ 0 h 545910"/>
              <a:gd name="connsiteX6" fmla="*/ 245660 w 1105469"/>
              <a:gd name="connsiteY6" fmla="*/ 13648 h 545910"/>
              <a:gd name="connsiteX7" fmla="*/ 259308 w 1105469"/>
              <a:gd name="connsiteY7" fmla="*/ 54591 h 545910"/>
              <a:gd name="connsiteX8" fmla="*/ 286603 w 1105469"/>
              <a:gd name="connsiteY8" fmla="*/ 95534 h 545910"/>
              <a:gd name="connsiteX9" fmla="*/ 368490 w 1105469"/>
              <a:gd name="connsiteY9" fmla="*/ 163773 h 545910"/>
              <a:gd name="connsiteX10" fmla="*/ 423081 w 1105469"/>
              <a:gd name="connsiteY10" fmla="*/ 191069 h 545910"/>
              <a:gd name="connsiteX11" fmla="*/ 545911 w 1105469"/>
              <a:gd name="connsiteY11" fmla="*/ 177421 h 545910"/>
              <a:gd name="connsiteX12" fmla="*/ 573206 w 1105469"/>
              <a:gd name="connsiteY12" fmla="*/ 68239 h 545910"/>
              <a:gd name="connsiteX13" fmla="*/ 709684 w 1105469"/>
              <a:gd name="connsiteY13" fmla="*/ 13648 h 545910"/>
              <a:gd name="connsiteX14" fmla="*/ 914400 w 1105469"/>
              <a:gd name="connsiteY14" fmla="*/ 54591 h 545910"/>
              <a:gd name="connsiteX15" fmla="*/ 941696 w 1105469"/>
              <a:gd name="connsiteY15" fmla="*/ 95534 h 545910"/>
              <a:gd name="connsiteX16" fmla="*/ 955343 w 1105469"/>
              <a:gd name="connsiteY16" fmla="*/ 150125 h 545910"/>
              <a:gd name="connsiteX17" fmla="*/ 968991 w 1105469"/>
              <a:gd name="connsiteY17" fmla="*/ 191069 h 545910"/>
              <a:gd name="connsiteX18" fmla="*/ 1050878 w 1105469"/>
              <a:gd name="connsiteY18" fmla="*/ 136478 h 545910"/>
              <a:gd name="connsiteX19" fmla="*/ 1078173 w 1105469"/>
              <a:gd name="connsiteY19" fmla="*/ 204716 h 545910"/>
              <a:gd name="connsiteX20" fmla="*/ 1105469 w 1105469"/>
              <a:gd name="connsiteY20" fmla="*/ 286603 h 545910"/>
              <a:gd name="connsiteX21" fmla="*/ 1023582 w 1105469"/>
              <a:gd name="connsiteY21" fmla="*/ 354842 h 545910"/>
              <a:gd name="connsiteX22" fmla="*/ 900752 w 1105469"/>
              <a:gd name="connsiteY22" fmla="*/ 395785 h 545910"/>
              <a:gd name="connsiteX23" fmla="*/ 696036 w 1105469"/>
              <a:gd name="connsiteY23" fmla="*/ 382137 h 545910"/>
              <a:gd name="connsiteX24" fmla="*/ 614149 w 1105469"/>
              <a:gd name="connsiteY24" fmla="*/ 354842 h 545910"/>
              <a:gd name="connsiteX25" fmla="*/ 559558 w 1105469"/>
              <a:gd name="connsiteY25" fmla="*/ 341194 h 545910"/>
              <a:gd name="connsiteX26" fmla="*/ 395785 w 1105469"/>
              <a:gd name="connsiteY26" fmla="*/ 354842 h 545910"/>
              <a:gd name="connsiteX27" fmla="*/ 341194 w 1105469"/>
              <a:gd name="connsiteY27" fmla="*/ 395785 h 545910"/>
              <a:gd name="connsiteX28" fmla="*/ 382137 w 1105469"/>
              <a:gd name="connsiteY28" fmla="*/ 423081 h 545910"/>
              <a:gd name="connsiteX29" fmla="*/ 395785 w 1105469"/>
              <a:gd name="connsiteY29" fmla="*/ 464024 h 545910"/>
              <a:gd name="connsiteX30" fmla="*/ 382137 w 1105469"/>
              <a:gd name="connsiteY30" fmla="*/ 518615 h 545910"/>
              <a:gd name="connsiteX31" fmla="*/ 341194 w 1105469"/>
              <a:gd name="connsiteY31" fmla="*/ 532263 h 545910"/>
              <a:gd name="connsiteX32" fmla="*/ 286603 w 1105469"/>
              <a:gd name="connsiteY32" fmla="*/ 545910 h 545910"/>
              <a:gd name="connsiteX33" fmla="*/ 54591 w 1105469"/>
              <a:gd name="connsiteY33" fmla="*/ 491319 h 545910"/>
              <a:gd name="connsiteX34" fmla="*/ 27296 w 1105469"/>
              <a:gd name="connsiteY34" fmla="*/ 450376 h 545910"/>
              <a:gd name="connsiteX35" fmla="*/ 13648 w 1105469"/>
              <a:gd name="connsiteY35" fmla="*/ 232012 h 545910"/>
              <a:gd name="connsiteX36" fmla="*/ 27296 w 1105469"/>
              <a:gd name="connsiteY36" fmla="*/ 163773 h 545910"/>
              <a:gd name="connsiteX37" fmla="*/ 54591 w 1105469"/>
              <a:gd name="connsiteY37" fmla="*/ 204716 h 5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05469" h="545910">
                <a:moveTo>
                  <a:pt x="0" y="218364"/>
                </a:moveTo>
                <a:cubicBezTo>
                  <a:pt x="22746" y="209266"/>
                  <a:pt x="49638" y="207012"/>
                  <a:pt x="68239" y="191069"/>
                </a:cubicBezTo>
                <a:cubicBezTo>
                  <a:pt x="92304" y="170442"/>
                  <a:pt x="101311" y="109434"/>
                  <a:pt x="109182" y="81887"/>
                </a:cubicBezTo>
                <a:cubicBezTo>
                  <a:pt x="113134" y="68054"/>
                  <a:pt x="112657" y="51116"/>
                  <a:pt x="122830" y="40943"/>
                </a:cubicBezTo>
                <a:cubicBezTo>
                  <a:pt x="133002" y="30771"/>
                  <a:pt x="150906" y="33729"/>
                  <a:pt x="163773" y="27295"/>
                </a:cubicBezTo>
                <a:cubicBezTo>
                  <a:pt x="178444" y="19960"/>
                  <a:pt x="191069" y="9098"/>
                  <a:pt x="204717" y="0"/>
                </a:cubicBezTo>
                <a:cubicBezTo>
                  <a:pt x="218365" y="4549"/>
                  <a:pt x="235488" y="3476"/>
                  <a:pt x="245660" y="13648"/>
                </a:cubicBezTo>
                <a:cubicBezTo>
                  <a:pt x="255832" y="23820"/>
                  <a:pt x="252874" y="41724"/>
                  <a:pt x="259308" y="54591"/>
                </a:cubicBezTo>
                <a:cubicBezTo>
                  <a:pt x="266643" y="69262"/>
                  <a:pt x="276103" y="82933"/>
                  <a:pt x="286603" y="95534"/>
                </a:cubicBezTo>
                <a:cubicBezTo>
                  <a:pt x="312267" y="126331"/>
                  <a:pt x="334328" y="144252"/>
                  <a:pt x="368490" y="163773"/>
                </a:cubicBezTo>
                <a:cubicBezTo>
                  <a:pt x="386154" y="173867"/>
                  <a:pt x="404884" y="181970"/>
                  <a:pt x="423081" y="191069"/>
                </a:cubicBezTo>
                <a:cubicBezTo>
                  <a:pt x="464024" y="186520"/>
                  <a:pt x="510586" y="198616"/>
                  <a:pt x="545911" y="177421"/>
                </a:cubicBezTo>
                <a:cubicBezTo>
                  <a:pt x="550387" y="174735"/>
                  <a:pt x="559659" y="81786"/>
                  <a:pt x="573206" y="68239"/>
                </a:cubicBezTo>
                <a:cubicBezTo>
                  <a:pt x="593289" y="48156"/>
                  <a:pt x="693691" y="18979"/>
                  <a:pt x="709684" y="13648"/>
                </a:cubicBezTo>
                <a:cubicBezTo>
                  <a:pt x="850074" y="48745"/>
                  <a:pt x="781729" y="35638"/>
                  <a:pt x="914400" y="54591"/>
                </a:cubicBezTo>
                <a:cubicBezTo>
                  <a:pt x="923499" y="68239"/>
                  <a:pt x="935235" y="80458"/>
                  <a:pt x="941696" y="95534"/>
                </a:cubicBezTo>
                <a:cubicBezTo>
                  <a:pt x="949085" y="112774"/>
                  <a:pt x="950190" y="132090"/>
                  <a:pt x="955343" y="150125"/>
                </a:cubicBezTo>
                <a:cubicBezTo>
                  <a:pt x="959295" y="163958"/>
                  <a:pt x="964442" y="177421"/>
                  <a:pt x="968991" y="191069"/>
                </a:cubicBezTo>
                <a:cubicBezTo>
                  <a:pt x="970054" y="190006"/>
                  <a:pt x="1028930" y="118920"/>
                  <a:pt x="1050878" y="136478"/>
                </a:cubicBezTo>
                <a:cubicBezTo>
                  <a:pt x="1070008" y="151782"/>
                  <a:pt x="1069801" y="181693"/>
                  <a:pt x="1078173" y="204716"/>
                </a:cubicBezTo>
                <a:cubicBezTo>
                  <a:pt x="1088006" y="231756"/>
                  <a:pt x="1105469" y="286603"/>
                  <a:pt x="1105469" y="286603"/>
                </a:cubicBezTo>
                <a:cubicBezTo>
                  <a:pt x="1081676" y="310396"/>
                  <a:pt x="1056152" y="341271"/>
                  <a:pt x="1023582" y="354842"/>
                </a:cubicBezTo>
                <a:cubicBezTo>
                  <a:pt x="983744" y="371441"/>
                  <a:pt x="900752" y="395785"/>
                  <a:pt x="900752" y="395785"/>
                </a:cubicBezTo>
                <a:cubicBezTo>
                  <a:pt x="832513" y="391236"/>
                  <a:pt x="763739" y="391809"/>
                  <a:pt x="696036" y="382137"/>
                </a:cubicBezTo>
                <a:cubicBezTo>
                  <a:pt x="667553" y="378068"/>
                  <a:pt x="642062" y="361820"/>
                  <a:pt x="614149" y="354842"/>
                </a:cubicBezTo>
                <a:lnTo>
                  <a:pt x="559558" y="341194"/>
                </a:lnTo>
                <a:cubicBezTo>
                  <a:pt x="504967" y="345743"/>
                  <a:pt x="448930" y="341556"/>
                  <a:pt x="395785" y="354842"/>
                </a:cubicBezTo>
                <a:cubicBezTo>
                  <a:pt x="373718" y="360359"/>
                  <a:pt x="345655" y="373481"/>
                  <a:pt x="341194" y="395785"/>
                </a:cubicBezTo>
                <a:cubicBezTo>
                  <a:pt x="337977" y="411869"/>
                  <a:pt x="368489" y="413982"/>
                  <a:pt x="382137" y="423081"/>
                </a:cubicBezTo>
                <a:cubicBezTo>
                  <a:pt x="386686" y="436729"/>
                  <a:pt x="395785" y="449638"/>
                  <a:pt x="395785" y="464024"/>
                </a:cubicBezTo>
                <a:cubicBezTo>
                  <a:pt x="395785" y="482781"/>
                  <a:pt x="393854" y="503968"/>
                  <a:pt x="382137" y="518615"/>
                </a:cubicBezTo>
                <a:cubicBezTo>
                  <a:pt x="373150" y="529849"/>
                  <a:pt x="355026" y="528311"/>
                  <a:pt x="341194" y="532263"/>
                </a:cubicBezTo>
                <a:cubicBezTo>
                  <a:pt x="323159" y="537416"/>
                  <a:pt x="304800" y="541361"/>
                  <a:pt x="286603" y="545910"/>
                </a:cubicBezTo>
                <a:cubicBezTo>
                  <a:pt x="223398" y="536881"/>
                  <a:pt x="112326" y="549055"/>
                  <a:pt x="54591" y="491319"/>
                </a:cubicBezTo>
                <a:cubicBezTo>
                  <a:pt x="42993" y="479721"/>
                  <a:pt x="36394" y="464024"/>
                  <a:pt x="27296" y="450376"/>
                </a:cubicBezTo>
                <a:cubicBezTo>
                  <a:pt x="22747" y="377588"/>
                  <a:pt x="13648" y="304942"/>
                  <a:pt x="13648" y="232012"/>
                </a:cubicBezTo>
                <a:cubicBezTo>
                  <a:pt x="13648" y="208815"/>
                  <a:pt x="7995" y="176640"/>
                  <a:pt x="27296" y="163773"/>
                </a:cubicBezTo>
                <a:cubicBezTo>
                  <a:pt x="40944" y="154674"/>
                  <a:pt x="54591" y="204716"/>
                  <a:pt x="54591" y="204716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3CFAB61-DD36-4495-B926-1FEB612D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0" y="1826029"/>
            <a:ext cx="4838094" cy="34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2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5434" y="1640132"/>
            <a:ext cx="62051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13892-720B-84FD-5253-A2DCBEE7E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51" b="7401"/>
          <a:stretch/>
        </p:blipFill>
        <p:spPr>
          <a:xfrm>
            <a:off x="2587181" y="365522"/>
            <a:ext cx="5605474" cy="1274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4"/>
          <a:stretch/>
        </p:blipFill>
        <p:spPr>
          <a:xfrm>
            <a:off x="8860594" y="4533500"/>
            <a:ext cx="1834692" cy="2407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8" t="519" r="3016" b="-519"/>
          <a:stretch/>
        </p:blipFill>
        <p:spPr>
          <a:xfrm>
            <a:off x="10565454" y="4533500"/>
            <a:ext cx="1626546" cy="2407554"/>
          </a:xfrm>
          <a:prstGeom prst="rect">
            <a:avLst/>
          </a:prstGeom>
        </p:spPr>
      </p:pic>
      <p:graphicFrame>
        <p:nvGraphicFramePr>
          <p:cNvPr id="10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484595"/>
              </p:ext>
            </p:extLst>
          </p:nvPr>
        </p:nvGraphicFramePr>
        <p:xfrm>
          <a:off x="526471" y="2194130"/>
          <a:ext cx="8451273" cy="4097240"/>
        </p:xfrm>
        <a:graphic>
          <a:graphicData uri="http://schemas.openxmlformats.org/drawingml/2006/table">
            <a:tbl>
              <a:tblPr/>
              <a:tblGrid>
                <a:gridCol w="4375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5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1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30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Tỉnh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Dưới 100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100 đến dưới 200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200 đến 400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Trên 400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568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543728"/>
              </p:ext>
            </p:extLst>
          </p:nvPr>
        </p:nvGraphicFramePr>
        <p:xfrm>
          <a:off x="685774" y="1437564"/>
          <a:ext cx="10355265" cy="4968350"/>
        </p:xfrm>
        <a:graphic>
          <a:graphicData uri="http://schemas.openxmlformats.org/drawingml/2006/table">
            <a:tbl>
              <a:tblPr/>
              <a:tblGrid>
                <a:gridCol w="5361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3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6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30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Tỉnh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Dưới 100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100 đến dưới 200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9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200 đến 400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Trên 400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10993" y="2692709"/>
            <a:ext cx="4618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Điện Biên, Lai Châu, Cao Bằng, </a:t>
            </a:r>
            <a:r>
              <a:rPr lang="en-US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6714" y="3778761"/>
            <a:ext cx="5730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Lào Cai, Tuyên Quang, </a:t>
            </a:r>
            <a:r>
              <a:rPr lang="en-US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en-US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623" y="4632834"/>
            <a:ext cx="40669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Thái Nguyên, Quảng Ninh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1114" y="5563568"/>
            <a:ext cx="3214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Phú Thọ, Bắc </a:t>
            </a:r>
            <a:r>
              <a:rPr lang="en-US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30AFE1D-6FA9-2849-E55F-82B40F5FC17F}"/>
              </a:ext>
            </a:extLst>
          </p:cNvPr>
          <p:cNvSpPr txBox="1"/>
          <p:nvPr/>
        </p:nvSpPr>
        <p:spPr>
          <a:xfrm>
            <a:off x="1039350" y="452086"/>
            <a:ext cx="8542340" cy="1010874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CHIA SẺ</a:t>
            </a:r>
            <a:endParaRPr kumimoji="0" lang="zh-CN" altLang="en-US" sz="6000" b="0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2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98C5D630-6596-4118-846D-AB42D8F34EC7}"/>
              </a:ext>
            </a:extLst>
          </p:cNvPr>
          <p:cNvSpPr/>
          <p:nvPr/>
        </p:nvSpPr>
        <p:spPr>
          <a:xfrm>
            <a:off x="689031" y="1027016"/>
            <a:ext cx="7398327" cy="1649232"/>
          </a:xfrm>
          <a:prstGeom prst="wedgeRoundRectCallout">
            <a:avLst>
              <a:gd name="adj1" fmla="val 29053"/>
              <a:gd name="adj2" fmla="val 7667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28518-CA42-4BC6-B244-5CBC461F2EBD}"/>
              </a:ext>
            </a:extLst>
          </p:cNvPr>
          <p:cNvSpPr txBox="1"/>
          <p:nvPr/>
        </p:nvSpPr>
        <p:spPr>
          <a:xfrm>
            <a:off x="427354" y="1343801"/>
            <a:ext cx="7921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Em có nhận xét gì về sự phân bố dân cư ở vùng Trung du và miền núi Bắc Bộ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9033" y="3639302"/>
            <a:ext cx="95174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vi-VN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 cư ở Trung du và miền núi Bắc Bộ thưa thớt, phân bố không đồng đều giữa các tỉnh, giữa khu vực miền núi và khu vực trung du ( tập trung đông ở vùng Trung du và thưa thớt ở miền núi).</a:t>
            </a:r>
            <a:endParaRPr lang="en-US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470CC7-8AA2-4D1D-A343-AD9F1527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392" y="1279706"/>
            <a:ext cx="3272577" cy="233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92200" y="926137"/>
            <a:ext cx="9563100" cy="4607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326806"/>
            <a:ext cx="2083592" cy="1686544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D30AFE1D-6FA9-2849-E55F-82B40F5FC17F}"/>
              </a:ext>
            </a:extLst>
          </p:cNvPr>
          <p:cNvSpPr txBox="1"/>
          <p:nvPr/>
        </p:nvSpPr>
        <p:spPr>
          <a:xfrm>
            <a:off x="1092200" y="1049484"/>
            <a:ext cx="8542340" cy="1164763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0" cap="all" spc="0" normalizeH="0" baseline="0" noProof="0" dirty="0">
                <a:ln>
                  <a:noFill/>
                </a:ln>
                <a:solidFill>
                  <a:srgbClr val="597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KẾT LUẬN</a:t>
            </a:r>
            <a:endParaRPr kumimoji="0" lang="zh-CN" altLang="en-US" sz="7000" b="0" i="0" u="none" strike="noStrike" kern="0" cap="all" spc="0" normalizeH="0" baseline="0" noProof="0" dirty="0">
              <a:ln>
                <a:noFill/>
              </a:ln>
              <a:solidFill>
                <a:srgbClr val="597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2200" y="2415144"/>
            <a:ext cx="8987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Trung du và miền núi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Bắc có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nhiều dân tộc sinh sống: Tày, Nùng, Mường, Thái, Dao,...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54 dân tộc Việt Nam - Page 5 of 5 - Địa Ốc Thông Thá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5"/>
          <a:stretch/>
        </p:blipFill>
        <p:spPr bwMode="auto">
          <a:xfrm>
            <a:off x="10552098" y="4555142"/>
            <a:ext cx="2090430" cy="231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4 dân tộc Việt Nam - Page 5 of 5 - Địa Ốc Thông Thá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60"/>
          <a:stretch/>
        </p:blipFill>
        <p:spPr bwMode="auto">
          <a:xfrm>
            <a:off x="9000341" y="4756039"/>
            <a:ext cx="1808166" cy="20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44426" y="3710088"/>
            <a:ext cx="925864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Dân cư ở đây thưa thớt, phân bố không đồng đều.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3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92200" y="1057079"/>
            <a:ext cx="9563100" cy="4607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326806"/>
            <a:ext cx="2083592" cy="1686544"/>
          </a:xfrm>
          <a:prstGeom prst="rect">
            <a:avLst/>
          </a:prstGeom>
        </p:spPr>
      </p:pic>
      <p:pic>
        <p:nvPicPr>
          <p:cNvPr id="6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7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670" y="1889626"/>
            <a:ext cx="885215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928654-6051-2795-250C-4423ED2B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6" y="197450"/>
            <a:ext cx="6617855" cy="401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4080"/>
            <a:ext cx="2133600" cy="1727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44104"/>
            <a:ext cx="8541236" cy="2420322"/>
          </a:xfrm>
          <a:prstGeom prst="rect">
            <a:avLst/>
          </a:prstGeom>
        </p:spPr>
      </p:pic>
      <p:pic>
        <p:nvPicPr>
          <p:cNvPr id="1026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7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77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" y="636137"/>
            <a:ext cx="1216457" cy="984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442" y="1709700"/>
            <a:ext cx="85329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hãy đọc thông tin SGK trang 24 và kể tên một số </a:t>
            </a:r>
          </a:p>
          <a:p>
            <a:pPr algn="ctr"/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 tộc vùng Trung du và miền núi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45" y="702267"/>
            <a:ext cx="3639127" cy="1031216"/>
          </a:xfrm>
          <a:prstGeom prst="rect">
            <a:avLst/>
          </a:prstGeom>
        </p:spPr>
      </p:pic>
      <p:sp>
        <p:nvSpPr>
          <p:cNvPr id="13" name="Google Shape;117;p2"/>
          <p:cNvSpPr/>
          <p:nvPr/>
        </p:nvSpPr>
        <p:spPr>
          <a:xfrm>
            <a:off x="873442" y="1620787"/>
            <a:ext cx="8532977" cy="1146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3859" y="619193"/>
            <a:ext cx="850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Một số dân tộc sống ở vùng Trung du và</a:t>
            </a:r>
          </a:p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miền núi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Bắc.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671" y="3024739"/>
            <a:ext cx="4065069" cy="2866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" y="3024739"/>
            <a:ext cx="4979658" cy="2866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2885" y="5891440"/>
            <a:ext cx="22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Người Mông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2543" y="5891439"/>
            <a:ext cx="22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Người Tày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9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 animBg="1"/>
      <p:bldP spid="4" grpId="0"/>
      <p:bldP spid="8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" y="636137"/>
            <a:ext cx="1216457" cy="984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45" y="702267"/>
            <a:ext cx="3639127" cy="1031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4997" y="1383625"/>
            <a:ext cx="850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số dân tộc sống ở vùng Trung du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miền núi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phía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2885" y="5891440"/>
            <a:ext cx="22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8870" y="5800213"/>
            <a:ext cx="22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Nùng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051" y="2656768"/>
            <a:ext cx="3727312" cy="297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549" y="2607620"/>
            <a:ext cx="4621631" cy="30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05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" y="636137"/>
            <a:ext cx="1216457" cy="984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45" y="702267"/>
            <a:ext cx="3639127" cy="1031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4997" y="1383625"/>
            <a:ext cx="850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số dân tộc sống ở vùng Trung du và</a:t>
            </a:r>
          </a:p>
          <a:p>
            <a:pPr lvl="0" algn="ctr"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miền núi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6707" y="5708642"/>
            <a:ext cx="22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8870" y="5800213"/>
            <a:ext cx="22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45" y="2704581"/>
            <a:ext cx="4507346" cy="2929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109" y="2621565"/>
            <a:ext cx="4620346" cy="30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19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8" y="481263"/>
            <a:ext cx="5508855" cy="309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1263"/>
            <a:ext cx="5569819" cy="3098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7" y="3742424"/>
            <a:ext cx="5508855" cy="298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8281"/>
            <a:ext cx="5493890" cy="309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723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1" y="503383"/>
            <a:ext cx="5168767" cy="290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5" y="530801"/>
            <a:ext cx="4957010" cy="285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1" y="3609172"/>
            <a:ext cx="5335604" cy="3001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5" y="3609172"/>
            <a:ext cx="5255393" cy="295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8519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" y="636137"/>
            <a:ext cx="1216457" cy="984650"/>
          </a:xfrm>
          <a:prstGeom prst="rect">
            <a:avLst/>
          </a:prstGeom>
        </p:spPr>
      </p:pic>
      <p:sp>
        <p:nvSpPr>
          <p:cNvPr id="11" name="Google Shape;117;p2"/>
          <p:cNvSpPr/>
          <p:nvPr/>
        </p:nvSpPr>
        <p:spPr>
          <a:xfrm>
            <a:off x="1338478" y="1731623"/>
            <a:ext cx="9347995" cy="38748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8478" y="2060885"/>
            <a:ext cx="9213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Trung du miền núi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 14 triệu người (năm 2020).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5143" y="3128811"/>
            <a:ext cx="8631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Có nhiều dân tộc sinh sống: Tày, Nùng, Mường, Thái, Dao,...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478" y="4239981"/>
            <a:ext cx="9117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-Mỗi dân tộc đều có tiếng nói, trang phục phong tục tập quán riêng tạo nên sự đa dạng về văn hóa.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86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</Words>
  <Application>Microsoft Office PowerPoint</Application>
  <PresentationFormat>Widescreen</PresentationFormat>
  <Paragraphs>47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#9Slide07 HoneyCream</vt:lpstr>
      <vt:lpstr>Arial</vt:lpstr>
      <vt:lpstr>Calibri</vt:lpstr>
      <vt:lpstr>Cambria</vt:lpstr>
      <vt:lpstr>SVN-Newton</vt:lpstr>
      <vt:lpstr>Tahoma</vt:lpstr>
      <vt:lpstr>Times New Roman</vt:lpstr>
      <vt:lpstr>VNI-Times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2022-02-22T11:00:15Z</dcterms:created>
  <dcterms:modified xsi:type="dcterms:W3CDTF">2025-11-19T08:48:23Z</dcterms:modified>
</cp:coreProperties>
</file>