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  <p:sldMasterId id="2147483677" r:id="rId2"/>
  </p:sldMasterIdLst>
  <p:notesMasterIdLst>
    <p:notesMasterId r:id="rId13"/>
  </p:notesMasterIdLst>
  <p:sldIdLst>
    <p:sldId id="421" r:id="rId3"/>
    <p:sldId id="423" r:id="rId4"/>
    <p:sldId id="433" r:id="rId5"/>
    <p:sldId id="422" r:id="rId6"/>
    <p:sldId id="396" r:id="rId7"/>
    <p:sldId id="410" r:id="rId8"/>
    <p:sldId id="397" r:id="rId9"/>
    <p:sldId id="435" r:id="rId10"/>
    <p:sldId id="400" r:id="rId11"/>
    <p:sldId id="428" r:id="rId12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2" pos="3840" userDrawn="1">
          <p15:clr>
            <a:srgbClr val="A4A3A4"/>
          </p15:clr>
        </p15:guide>
        <p15:guide id="3" orient="horz" pos="2183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A9A"/>
    <a:srgbClr val="203965"/>
    <a:srgbClr val="FC8648"/>
    <a:srgbClr val="CD3A37"/>
    <a:srgbClr val="E35F56"/>
    <a:srgbClr val="F99102"/>
    <a:srgbClr val="FEBF2C"/>
    <a:srgbClr val="FFC102"/>
    <a:srgbClr val="A71B26"/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286" autoAdjust="0"/>
    <p:restoredTop sz="93447" autoAdjust="0"/>
  </p:normalViewPr>
  <p:slideViewPr>
    <p:cSldViewPr snapToGrid="0" showGuides="1">
      <p:cViewPr varScale="1">
        <p:scale>
          <a:sx n="122" d="100"/>
          <a:sy n="122" d="100"/>
        </p:scale>
        <p:origin x="276" y="102"/>
      </p:cViewPr>
      <p:guideLst>
        <p:guide pos="3840"/>
        <p:guide orient="horz" pos="2183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5" d="100"/>
        <a:sy n="125" d="100"/>
      </p:scale>
      <p:origin x="0" y="-193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C2487D2-45CC-4F91-960A-71CA4984812C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23F281-0C37-4970-9E81-0F2E59851FDB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182647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67918DD-F32C-40AE-BFB5-741B5886C773}" type="datetimeFigureOut">
              <a:rPr lang="zh-CN" altLang="en-US" smtClean="0"/>
              <a:t>2025/1/19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9349654-8A83-41C1-B6F2-193D712776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9264460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997B5FA-0921-464F-AAE1-844C04324D75}" type="datetimeFigureOut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2025/1/19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65CE74E-AB26-4998-AD42-012C4C1AD07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微软雅黑" panose="020B0503020204020204" pitchFamily="3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微软雅黑" panose="020B0503020204020204" pitchFamily="3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5400538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0293809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64946032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7749681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8352741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4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hyperlink" Target="https://www.facebook.com/groups/629898828017053" TargetMode="Externa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5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.png"/><Relationship Id="rId5" Type="http://schemas.openxmlformats.org/officeDocument/2006/relationships/hyperlink" Target="https://www.facebook.com/groups/629898828017053" TargetMode="Externa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圆角矩形 7"/>
          <p:cNvSpPr/>
          <p:nvPr userDrawn="1"/>
        </p:nvSpPr>
        <p:spPr>
          <a:xfrm>
            <a:off x="533400" y="390525"/>
            <a:ext cx="11125200" cy="6029326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矩形 8"/>
          <p:cNvSpPr/>
          <p:nvPr userDrawn="1"/>
        </p:nvSpPr>
        <p:spPr>
          <a:xfrm>
            <a:off x="723900" y="552450"/>
            <a:ext cx="10763250" cy="5734050"/>
          </a:xfrm>
          <a:prstGeom prst="roundRect">
            <a:avLst/>
          </a:prstGeom>
          <a:solidFill>
            <a:schemeClr val="bg1"/>
          </a:solidFill>
          <a:ln w="28575">
            <a:solidFill>
              <a:srgbClr val="E35F5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F5EDB50-0112-9FE0-1F55-C661EF0DF7B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EB191F6-CCE3-5B13-7D83-60C0A8AC0C02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9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E59E37FE-D193-D4B2-F77F-F94BE2F6785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E6CE4F6D-41A0-6AC6-1B05-6F2F157057C8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3ED3745-4A64-B092-4A82-70A23913F68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552E796-D774-2E99-9ED9-E7651D64A1AF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8395F82-F382-0924-9620-D4A2743807E0}"/>
              </a:ext>
            </a:extLst>
          </p:cNvPr>
          <p:cNvPicPr>
            <a:picLocks noChangeAspect="1"/>
          </p:cNvPicPr>
          <p:nvPr userDrawn="1"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3" name="Title 1">
            <a:extLst>
              <a:ext uri="{FF2B5EF4-FFF2-40B4-BE49-F238E27FC236}">
                <a16:creationId xmlns:a16="http://schemas.microsoft.com/office/drawing/2014/main" id="{F55D891A-3D9F-F14B-9CBB-62036B601420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7203E1E-EAA5-5079-D108-4A705DE50D7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0A006646-989A-7BFC-E211-0BF4CD959C5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AF34089E-9259-B522-1E1B-DD4F228088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8AC2409C-B5AF-1532-8EE5-1EFD689F73A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27001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73" r:id="rId2"/>
    <p:sldLayoutId id="2147483674" r:id="rId3"/>
    <p:sldLayoutId id="2147483676" r:id="rId4"/>
    <p:sldLayoutId id="2147483670" r:id="rId5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601A826-9DBC-4144-A309-96D00EDA9B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667"/>
          <a:stretch/>
        </p:blipFill>
        <p:spPr>
          <a:xfrm>
            <a:off x="-2052205" y="-221073"/>
            <a:ext cx="2186247" cy="231740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EDD49C-554B-4C28-92F7-B784D7D8872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142"/>
          <a:stretch/>
        </p:blipFill>
        <p:spPr>
          <a:xfrm>
            <a:off x="1616132" y="7791454"/>
            <a:ext cx="1824009" cy="2002485"/>
          </a:xfrm>
          <a:prstGeom prst="rect">
            <a:avLst/>
          </a:prstGeom>
        </p:spPr>
      </p:pic>
      <p:sp>
        <p:nvSpPr>
          <p:cNvPr id="9" name="TextBox 3">
            <a:extLst>
              <a:ext uri="{FF2B5EF4-FFF2-40B4-BE49-F238E27FC236}">
                <a16:creationId xmlns:a16="http://schemas.microsoft.com/office/drawing/2014/main" id="{F9034237-DA06-4066-849E-00A115FF4EA1}"/>
              </a:ext>
            </a:extLst>
          </p:cNvPr>
          <p:cNvSpPr txBox="1"/>
          <p:nvPr userDrawn="1"/>
        </p:nvSpPr>
        <p:spPr>
          <a:xfrm>
            <a:off x="3048003" y="9098621"/>
            <a:ext cx="6228184" cy="75212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MĂNG NON – TÀI LIỆU TIỂU HỌC</a:t>
            </a: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Mời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truy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29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cập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 </a:t>
            </a:r>
            <a:r>
              <a:rPr kumimoji="0" lang="en-US" sz="1429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MĂNG NON- TÀI LIỆU TIỂU HỌC | Facebook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FF0066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ctr" defTabSz="36285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Times New Roman" panose="02020603050405020304" pitchFamily="18" charset="0"/>
              </a:rPr>
              <a:t>SĐT ZALO :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0382348780</a:t>
            </a:r>
            <a:r>
              <a:rPr kumimoji="0" lang="en-US" sz="1429" b="1" i="0" u="none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 - </a:t>
            </a:r>
            <a:r>
              <a:rPr kumimoji="0" lang="en-US" sz="1429" b="1" i="0" u="sng" strike="noStrike" kern="1200" cap="none" spc="0" normalizeH="0" baseline="0" noProof="0" dirty="0">
                <a:ln>
                  <a:noFill/>
                </a:ln>
                <a:solidFill>
                  <a:srgbClr val="0D4370"/>
                </a:solidFill>
                <a:effectLst/>
                <a:uLnTx/>
                <a:uFillTx/>
                <a:latin typeface="SVN-Newton" panose="02040603050506020204" pitchFamily="18" charset="0"/>
                <a:ea typeface="+mn-ea"/>
                <a:cs typeface="+mn-cs"/>
              </a:rPr>
              <a:t>0984848929</a:t>
            </a:r>
            <a:endParaRPr kumimoji="0" lang="en-US" sz="1429" b="1" i="0" u="none" strike="noStrike" kern="1200" cap="none" spc="0" normalizeH="0" baseline="0" noProof="0" dirty="0">
              <a:ln>
                <a:noFill/>
              </a:ln>
              <a:solidFill>
                <a:srgbClr val="0D4370"/>
              </a:solidFill>
              <a:effectLst/>
              <a:uLnTx/>
              <a:uFillTx/>
              <a:latin typeface="SVN-Newton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9E5F6F2C-DE77-4B3E-986A-23D69ABD846E}"/>
              </a:ext>
            </a:extLst>
          </p:cNvPr>
          <p:cNvSpPr txBox="1">
            <a:spLocks/>
          </p:cNvSpPr>
          <p:nvPr userDrawn="1"/>
        </p:nvSpPr>
        <p:spPr>
          <a:xfrm>
            <a:off x="1435013" y="9462562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>
                <a:ln>
                  <a:noFill/>
                </a:ln>
                <a:solidFill>
                  <a:srgbClr val="2C9430"/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2540" b="0" i="0" u="none" strike="noStrike" kern="1200" cap="none" spc="0" normalizeH="0" baseline="0" noProof="0" dirty="0">
              <a:ln>
                <a:noFill/>
              </a:ln>
              <a:solidFill>
                <a:srgbClr val="2C9430"/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C38DA38-71FB-4CEB-B777-09292390EC4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1976691" y="-26525563"/>
            <a:ext cx="2186247" cy="3717751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B3E06E2-B8CD-4348-A929-48748D52322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8509" y="-26525563"/>
            <a:ext cx="2186247" cy="3717751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D1A0A433-1C81-43D6-86C9-906F9D1CD5C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0863116" y="29176639"/>
            <a:ext cx="2186247" cy="371775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7AB7940-731C-4B6C-8537-33EBAD98DEB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82671" y="29176639"/>
            <a:ext cx="2186247" cy="3717751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7A218C26-69B7-499C-B190-96851A78FEC6}"/>
              </a:ext>
            </a:extLst>
          </p:cNvPr>
          <p:cNvSpPr txBox="1">
            <a:spLocks/>
          </p:cNvSpPr>
          <p:nvPr userDrawn="1"/>
        </p:nvSpPr>
        <p:spPr>
          <a:xfrm>
            <a:off x="-570116" y="6070600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29" b="0" i="0" u="none" strike="noStrike" kern="1200" cap="none" spc="0" normalizeH="0" baseline="0" noProof="0">
                <a:ln>
                  <a:noFill/>
                </a:ln>
                <a:solidFill>
                  <a:srgbClr val="A5A5A5">
                    <a:lumMod val="60000"/>
                    <a:lumOff val="40000"/>
                  </a:srgbClr>
                </a:solidFill>
                <a:effectLst/>
                <a:uLnTx/>
                <a:uFillTx/>
                <a:latin typeface="#9Slide07 HoneyCream" pitchFamily="2" charset="0"/>
                <a:ea typeface="+mj-ea"/>
                <a:cs typeface="+mj-cs"/>
              </a:rPr>
              <a:t>Măng Non</a:t>
            </a:r>
            <a:endParaRPr kumimoji="0" lang="en-US" sz="1429" b="0" i="0" u="none" strike="noStrike" kern="1200" cap="none" spc="0" normalizeH="0" baseline="0" noProof="0" dirty="0">
              <a:ln>
                <a:noFill/>
              </a:ln>
              <a:solidFill>
                <a:srgbClr val="A5A5A5">
                  <a:lumMod val="60000"/>
                  <a:lumOff val="40000"/>
                </a:srgbClr>
              </a:solidFill>
              <a:effectLst/>
              <a:uLnTx/>
              <a:uFillTx/>
              <a:latin typeface="#9Slide07 HoneyCream" pitchFamily="2" charset="0"/>
              <a:ea typeface="+mj-ea"/>
              <a:cs typeface="+mj-cs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6AA5128D-EAF5-483C-871A-4BFED87FD86D}"/>
              </a:ext>
            </a:extLst>
          </p:cNvPr>
          <p:cNvSpPr txBox="1">
            <a:spLocks/>
          </p:cNvSpPr>
          <p:nvPr userDrawn="1"/>
        </p:nvSpPr>
        <p:spPr>
          <a:xfrm>
            <a:off x="-2052207" y="1690687"/>
            <a:ext cx="2186247" cy="787400"/>
          </a:xfrm>
          <a:prstGeom prst="rect">
            <a:avLst/>
          </a:prstGeom>
        </p:spPr>
        <p:txBody>
          <a:bodyPr vert="horz" lIns="72564" tIns="36282" rIns="72564" bIns="36282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725709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540" b="0" i="0" u="none" strike="noStrike" kern="1200" cap="none" spc="0" normalizeH="0" baseline="0" noProof="0" dirty="0" err="1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Măng</a:t>
            </a:r>
            <a:r>
              <a:rPr kumimoji="0" lang="en-US" sz="2540" b="0" i="0" u="none" strike="noStrike" kern="1200" cap="none" spc="0" normalizeH="0" baseline="0" noProof="0" dirty="0">
                <a:ln>
                  <a:noFill/>
                </a:ln>
                <a:solidFill>
                  <a:srgbClr val="50AE47"/>
                </a:solidFill>
                <a:effectLst/>
                <a:uLnTx/>
                <a:uFillTx/>
                <a:latin typeface="#9Slide07 IcielHoneyCream" pitchFamily="2" charset="0"/>
                <a:ea typeface="+mj-ea"/>
                <a:cs typeface="+mj-cs"/>
              </a:rPr>
              <a:t> Non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EFD30DE0-A467-4251-9C3A-A1C317B497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-19326756"/>
            <a:ext cx="3627531" cy="4761671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AB0BDD7-87EC-486A-B615-E37ABFEB537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-44511098" y="23671819"/>
            <a:ext cx="3627531" cy="4761671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0A7B57CC-00D0-41DB-B5AF-37D47FB69AD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475795" y="-19326756"/>
            <a:ext cx="3627531" cy="4761671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2E588B1C-8AC9-4740-A8D9-6AF0680251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568" r="10051"/>
          <a:stretch/>
        </p:blipFill>
        <p:spPr>
          <a:xfrm>
            <a:off x="52738933" y="23671819"/>
            <a:ext cx="3627531" cy="47616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-277644" y="-450609"/>
            <a:ext cx="12747287" cy="77592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9520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</p:sldLayoutIdLst>
  <p:transition spd="slow">
    <p:push dir="u"/>
  </p:transition>
  <p:txStyles>
    <p:titleStyle>
      <a:lvl1pPr algn="ctr" defTabSz="1662562" rtl="0" eaLnBrk="1" latinLnBrk="0" hangingPunct="1">
        <a:spcBef>
          <a:spcPct val="0"/>
        </a:spcBef>
        <a:buNone/>
        <a:defRPr sz="8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23461" indent="-623461" algn="l" defTabSz="1662562" rtl="0" eaLnBrk="1" latinLnBrk="0" hangingPunct="1">
        <a:spcBef>
          <a:spcPct val="20000"/>
        </a:spcBef>
        <a:buFont typeface="Arial" pitchFamily="34" charset="0"/>
        <a:buChar char="•"/>
        <a:defRPr sz="5818" kern="1200">
          <a:solidFill>
            <a:schemeClr val="tx1"/>
          </a:solidFill>
          <a:latin typeface="+mn-lt"/>
          <a:ea typeface="+mn-ea"/>
          <a:cs typeface="+mn-cs"/>
        </a:defRPr>
      </a:lvl1pPr>
      <a:lvl2pPr marL="1350832" indent="-519551" algn="l" defTabSz="1662562" rtl="0" eaLnBrk="1" latinLnBrk="0" hangingPunct="1">
        <a:spcBef>
          <a:spcPct val="20000"/>
        </a:spcBef>
        <a:buFont typeface="Arial" pitchFamily="34" charset="0"/>
        <a:buChar char="–"/>
        <a:defRPr sz="5091" kern="1200">
          <a:solidFill>
            <a:schemeClr val="tx1"/>
          </a:solidFill>
          <a:latin typeface="+mn-lt"/>
          <a:ea typeface="+mn-ea"/>
          <a:cs typeface="+mn-cs"/>
        </a:defRPr>
      </a:lvl2pPr>
      <a:lvl3pPr marL="2078203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4364" kern="1200">
          <a:solidFill>
            <a:schemeClr val="tx1"/>
          </a:solidFill>
          <a:latin typeface="+mn-lt"/>
          <a:ea typeface="+mn-ea"/>
          <a:cs typeface="+mn-cs"/>
        </a:defRPr>
      </a:lvl3pPr>
      <a:lvl4pPr marL="2909484" indent="-415641" algn="l" defTabSz="1662562" rtl="0" eaLnBrk="1" latinLnBrk="0" hangingPunct="1">
        <a:spcBef>
          <a:spcPct val="20000"/>
        </a:spcBef>
        <a:buFont typeface="Arial" pitchFamily="34" charset="0"/>
        <a:buChar char="–"/>
        <a:defRPr sz="3636" kern="1200">
          <a:solidFill>
            <a:schemeClr val="tx1"/>
          </a:solidFill>
          <a:latin typeface="+mn-lt"/>
          <a:ea typeface="+mn-ea"/>
          <a:cs typeface="+mn-cs"/>
        </a:defRPr>
      </a:lvl4pPr>
      <a:lvl5pPr marL="3740765" indent="-415641" algn="l" defTabSz="1662562" rtl="0" eaLnBrk="1" latinLnBrk="0" hangingPunct="1">
        <a:spcBef>
          <a:spcPct val="20000"/>
        </a:spcBef>
        <a:buFont typeface="Arial" pitchFamily="34" charset="0"/>
        <a:buChar char="»"/>
        <a:defRPr sz="3636" kern="1200">
          <a:solidFill>
            <a:schemeClr val="tx1"/>
          </a:solidFill>
          <a:latin typeface="+mn-lt"/>
          <a:ea typeface="+mn-ea"/>
          <a:cs typeface="+mn-cs"/>
        </a:defRPr>
      </a:lvl5pPr>
      <a:lvl6pPr marL="4572046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6pPr>
      <a:lvl7pPr marL="5403327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7pPr>
      <a:lvl8pPr marL="6234608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8pPr>
      <a:lvl9pPr marL="7065889" indent="-415641" algn="l" defTabSz="1662562" rtl="0" eaLnBrk="1" latinLnBrk="0" hangingPunct="1">
        <a:spcBef>
          <a:spcPct val="20000"/>
        </a:spcBef>
        <a:buFont typeface="Arial" pitchFamily="34" charset="0"/>
        <a:buChar char="•"/>
        <a:defRPr sz="363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1pPr>
      <a:lvl2pPr marL="831281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2pPr>
      <a:lvl3pPr marL="1662562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3pPr>
      <a:lvl4pPr marL="2493843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4pPr>
      <a:lvl5pPr marL="3325124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5pPr>
      <a:lvl6pPr marL="4156405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6pPr>
      <a:lvl7pPr marL="4987686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7pPr>
      <a:lvl8pPr marL="5818967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8pPr>
      <a:lvl9pPr marL="6650248" algn="l" defTabSz="1662562" rtl="0" eaLnBrk="1" latinLnBrk="0" hangingPunct="1">
        <a:defRPr sz="327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9.png"/><Relationship Id="rId7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8.png"/><Relationship Id="rId4" Type="http://schemas.openxmlformats.org/officeDocument/2006/relationships/image" Target="../media/image1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19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4.xml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954767" y="730701"/>
            <a:ext cx="10420350" cy="5480049"/>
            <a:chOff x="781050" y="749301"/>
            <a:chExt cx="10420350" cy="5480049"/>
          </a:xfrm>
        </p:grpSpPr>
        <p:sp>
          <p:nvSpPr>
            <p:cNvPr id="23" name="圆角矩形 22"/>
            <p:cNvSpPr/>
            <p:nvPr/>
          </p:nvSpPr>
          <p:spPr>
            <a:xfrm>
              <a:off x="781050" y="749301"/>
              <a:ext cx="10420350" cy="548004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solidFill>
                <a:schemeClr val="bg1">
                  <a:lumMod val="9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圆角矩形 25"/>
            <p:cNvSpPr/>
            <p:nvPr/>
          </p:nvSpPr>
          <p:spPr>
            <a:xfrm>
              <a:off x="885371" y="851805"/>
              <a:ext cx="10218058" cy="5244196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E35F56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-302535" y="3267144"/>
            <a:ext cx="12934954" cy="4972050"/>
            <a:chOff x="-371477" y="3244397"/>
            <a:chExt cx="12934954" cy="4972050"/>
          </a:xfrm>
        </p:grpSpPr>
        <p:pic>
          <p:nvPicPr>
            <p:cNvPr id="6" name="图片 5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4301" t="7619" r="16012" b="5381"/>
            <a:stretch/>
          </p:blipFill>
          <p:spPr>
            <a:xfrm>
              <a:off x="8943977" y="3244397"/>
              <a:ext cx="3619500" cy="4972050"/>
            </a:xfrm>
            <a:prstGeom prst="rect">
              <a:avLst/>
            </a:prstGeom>
          </p:spPr>
        </p:pic>
        <p:pic>
          <p:nvPicPr>
            <p:cNvPr id="7" name="图片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613" t="13619" r="31488" b="26302"/>
            <a:stretch/>
          </p:blipFill>
          <p:spPr>
            <a:xfrm>
              <a:off x="2713263" y="3853542"/>
              <a:ext cx="4132943" cy="3433536"/>
            </a:xfrm>
            <a:prstGeom prst="rect">
              <a:avLst/>
            </a:prstGeom>
          </p:spPr>
        </p:pic>
        <p:pic>
          <p:nvPicPr>
            <p:cNvPr id="8" name="图片 7"/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381" t="13778" r="42024" b="12064"/>
            <a:stretch/>
          </p:blipFill>
          <p:spPr>
            <a:xfrm>
              <a:off x="-371477" y="3611336"/>
              <a:ext cx="3730171" cy="4238171"/>
            </a:xfrm>
            <a:prstGeom prst="rect">
              <a:avLst/>
            </a:prstGeom>
          </p:spPr>
        </p:pic>
        <p:pic>
          <p:nvPicPr>
            <p:cNvPr id="9" name="图片 8"/>
            <p:cNvPicPr>
              <a:picLocks noChangeAspect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2976" t="20222" r="23690" b="27206"/>
            <a:stretch/>
          </p:blipFill>
          <p:spPr>
            <a:xfrm>
              <a:off x="6579053" y="4096202"/>
              <a:ext cx="2844801" cy="3004457"/>
            </a:xfrm>
            <a:prstGeom prst="rect">
              <a:avLst/>
            </a:prstGeom>
          </p:spPr>
        </p:pic>
      </p:grp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1DC53DC-8243-0E6B-A260-FDE3E2BA16C9}"/>
              </a:ext>
            </a:extLst>
          </p:cNvPr>
          <p:cNvSpPr txBox="1"/>
          <p:nvPr/>
        </p:nvSpPr>
        <p:spPr>
          <a:xfrm>
            <a:off x="1571169" y="1134063"/>
            <a:ext cx="8425092" cy="21852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  <a:p>
            <a:pPr algn="ctr"/>
            <a:endParaRPr lang="en-SG" sz="6800" dirty="0">
              <a:solidFill>
                <a:schemeClr val="accent4">
                  <a:lumMod val="60000"/>
                  <a:lumOff val="40000"/>
                </a:schemeClr>
              </a:solidFill>
              <a:latin typeface="#9Slide03 SFU Futura_05" panose="00000800000000000000" pitchFamily="2" charset="0"/>
            </a:endParaRPr>
          </a:p>
        </p:txBody>
      </p:sp>
      <p:pic>
        <p:nvPicPr>
          <p:cNvPr id="24" name="Hình ảnh 1">
            <a:extLst>
              <a:ext uri="{FF2B5EF4-FFF2-40B4-BE49-F238E27FC236}">
                <a16:creationId xmlns:a16="http://schemas.microsoft.com/office/drawing/2014/main" id="{230D6B0E-34BD-15D3-0A3F-4D9E4E9A987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357701" y="867790"/>
            <a:ext cx="5340559" cy="7071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07610" y="3610836"/>
            <a:ext cx="3066554" cy="195698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06432" y="2668158"/>
            <a:ext cx="7517019" cy="112176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82205" y="1341978"/>
            <a:ext cx="6958458" cy="1913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862672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3"/>
          <a:srcRect r="22218"/>
          <a:stretch/>
        </p:blipFill>
        <p:spPr>
          <a:xfrm>
            <a:off x="-6625" y="3776827"/>
            <a:ext cx="12186157" cy="3081173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9333113" y="3825493"/>
            <a:ext cx="2863259" cy="3031686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577201" y="3275281"/>
            <a:ext cx="3619500" cy="4972050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2" name="图片 31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1312" y="-204255"/>
            <a:ext cx="9457355" cy="9220238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E58FA6AE-6B33-8570-0EC1-F7D5251E43F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87880" y="191488"/>
            <a:ext cx="8318606" cy="21583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D65953E-5E9B-DFEB-AD8F-5520BFCFF9D5}"/>
              </a:ext>
            </a:extLst>
          </p:cNvPr>
          <p:cNvSpPr txBox="1"/>
          <p:nvPr/>
        </p:nvSpPr>
        <p:spPr>
          <a:xfrm>
            <a:off x="2650634" y="2506629"/>
            <a:ext cx="6672548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6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Thực hành chi tiêu tiết kiệm khi mua sắm.</a:t>
            </a:r>
            <a:endParaRPr lang="en-SG" sz="60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15925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  <p:pic>
        <p:nvPicPr>
          <p:cNvPr id="26" name="图片 25">
            <a:extLst>
              <a:ext uri="{FF2B5EF4-FFF2-40B4-BE49-F238E27FC236}">
                <a16:creationId xmlns:a16="http://schemas.microsoft.com/office/drawing/2014/main" id="{C6B5EF91-C1B7-4192-AEF9-C3E43784415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0206" y="602889"/>
            <a:ext cx="6612644" cy="6446850"/>
          </a:xfrm>
          <a:prstGeom prst="rect">
            <a:avLst/>
          </a:prstGeom>
        </p:spPr>
      </p:pic>
      <p:pic>
        <p:nvPicPr>
          <p:cNvPr id="2" name="图片 2">
            <a:extLst>
              <a:ext uri="{FF2B5EF4-FFF2-40B4-BE49-F238E27FC236}">
                <a16:creationId xmlns:a16="http://schemas.microsoft.com/office/drawing/2014/main" id="{276ABA28-6E07-35C1-ED7C-1B3DA8B5741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28265" y="181706"/>
            <a:ext cx="10057736" cy="6772164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7BA172F-40AF-CC6B-1DF8-57AAAA1D1C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34733" y="1932822"/>
            <a:ext cx="8248199" cy="4015533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0" name="图片 29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304686" y="3023782"/>
            <a:ext cx="3619500" cy="4972050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97" t="17936" r="52339" b="35612"/>
          <a:stretch/>
        </p:blipFill>
        <p:spPr>
          <a:xfrm>
            <a:off x="9480639" y="3834218"/>
            <a:ext cx="2863259" cy="303168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 rotWithShape="1">
          <a:blip r:embed="rId9"/>
          <a:srcRect r="22218"/>
          <a:stretch/>
        </p:blipFill>
        <p:spPr>
          <a:xfrm>
            <a:off x="-35589" y="3886013"/>
            <a:ext cx="12186157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178652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2">
            <a:extLst>
              <a:ext uri="{FF2B5EF4-FFF2-40B4-BE49-F238E27FC236}">
                <a16:creationId xmlns:a16="http://schemas.microsoft.com/office/drawing/2014/main" id="{60EEBD8D-1497-C14A-3A1F-E7CE24B15E1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41008" y="282313"/>
            <a:ext cx="10057736" cy="67721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083915D-8CD9-0278-E42F-EFF9F9C656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28" y="2183961"/>
            <a:ext cx="9053187" cy="3936409"/>
          </a:xfrm>
          <a:prstGeom prst="rect">
            <a:avLst/>
          </a:prstGeom>
        </p:spPr>
      </p:pic>
      <p:pic>
        <p:nvPicPr>
          <p:cNvPr id="6" name="图片 29">
            <a:extLst>
              <a:ext uri="{FF2B5EF4-FFF2-40B4-BE49-F238E27FC236}">
                <a16:creationId xmlns:a16="http://schemas.microsoft.com/office/drawing/2014/main" id="{9DA76710-9AA6-9EFE-2DB9-64787CF45C3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301" t="7619" r="16012" b="5381"/>
          <a:stretch/>
        </p:blipFill>
        <p:spPr>
          <a:xfrm flipH="1">
            <a:off x="-304686" y="3023782"/>
            <a:ext cx="3619500" cy="4972050"/>
          </a:xfrm>
          <a:prstGeom prst="rect">
            <a:avLst/>
          </a:prstGeom>
        </p:spPr>
      </p:pic>
      <p:pic>
        <p:nvPicPr>
          <p:cNvPr id="7" name="图片 30">
            <a:extLst>
              <a:ext uri="{FF2B5EF4-FFF2-40B4-BE49-F238E27FC236}">
                <a16:creationId xmlns:a16="http://schemas.microsoft.com/office/drawing/2014/main" id="{AAA2A2E3-AB33-4904-FBEC-9D8BD9B0F5B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2218"/>
          <a:stretch/>
        </p:blipFill>
        <p:spPr>
          <a:xfrm>
            <a:off x="-35589" y="3886013"/>
            <a:ext cx="12186157" cy="3081173"/>
          </a:xfrm>
          <a:prstGeom prst="rect">
            <a:avLst/>
          </a:prstGeom>
        </p:spPr>
      </p:pic>
      <p:pic>
        <p:nvPicPr>
          <p:cNvPr id="8" name="图片 2">
            <a:extLst>
              <a:ext uri="{FF2B5EF4-FFF2-40B4-BE49-F238E27FC236}">
                <a16:creationId xmlns:a16="http://schemas.microsoft.com/office/drawing/2014/main" id="{3C77A355-E042-F25C-F28A-5896D8F5386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3057" cy="2066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7254264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图片 2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3" name="圆角矩形 22"/>
          <p:cNvSpPr/>
          <p:nvPr/>
        </p:nvSpPr>
        <p:spPr>
          <a:xfrm>
            <a:off x="412750" y="441325"/>
            <a:ext cx="11761214" cy="5480049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1. Ch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ia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sẻ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với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bạn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về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nguồn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10000" b="1" dirty="0" err="1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của</a:t>
            </a:r>
            <a:r>
              <a:rPr lang="en-SG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vi-VN" sz="10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em.</a:t>
            </a:r>
            <a:endParaRPr lang="zh-CN" altLang="en-US" sz="10000" dirty="0">
              <a:latin typeface="Cambria" panose="02040503050406030204" pitchFamily="18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-3107360" y="-3181350"/>
            <a:ext cx="18394252" cy="13220700"/>
            <a:chOff x="-3107360" y="-3181350"/>
            <a:chExt cx="18394252" cy="13220700"/>
          </a:xfrm>
          <a:solidFill>
            <a:srgbClr val="F4F4F4"/>
          </a:solidFill>
        </p:grpSpPr>
        <p:sp>
          <p:nvSpPr>
            <p:cNvPr id="17" name="矩形 16"/>
            <p:cNvSpPr/>
            <p:nvPr/>
          </p:nvSpPr>
          <p:spPr>
            <a:xfrm>
              <a:off x="-3107360" y="-318135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sp>
          <p:nvSpPr>
            <p:cNvPr id="18" name="矩形 17"/>
            <p:cNvSpPr/>
            <p:nvPr/>
          </p:nvSpPr>
          <p:spPr>
            <a:xfrm>
              <a:off x="-3107360" y="6858000"/>
              <a:ext cx="18394252" cy="3181350"/>
            </a:xfrm>
            <a:prstGeom prst="rect">
              <a:avLst/>
            </a:prstGeom>
            <a:grpFill/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思源黑体 CN"/>
                <a:ea typeface="思源黑体 CN"/>
                <a:cs typeface="+mn-cs"/>
              </a:endParaRPr>
            </a:p>
          </p:txBody>
        </p:sp>
        <p:grpSp>
          <p:nvGrpSpPr>
            <p:cNvPr id="19" name="组合 18"/>
            <p:cNvGrpSpPr/>
            <p:nvPr/>
          </p:nvGrpSpPr>
          <p:grpSpPr>
            <a:xfrm>
              <a:off x="-3107360" y="-1799303"/>
              <a:ext cx="18394252" cy="10452508"/>
              <a:chOff x="-3107360" y="-3118504"/>
              <a:chExt cx="18394252" cy="11771709"/>
            </a:xfrm>
            <a:grpFill/>
          </p:grpSpPr>
          <p:sp>
            <p:nvSpPr>
              <p:cNvPr id="20" name="矩形 19"/>
              <p:cNvSpPr/>
              <p:nvPr/>
            </p:nvSpPr>
            <p:spPr>
              <a:xfrm>
                <a:off x="-3107360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  <p:sp>
            <p:nvSpPr>
              <p:cNvPr id="21" name="矩形 20"/>
              <p:cNvSpPr/>
              <p:nvPr/>
            </p:nvSpPr>
            <p:spPr>
              <a:xfrm>
                <a:off x="12189463" y="-3118504"/>
                <a:ext cx="3097429" cy="11771709"/>
              </a:xfrm>
              <a:prstGeom prst="rect">
                <a:avLst/>
              </a:prstGeom>
              <a:grpFill/>
              <a:ln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思源黑体 CN"/>
                  <a:ea typeface="思源黑体 CN"/>
                  <a:cs typeface="+mn-cs"/>
                </a:endParaRPr>
              </a:p>
            </p:txBody>
          </p:sp>
        </p:grpSp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68" y="-14281"/>
            <a:ext cx="12193057" cy="2066723"/>
          </a:xfrm>
          <a:prstGeom prst="rect">
            <a:avLst/>
          </a:prstGeom>
        </p:spPr>
      </p:pic>
      <p:pic>
        <p:nvPicPr>
          <p:cNvPr id="40" name="图片 3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6625" y="3776827"/>
            <a:ext cx="12205250" cy="308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985030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64557" y="3125347"/>
            <a:ext cx="4463143" cy="446314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1088F7C-EDB1-0A55-A91D-0B9C3BF11C0F}"/>
              </a:ext>
            </a:extLst>
          </p:cNvPr>
          <p:cNvSpPr txBox="1"/>
          <p:nvPr/>
        </p:nvSpPr>
        <p:spPr>
          <a:xfrm>
            <a:off x="281172" y="693456"/>
            <a:ext cx="11704320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5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Kể về những nguồn tiền em có được?</a:t>
            </a:r>
            <a:endParaRPr lang="en-SG" sz="4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Cloud 8">
            <a:extLst>
              <a:ext uri="{FF2B5EF4-FFF2-40B4-BE49-F238E27FC236}">
                <a16:creationId xmlns:a16="http://schemas.microsoft.com/office/drawing/2014/main" id="{272DE9EE-8D8D-CA65-D49E-9C1651FC2BAF}"/>
              </a:ext>
            </a:extLst>
          </p:cNvPr>
          <p:cNvSpPr/>
          <p:nvPr/>
        </p:nvSpPr>
        <p:spPr>
          <a:xfrm>
            <a:off x="1069243" y="2484866"/>
            <a:ext cx="2296118" cy="143383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6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0" name="Cloud 9">
            <a:extLst>
              <a:ext uri="{FF2B5EF4-FFF2-40B4-BE49-F238E27FC236}">
                <a16:creationId xmlns:a16="http://schemas.microsoft.com/office/drawing/2014/main" id="{6169A8FE-5289-B404-6D03-8F1CA6AD96EF}"/>
              </a:ext>
            </a:extLst>
          </p:cNvPr>
          <p:cNvSpPr/>
          <p:nvPr/>
        </p:nvSpPr>
        <p:spPr>
          <a:xfrm>
            <a:off x="3703870" y="29710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1" name="Cloud 10">
            <a:extLst>
              <a:ext uri="{FF2B5EF4-FFF2-40B4-BE49-F238E27FC236}">
                <a16:creationId xmlns:a16="http://schemas.microsoft.com/office/drawing/2014/main" id="{ADBC53DB-AC32-ECC7-EBD9-6374B9AEADE7}"/>
              </a:ext>
            </a:extLst>
          </p:cNvPr>
          <p:cNvSpPr/>
          <p:nvPr/>
        </p:nvSpPr>
        <p:spPr>
          <a:xfrm>
            <a:off x="6234164" y="2581175"/>
            <a:ext cx="2296117" cy="1592485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2" name="Cloud 11">
            <a:extLst>
              <a:ext uri="{FF2B5EF4-FFF2-40B4-BE49-F238E27FC236}">
                <a16:creationId xmlns:a16="http://schemas.microsoft.com/office/drawing/2014/main" id="{49EA63B2-E8EB-6F0F-2ED9-51D817FE1265}"/>
              </a:ext>
            </a:extLst>
          </p:cNvPr>
          <p:cNvSpPr/>
          <p:nvPr/>
        </p:nvSpPr>
        <p:spPr>
          <a:xfrm>
            <a:off x="8897256" y="3065302"/>
            <a:ext cx="2108200" cy="1358900"/>
          </a:xfrm>
          <a:prstGeom prst="cloud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SG" sz="2800" b="1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2DB7A09-C8C4-5928-9216-7539D3EB27B9}"/>
              </a:ext>
            </a:extLst>
          </p:cNvPr>
          <p:cNvSpPr txBox="1"/>
          <p:nvPr/>
        </p:nvSpPr>
        <p:spPr>
          <a:xfrm>
            <a:off x="1184490" y="2752661"/>
            <a:ext cx="2133216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6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mừng tuổi</a:t>
            </a:r>
            <a:endParaRPr lang="en-SG" sz="26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7D01BF-479A-3796-2382-F78BB6459241}"/>
              </a:ext>
            </a:extLst>
          </p:cNvPr>
          <p:cNvSpPr txBox="1"/>
          <p:nvPr/>
        </p:nvSpPr>
        <p:spPr>
          <a:xfrm>
            <a:off x="4044251" y="3125347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ông bà cho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7A1E598-E3D4-2853-85AC-68FC52492B96}"/>
              </a:ext>
            </a:extLst>
          </p:cNvPr>
          <p:cNvSpPr txBox="1"/>
          <p:nvPr/>
        </p:nvSpPr>
        <p:spPr>
          <a:xfrm>
            <a:off x="6557175" y="2900363"/>
            <a:ext cx="16500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Tiền bán giấy vụn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98806CE-7058-EA17-623D-1B2E8C8F5B47}"/>
              </a:ext>
            </a:extLst>
          </p:cNvPr>
          <p:cNvSpPr txBox="1"/>
          <p:nvPr/>
        </p:nvSpPr>
        <p:spPr>
          <a:xfrm>
            <a:off x="9126309" y="3307034"/>
            <a:ext cx="16500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chemeClr val="bg1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... </a:t>
            </a:r>
            <a:endParaRPr lang="en-SG" sz="2800" b="1" dirty="0">
              <a:solidFill>
                <a:schemeClr val="bg1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FC811E6-5C20-88E0-E80F-8950C0AE02E7}"/>
              </a:ext>
            </a:extLst>
          </p:cNvPr>
          <p:cNvSpPr txBox="1"/>
          <p:nvPr/>
        </p:nvSpPr>
        <p:spPr>
          <a:xfrm>
            <a:off x="-247148" y="1478286"/>
            <a:ext cx="638048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4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Gợi ý</a:t>
            </a:r>
            <a:endParaRPr lang="en-SG" sz="4000" b="1" dirty="0">
              <a:solidFill>
                <a:srgbClr val="FF000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985576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B0C4153B-6304-4AA0-AF3C-AACF7AA1C23B}"/>
              </a:ext>
            </a:extLst>
          </p:cNvPr>
          <p:cNvGrpSpPr/>
          <p:nvPr/>
        </p:nvGrpSpPr>
        <p:grpSpPr>
          <a:xfrm>
            <a:off x="2935757" y="836645"/>
            <a:ext cx="8111659" cy="4572001"/>
            <a:chOff x="1135624" y="1890628"/>
            <a:chExt cx="5155603" cy="4251563"/>
          </a:xfrm>
          <a:solidFill>
            <a:schemeClr val="bg2"/>
          </a:solidFill>
        </p:grpSpPr>
        <p:sp>
          <p:nvSpPr>
            <p:cNvPr id="11" name="矩形: 折角 10">
              <a:extLst>
                <a:ext uri="{FF2B5EF4-FFF2-40B4-BE49-F238E27FC236}">
                  <a16:creationId xmlns:a16="http://schemas.microsoft.com/office/drawing/2014/main" id="{AFA6411F-CD0C-49D9-AD6C-A687D3ACBD7E}"/>
                </a:ext>
              </a:extLst>
            </p:cNvPr>
            <p:cNvSpPr/>
            <p:nvPr/>
          </p:nvSpPr>
          <p:spPr>
            <a:xfrm>
              <a:off x="1135624" y="1890628"/>
              <a:ext cx="5155602" cy="4251563"/>
            </a:xfrm>
            <a:prstGeom prst="foldedCorner">
              <a:avLst/>
            </a:prstGeom>
            <a:grpFill/>
            <a:ln>
              <a:noFill/>
            </a:ln>
            <a:effectLst>
              <a:outerShdw blurRad="635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思源黑体 CN" panose="020B0500000000000000" pitchFamily="34" charset="-122"/>
                <a:ea typeface="思源黑体 CN" panose="020B0500000000000000" pitchFamily="34" charset="-122"/>
                <a:cs typeface="+mn-cs"/>
                <a:sym typeface="思源黑体 CN" panose="020B0500000000000000" pitchFamily="34" charset="-122"/>
              </a:endParaRPr>
            </a:p>
          </p:txBody>
        </p:sp>
        <p:sp>
          <p:nvSpPr>
            <p:cNvPr id="13" name="文本框 12">
              <a:extLst>
                <a:ext uri="{FF2B5EF4-FFF2-40B4-BE49-F238E27FC236}">
                  <a16:creationId xmlns:a16="http://schemas.microsoft.com/office/drawing/2014/main" id="{EAD70437-DC80-4970-A54B-2216B0A676AC}"/>
                </a:ext>
              </a:extLst>
            </p:cNvPr>
            <p:cNvSpPr txBox="1"/>
            <p:nvPr/>
          </p:nvSpPr>
          <p:spPr>
            <a:xfrm>
              <a:off x="1135625" y="2460394"/>
              <a:ext cx="5155602" cy="2461785"/>
            </a:xfrm>
            <a:prstGeom prst="rect">
              <a:avLst/>
            </a:prstGeom>
            <a:grpFill/>
          </p:spPr>
          <p:txBody>
            <a:bodyPr wrap="square" rtlCol="0">
              <a:spAutoFit/>
            </a:bodyPr>
            <a:lstStyle>
              <a:defPPr>
                <a:defRPr lang="zh-CN"/>
              </a:defPPr>
              <a:lvl1pPr>
                <a:lnSpc>
                  <a:spcPct val="150000"/>
                </a:lnSpc>
                <a:defRPr sz="2000" b="0" i="0" spc="30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latin typeface="包图简圆体" panose="02010601030101010101" pitchFamily="2" charset="-122"/>
                  <a:ea typeface="包图简圆体" panose="02010601030101010101" pitchFamily="2" charset="-122"/>
                </a:defRPr>
              </a:lvl1pPr>
            </a:lstStyle>
            <a:p>
              <a:pPr marL="0" marR="0" lvl="0" indent="0" algn="ctr" defTabSz="914400" rtl="0" eaLnBrk="1" fontAlgn="auto" latinLnBrk="0" hangingPunct="1">
                <a:lnSpc>
                  <a:spcPct val="2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altLang="zh-CN" sz="4500" b="1" i="0" u="none" strike="noStrike" kern="1200" cap="none" spc="30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Cambria" panose="02040503050406030204" pitchFamily="18" charset="0"/>
                  <a:ea typeface="Cambria" panose="02040503050406030204" pitchFamily="18" charset="0"/>
                  <a:sym typeface="思源黑体 CN" panose="020B0500000000000000" pitchFamily="34" charset="-122"/>
                </a:rPr>
                <a:t>Chia sẻ về việc sử dụng tiền tiết kiệm của em.</a:t>
              </a:r>
              <a:endParaRPr kumimoji="0" lang="zh-CN" altLang="en-US" sz="4500" b="1" i="0" u="none" strike="noStrike" kern="1200" cap="none" spc="30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mbria" panose="02040503050406030204" pitchFamily="18" charset="0"/>
                <a:ea typeface="思源黑体 CN" panose="020B0500000000000000" pitchFamily="34" charset="-122"/>
                <a:sym typeface="思源黑体 CN" panose="020B0500000000000000" pitchFamily="34" charset="-122"/>
              </a:endParaRP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638" y="2900941"/>
            <a:ext cx="4863116" cy="486311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21221898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30720"/>
            <a:ext cx="3806599" cy="3806599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5361098-8854-59B3-2262-5F34E762610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23379630"/>
              </p:ext>
            </p:extLst>
          </p:nvPr>
        </p:nvGraphicFramePr>
        <p:xfrm>
          <a:off x="1666240" y="739778"/>
          <a:ext cx="10657839" cy="673100"/>
        </p:xfrm>
        <a:graphic>
          <a:graphicData uri="http://schemas.openxmlformats.org/drawingml/2006/table">
            <a:tbl>
              <a:tblPr/>
              <a:tblGrid>
                <a:gridCol w="10657839">
                  <a:extLst>
                    <a:ext uri="{9D8B030D-6E8A-4147-A177-3AD203B41FA5}">
                      <a16:colId xmlns:a16="http://schemas.microsoft.com/office/drawing/2014/main" val="1351889098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fontAlgn="t"/>
                      <a:r>
                        <a:rPr lang="vi-VN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2. Lập k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ế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hoạch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sử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dụng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tiền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tiết</a:t>
                      </a:r>
                      <a:r>
                        <a:rPr lang="en-SG" sz="4000" b="1" dirty="0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 </a:t>
                      </a:r>
                      <a:r>
                        <a:rPr lang="en-SG" sz="4000" b="1" dirty="0" err="1">
                          <a:solidFill>
                            <a:srgbClr val="002060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kiệm</a:t>
                      </a:r>
                      <a:endParaRPr lang="en-SG" sz="4000" b="1" dirty="0">
                        <a:solidFill>
                          <a:srgbClr val="002060"/>
                        </a:solidFill>
                        <a:effectLst/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 marL="31750" marR="31750" marT="31750" marB="3175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18632279"/>
                  </a:ext>
                </a:extLst>
              </a:tr>
            </a:tbl>
          </a:graphicData>
        </a:graphic>
      </p:graphicFrame>
      <p:sp>
        <p:nvSpPr>
          <p:cNvPr id="3" name="Rectangle 1">
            <a:extLst>
              <a:ext uri="{FF2B5EF4-FFF2-40B4-BE49-F238E27FC236}">
                <a16:creationId xmlns:a16="http://schemas.microsoft.com/office/drawing/2014/main" id="{598B9C4A-EB56-6A4B-9130-012935C3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27300" y="2709211"/>
            <a:ext cx="65" cy="430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n-US" altLang="en-US" sz="1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OpenSans"/>
              </a:rPr>
            </a:b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文本框 12">
            <a:extLst>
              <a:ext uri="{FF2B5EF4-FFF2-40B4-BE49-F238E27FC236}">
                <a16:creationId xmlns:a16="http://schemas.microsoft.com/office/drawing/2014/main" id="{159B901E-E5AB-F0EA-3752-494903D63CD5}"/>
              </a:ext>
            </a:extLst>
          </p:cNvPr>
          <p:cNvSpPr txBox="1"/>
          <p:nvPr/>
        </p:nvSpPr>
        <p:spPr>
          <a:xfrm>
            <a:off x="3403730" y="1839181"/>
            <a:ext cx="8138030" cy="456625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lnSpc>
                <a:spcPct val="150000"/>
              </a:lnSpc>
              <a:defRPr sz="2000" b="0" i="0" spc="30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包图简圆体" panose="02010601030101010101" pitchFamily="2" charset="-122"/>
                <a:ea typeface="包图简圆体" panose="02010601030101010101" pitchFamily="2" charset="-122"/>
              </a:defRPr>
            </a:lvl1pPr>
          </a:lstStyle>
          <a:p>
            <a:pPr algn="ctr"/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số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 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algn="ctr"/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-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Ghi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món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đồ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muốn</a:t>
            </a:r>
            <a:r>
              <a:rPr lang="en-SG" sz="5000" b="1" i="0" dirty="0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5000" b="1" i="0" dirty="0" err="1">
                <a:solidFill>
                  <a:schemeClr val="tx1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mua</a:t>
            </a:r>
            <a:endParaRPr lang="en-SG" sz="5000" b="1" i="0" dirty="0">
              <a:solidFill>
                <a:schemeClr val="tx1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221626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1116D0B-3B22-9ACF-EAB8-86CAB695C858}"/>
              </a:ext>
            </a:extLst>
          </p:cNvPr>
          <p:cNvSpPr txBox="1"/>
          <p:nvPr/>
        </p:nvSpPr>
        <p:spPr>
          <a:xfrm>
            <a:off x="1609608" y="727696"/>
            <a:ext cx="8682472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Dựa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trên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bảng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sử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dụng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tiền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tiết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kiệm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và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lập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kế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hoạch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chi </a:t>
            </a:r>
            <a:r>
              <a:rPr lang="en-SG" sz="3500" b="1" i="0" dirty="0" err="1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tiêu</a:t>
            </a:r>
            <a:r>
              <a:rPr lang="en-SG" sz="3500" b="1" i="0" dirty="0">
                <a:solidFill>
                  <a:srgbClr val="00206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:</a:t>
            </a:r>
            <a:endParaRPr lang="en-SG" sz="3500" b="1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A4FB737-061E-FEC8-F44E-A00C7D46F16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1017839"/>
              </p:ext>
            </p:extLst>
          </p:nvPr>
        </p:nvGraphicFramePr>
        <p:xfrm>
          <a:off x="863600" y="2296974"/>
          <a:ext cx="10454640" cy="260014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3660">
                  <a:extLst>
                    <a:ext uri="{9D8B030D-6E8A-4147-A177-3AD203B41FA5}">
                      <a16:colId xmlns:a16="http://schemas.microsoft.com/office/drawing/2014/main" val="2556526913"/>
                    </a:ext>
                  </a:extLst>
                </a:gridCol>
                <a:gridCol w="2811056">
                  <a:extLst>
                    <a:ext uri="{9D8B030D-6E8A-4147-A177-3AD203B41FA5}">
                      <a16:colId xmlns:a16="http://schemas.microsoft.com/office/drawing/2014/main" val="238845597"/>
                    </a:ext>
                  </a:extLst>
                </a:gridCol>
                <a:gridCol w="2979484">
                  <a:extLst>
                    <a:ext uri="{9D8B030D-6E8A-4147-A177-3AD203B41FA5}">
                      <a16:colId xmlns:a16="http://schemas.microsoft.com/office/drawing/2014/main" val="1350530639"/>
                    </a:ext>
                  </a:extLst>
                </a:gridCol>
                <a:gridCol w="2050440">
                  <a:extLst>
                    <a:ext uri="{9D8B030D-6E8A-4147-A177-3AD203B41FA5}">
                      <a16:colId xmlns:a16="http://schemas.microsoft.com/office/drawing/2014/main" val="3501901687"/>
                    </a:ext>
                  </a:extLst>
                </a:gridCol>
              </a:tblGrid>
              <a:tr h="1589951">
                <a:tc>
                  <a:txBody>
                    <a:bodyPr/>
                    <a:lstStyle/>
                    <a:p>
                      <a:pPr algn="ctr"/>
                      <a:r>
                        <a:rPr lang="pt-BR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 đồ em cần mua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cửa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hàng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vi-VN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Giá</a:t>
                      </a:r>
                      <a:r>
                        <a:rPr lang="en-US" sz="2400" b="1" i="0" kern="1200" baseline="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tiền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món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đồ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ở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chợ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gần</a:t>
                      </a:r>
                      <a:r>
                        <a:rPr lang="en-SG" sz="2400" b="1" i="0" kern="1200" dirty="0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 </a:t>
                      </a:r>
                      <a:r>
                        <a:rPr lang="en-SG" sz="2400" b="1" i="0" kern="1200" dirty="0" err="1">
                          <a:solidFill>
                            <a:schemeClr val="lt1"/>
                          </a:solidFill>
                          <a:effectLst/>
                          <a:latin typeface="Cambria" panose="02040503050406030204" pitchFamily="18" charset="0"/>
                          <a:ea typeface="Cambria" panose="02040503050406030204" pitchFamily="18" charset="0"/>
                          <a:cs typeface="+mn-cs"/>
                        </a:rPr>
                        <a:t>nhà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>
                          <a:latin typeface="Cambria" panose="02040503050406030204" pitchFamily="18" charset="0"/>
                          <a:ea typeface="Cambria" panose="02040503050406030204" pitchFamily="18" charset="0"/>
                        </a:rPr>
                        <a:t>...</a:t>
                      </a:r>
                      <a:endParaRPr lang="en-SG" sz="2400" b="1" dirty="0">
                        <a:latin typeface="Cambria" panose="02040503050406030204" pitchFamily="18" charset="0"/>
                        <a:ea typeface="Cambria" panose="020405030504060302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0041308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54775566"/>
                  </a:ext>
                </a:extLst>
              </a:tr>
              <a:tr h="505098"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SG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8400993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8335643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" y="1491665"/>
            <a:ext cx="4445006" cy="4445006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6007C84A-722B-1D8E-F56C-67005CAEED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3460" y="1400527"/>
            <a:ext cx="7058954" cy="4268701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378713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3|0.2|0.2|0.2|0.2|0.3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5|0.2|0.2|0.8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|0.2|0.3|0.3"/>
</p:tagLst>
</file>

<file path=ppt/theme/theme1.xml><?xml version="1.0" encoding="utf-8"?>
<a:theme xmlns:a="http://schemas.openxmlformats.org/drawingml/2006/main" name="Office 主题​​">
  <a:themeElements>
    <a:clrScheme name="自定义 32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0070C0"/>
      </a:accent2>
      <a:accent3>
        <a:srgbClr val="0070C0"/>
      </a:accent3>
      <a:accent4>
        <a:srgbClr val="0070C0"/>
      </a:accent4>
      <a:accent5>
        <a:srgbClr val="0070C0"/>
      </a:accent5>
      <a:accent6>
        <a:srgbClr val="0070C0"/>
      </a:accent6>
      <a:hlink>
        <a:srgbClr val="0563C1"/>
      </a:hlink>
      <a:folHlink>
        <a:srgbClr val="954F72"/>
      </a:folHlink>
    </a:clrScheme>
    <a:fontScheme name="思源黑体">
      <a:majorFont>
        <a:latin typeface="思源黑体 CN Bold"/>
        <a:ea typeface="思源黑体 CN Bold"/>
        <a:cs typeface=""/>
      </a:majorFont>
      <a:minorFont>
        <a:latin typeface="思源黑体 CN"/>
        <a:ea typeface="思源黑体 C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131</Words>
  <Application>Microsoft Office PowerPoint</Application>
  <PresentationFormat>Widescreen</PresentationFormat>
  <Paragraphs>19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10</vt:i4>
      </vt:variant>
    </vt:vector>
  </HeadingPairs>
  <TitlesOfParts>
    <vt:vector size="23" baseType="lpstr">
      <vt:lpstr>等线</vt:lpstr>
      <vt:lpstr>#9Slide03 SFU Futura_05</vt:lpstr>
      <vt:lpstr>#9Slide07 HoneyCream</vt:lpstr>
      <vt:lpstr>#9Slide07 IcielHoneyCream</vt:lpstr>
      <vt:lpstr>Arial</vt:lpstr>
      <vt:lpstr>Calibri</vt:lpstr>
      <vt:lpstr>Cambria</vt:lpstr>
      <vt:lpstr>OpenSans</vt:lpstr>
      <vt:lpstr>SVN-Newton</vt:lpstr>
      <vt:lpstr>Times New Roman</vt:lpstr>
      <vt:lpstr>思源黑体 CN</vt:lpstr>
      <vt:lpstr>Office 主题​​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2022-02-22T11:00:15Z</dcterms:created>
  <dcterms:modified xsi:type="dcterms:W3CDTF">2025-01-19T15:03:41Z</dcterms:modified>
</cp:coreProperties>
</file>