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8" r:id="rId2"/>
    <p:sldId id="259" r:id="rId3"/>
    <p:sldId id="369" r:id="rId4"/>
    <p:sldId id="256" r:id="rId5"/>
    <p:sldId id="380" r:id="rId6"/>
    <p:sldId id="271" r:id="rId7"/>
    <p:sldId id="355" r:id="rId8"/>
    <p:sldId id="354" r:id="rId9"/>
    <p:sldId id="381" r:id="rId10"/>
    <p:sldId id="374" r:id="rId11"/>
    <p:sldId id="370" r:id="rId12"/>
    <p:sldId id="371" r:id="rId13"/>
    <p:sldId id="372" r:id="rId14"/>
    <p:sldId id="376" r:id="rId15"/>
  </p:sldIdLst>
  <p:sldSz cx="18288000" cy="10287000"/>
  <p:notesSz cx="6858000" cy="9144000"/>
  <p:embeddedFontLst>
    <p:embeddedFont>
      <p:font typeface="#9Slide03 Bebas Neue Bold" panose="020B0604020202020204" charset="0"/>
      <p:bold r:id="rId17"/>
    </p:embeddedFont>
    <p:embeddedFont>
      <p:font typeface="#9Slide07 HoneyCream" panose="020B0604020202020204" charset="0"/>
      <p:regular r:id="rId18"/>
    </p:embeddedFon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89" autoAdjust="0"/>
  </p:normalViewPr>
  <p:slideViewPr>
    <p:cSldViewPr>
      <p:cViewPr varScale="1">
        <p:scale>
          <a:sx n="44" d="100"/>
          <a:sy n="44" d="100"/>
        </p:scale>
        <p:origin x="876" y="-1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02/18/2025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en-VN" smtClean="0"/>
              <a:t>7</a:t>
            </a:fld>
            <a:endParaRPr lang="en-VN"/>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8</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9</a:t>
            </a:fld>
            <a:endParaRPr lang="en-VN"/>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CBD8FFA-6F50-1E41-95DC-4B833D228675}"/>
              </a:ext>
            </a:extLst>
          </p:cNvPr>
          <p:cNvPicPr>
            <a:picLocks noChangeAspect="1"/>
          </p:cNvPicPr>
          <p:nvPr/>
        </p:nvPicPr>
        <p:blipFill>
          <a:blip r:embed="rId7"/>
          <a:stretch>
            <a:fillRect/>
          </a:stretch>
        </p:blipFill>
        <p:spPr>
          <a:xfrm>
            <a:off x="6934200" y="6650945"/>
            <a:ext cx="109347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762000" y="266700"/>
            <a:ext cx="16840200" cy="941898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295400" y="1556534"/>
            <a:ext cx="10135195" cy="7848302"/>
          </a:xfrm>
          <a:prstGeom prst="rect">
            <a:avLst/>
          </a:prstGeom>
          <a:noFill/>
        </p:spPr>
        <p:txBody>
          <a:bodyPr wrap="square" rtlCol="0">
            <a:spAutoFit/>
          </a:bodyPr>
          <a:lstStyle/>
          <a:p>
            <a:pPr algn="just"/>
            <a:r>
              <a:rPr lang="vi-VN" sz="42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42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id="{91EDD03B-0A12-9247-B1B6-39C68DAA6995}"/>
              </a:ext>
            </a:extLst>
          </p:cNvPr>
          <p:cNvSpPr txBox="1"/>
          <p:nvPr/>
        </p:nvSpPr>
        <p:spPr>
          <a:xfrm>
            <a:off x="-609600" y="643517"/>
            <a:ext cx="10974946" cy="1015663"/>
          </a:xfrm>
          <a:prstGeom prst="rect">
            <a:avLst/>
          </a:prstGeom>
          <a:noFill/>
        </p:spPr>
        <p:txBody>
          <a:bodyPr wrap="square" rtlCol="0">
            <a:spAutoFit/>
          </a:bodyPr>
          <a:lstStyle/>
          <a:p>
            <a:pPr algn="r"/>
            <a:r>
              <a:rPr lang="en-VN" sz="6000" b="1" dirty="0">
                <a:solidFill>
                  <a:srgbClr val="C00000"/>
                </a:solidFill>
                <a:latin typeface="Cambria" panose="02040503050406030204" pitchFamily="18" charset="0"/>
              </a:rPr>
              <a:t>Vẻ 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609976"/>
            <a:ext cx="5001454" cy="2919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09" y="3619500"/>
            <a:ext cx="502223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8210" y="6681733"/>
            <a:ext cx="5022236" cy="280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174691" y="2902213"/>
            <a:ext cx="10813584" cy="3323987"/>
          </a:xfrm>
          <a:prstGeom prst="rect">
            <a:avLst/>
          </a:prstGeom>
          <a:noFill/>
        </p:spPr>
        <p:txBody>
          <a:bodyPr wrap="square" rtlCol="0">
            <a:spAutoFit/>
          </a:bodyPr>
          <a:lstStyle/>
          <a:p>
            <a:pPr algn="just"/>
            <a:r>
              <a:rPr lang="vi-VN" sz="4200" dirty="0">
                <a:latin typeface="Cambria" panose="02040503050406030204" pitchFamily="18" charset="0"/>
              </a:rPr>
              <a:t>Sông Hương </a:t>
            </a:r>
            <a:r>
              <a:rPr lang="en-US" sz="4200" dirty="0" err="1">
                <a:latin typeface="Cambria" panose="02040503050406030204" pitchFamily="18" charset="0"/>
              </a:rPr>
              <a:t>là</a:t>
            </a:r>
            <a:r>
              <a:rPr lang="en-US" sz="4200" dirty="0">
                <a:latin typeface="Cambria" panose="02040503050406030204" pitchFamily="18" charset="0"/>
              </a:rPr>
              <a:t> </a:t>
            </a:r>
            <a:r>
              <a:rPr lang="vi-VN" sz="4200" dirty="0">
                <a:latin typeface="Cambria" panose="02040503050406030204" pitchFamily="18" charset="0"/>
              </a:rPr>
              <a:t>thắng cảnh nổi tiếng của đất Cố đô Huế. Sông Hương bắt nguồn từ dãy Trường Sơn chảy qua thành phố Huế và đổ ra cửa biển Thuận An, dọc theo hai bờ sông có các cung điện, chúa, lăng tẩm,…</a:t>
            </a:r>
          </a:p>
        </p:txBody>
      </p:sp>
      <p:grpSp>
        <p:nvGrpSpPr>
          <p:cNvPr id="5" name="Group 4">
            <a:extLst>
              <a:ext uri="{FF2B5EF4-FFF2-40B4-BE49-F238E27FC236}">
                <a16:creationId xmlns:a16="http://schemas.microsoft.com/office/drawing/2014/main" id="{F783EF1B-6D6E-E140-94C5-CE412E9400DC}"/>
              </a:ext>
            </a:extLst>
          </p:cNvPr>
          <p:cNvGrpSpPr/>
          <p:nvPr/>
        </p:nvGrpSpPr>
        <p:grpSpPr>
          <a:xfrm>
            <a:off x="993894" y="1401132"/>
            <a:ext cx="10539599" cy="1254264"/>
            <a:chOff x="4867835" y="2700023"/>
            <a:chExt cx="6061194"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233348" y="2941797"/>
              <a:ext cx="5695681" cy="1452666"/>
            </a:xfrm>
            <a:prstGeom prst="rect">
              <a:avLst/>
            </a:prstGeom>
            <a:noFill/>
          </p:spPr>
          <p:txBody>
            <a:bodyPr wrap="square" rtlCol="0">
              <a:spAutoFit/>
            </a:bodyPr>
            <a:lstStyle/>
            <a:p>
              <a:pPr algn="just"/>
              <a:r>
                <a:rPr lang="vi-VN" sz="5400" b="1" dirty="0">
                  <a:latin typeface="Cambria" panose="02040503050406030204" pitchFamily="18" charset="0"/>
                </a:rPr>
                <a:t>a) Sông Hương</a:t>
              </a:r>
              <a:endParaRPr lang="en-VN" sz="13800" b="1" dirty="0">
                <a:latin typeface="Cambria" panose="02040503050406030204" pitchFamily="18" charset="0"/>
              </a:endParaRPr>
            </a:p>
          </p:txBody>
        </p:sp>
      </p:grpSp>
      <p:pic>
        <p:nvPicPr>
          <p:cNvPr id="3" name="Picture 2">
            <a:extLst>
              <a:ext uri="{FF2B5EF4-FFF2-40B4-BE49-F238E27FC236}">
                <a16:creationId xmlns:a16="http://schemas.microsoft.com/office/drawing/2014/main" id="{0DCD01B7-10CC-9F4C-9526-CF84D7070D4A}"/>
              </a:ext>
            </a:extLst>
          </p:cNvPr>
          <p:cNvPicPr>
            <a:picLocks noChangeAspect="1"/>
          </p:cNvPicPr>
          <p:nvPr/>
        </p:nvPicPr>
        <p:blipFill>
          <a:blip r:embed="rId2"/>
          <a:stretch>
            <a:fillRect/>
          </a:stretch>
        </p:blipFill>
        <p:spPr>
          <a:xfrm>
            <a:off x="12169071" y="1375175"/>
            <a:ext cx="5108359" cy="2945360"/>
          </a:xfrm>
          <a:prstGeom prst="rect">
            <a:avLst/>
          </a:prstGeom>
        </p:spPr>
      </p:pic>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087" y="4131515"/>
            <a:ext cx="5115980" cy="5115980"/>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770" y="6526328"/>
            <a:ext cx="5322484" cy="299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9" y="6516357"/>
            <a:ext cx="4909689" cy="300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1882852"/>
            <a:ext cx="8610600" cy="7478970"/>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Ngọ Môn</a:t>
            </a:r>
            <a:r>
              <a:rPr lang="vi-VN" sz="4000" dirty="0">
                <a:latin typeface="Cambria" panose="02040503050406030204" pitchFamily="18" charset="0"/>
                <a:ea typeface="Cambria" panose="02040503050406030204" pitchFamily="18" charset="0"/>
              </a:rPr>
              <a:t> là cổng chính phía nam của </a:t>
            </a:r>
            <a:r>
              <a:rPr lang="en-US" sz="4000" dirty="0" err="1">
                <a:latin typeface="Cambria" panose="02040503050406030204" pitchFamily="18" charset="0"/>
                <a:ea typeface="Cambria" panose="02040503050406030204" pitchFamily="18" charset="0"/>
              </a:rPr>
              <a:t>Hoàng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vi-VN" sz="4000" dirty="0">
                <a:latin typeface="Cambria" panose="02040503050406030204" pitchFamily="18" charset="0"/>
                <a:ea typeface="Cambria" panose="02040503050406030204" pitchFamily="18" charset="0"/>
              </a:rPr>
              <a:t>. Hiện nay là một trong những di tích kiến trúc thời Nguyễn trong quần thể di 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Ngọ 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7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3429000" y="558339"/>
            <a:ext cx="11072659" cy="1254264"/>
            <a:chOff x="4867835" y="2700023"/>
            <a:chExt cx="6552442"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724596" y="2962004"/>
              <a:ext cx="5695681" cy="1210554"/>
            </a:xfrm>
            <a:prstGeom prst="rect">
              <a:avLst/>
            </a:prstGeom>
            <a:noFill/>
          </p:spPr>
          <p:txBody>
            <a:bodyPr wrap="square" rtlCol="0">
              <a:spAutoFit/>
            </a:bodyPr>
            <a:lstStyle/>
            <a:p>
              <a:pPr algn="just"/>
              <a:r>
                <a:rPr lang="en-US" sz="4400" b="1" dirty="0">
                  <a:solidFill>
                    <a:schemeClr val="bg1"/>
                  </a:solidFill>
                  <a:latin typeface="Cambria" panose="02040503050406030204" pitchFamily="18" charset="0"/>
                </a:rPr>
                <a:t>b) </a:t>
              </a:r>
              <a:r>
                <a:rPr lang="en-US" sz="4400" b="1" dirty="0" err="1">
                  <a:solidFill>
                    <a:schemeClr val="bg1"/>
                  </a:solidFill>
                  <a:latin typeface="Cambria" panose="02040503050406030204" pitchFamily="18" charset="0"/>
                </a:rPr>
                <a:t>Ngọ</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Môn</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Hoàng</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thành</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Huế</a:t>
              </a:r>
              <a:r>
                <a:rPr lang="en-US" sz="4400" b="1" dirty="0">
                  <a:solidFill>
                    <a:schemeClr val="bg1"/>
                  </a:solidFill>
                  <a:latin typeface="Cambria" panose="02040503050406030204" pitchFamily="18" charset="0"/>
                </a:rPr>
                <a:t>)</a:t>
              </a:r>
              <a:endParaRPr lang="en-VN" sz="96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097" y="5600700"/>
            <a:ext cx="7231374" cy="3646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383" y="2033545"/>
            <a:ext cx="5577041" cy="338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2264176"/>
            <a:ext cx="9220200" cy="6186309"/>
          </a:xfrm>
          <a:prstGeom prst="rect">
            <a:avLst/>
          </a:prstGeom>
          <a:noFill/>
        </p:spPr>
        <p:txBody>
          <a:bodyPr wrap="square" rtlCol="0">
            <a:spAutoFit/>
          </a:bodyPr>
          <a:lstStyle/>
          <a:p>
            <a:pPr algn="just"/>
            <a:r>
              <a:rPr lang="vi-VN" sz="4400"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Huế</a:t>
            </a:r>
            <a:r>
              <a:rPr lang="en-US" sz="4400" dirty="0">
                <a:latin typeface="Cambria" panose="02040503050406030204" pitchFamily="18" charset="0"/>
              </a:rPr>
              <a:t>.</a:t>
            </a:r>
            <a:endParaRPr lang="vi-VN" sz="4400"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5420891" y="503596"/>
            <a:ext cx="7446218" cy="1254264"/>
            <a:chOff x="4867835" y="2700023"/>
            <a:chExt cx="6218759"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29373" y="2887716"/>
              <a:ext cx="5695681" cy="1597932"/>
            </a:xfrm>
            <a:prstGeom prst="rect">
              <a:avLst/>
            </a:prstGeom>
            <a:noFill/>
          </p:spPr>
          <p:txBody>
            <a:bodyPr wrap="square" rtlCol="0">
              <a:spAutoFit/>
            </a:bodyPr>
            <a:lstStyle/>
            <a:p>
              <a:pPr algn="just"/>
              <a:r>
                <a:rPr lang="vi-VN" sz="6000" b="1" dirty="0">
                  <a:latin typeface="Cambria" panose="02040503050406030204" pitchFamily="18" charset="0"/>
                </a:rPr>
                <a:t>c) Chùa Thiên Mụ</a:t>
              </a:r>
              <a:endParaRPr lang="en-VN" sz="16600"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264176"/>
            <a:ext cx="6410325" cy="641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81801D1D-1D89-DA41-A765-530BF478062E}"/>
              </a:ext>
            </a:extLst>
          </p:cNvPr>
          <p:cNvSpPr/>
          <p:nvPr/>
        </p:nvSpPr>
        <p:spPr>
          <a:xfrm>
            <a:off x="51449" y="4796763"/>
            <a:ext cx="6419434" cy="5490237"/>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7AB3D28B-D159-4741-871D-EB23D389674F}"/>
              </a:ext>
            </a:extLst>
          </p:cNvPr>
          <p:cNvPicPr>
            <a:picLocks noChangeAspect="1"/>
          </p:cNvPicPr>
          <p:nvPr/>
        </p:nvPicPr>
        <p:blipFill>
          <a:blip r:embed="rId7"/>
          <a:stretch>
            <a:fillRect/>
          </a:stretch>
        </p:blipFill>
        <p:spPr>
          <a:xfrm>
            <a:off x="307480" y="1943100"/>
            <a:ext cx="10934700" cy="2959100"/>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C7CD54-32D1-D941-9779-38F21FD7A15E}"/>
              </a:ext>
            </a:extLst>
          </p:cNvPr>
          <p:cNvGrpSpPr/>
          <p:nvPr/>
        </p:nvGrpSpPr>
        <p:grpSpPr>
          <a:xfrm>
            <a:off x="304800" y="4959988"/>
            <a:ext cx="16935804" cy="4880177"/>
            <a:chOff x="-617848" y="3415531"/>
            <a:chExt cx="9806469" cy="4880177"/>
          </a:xfrm>
        </p:grpSpPr>
        <p:sp>
          <p:nvSpPr>
            <p:cNvPr id="17" name="Rounded Rectangle 16">
              <a:extLst>
                <a:ext uri="{FF2B5EF4-FFF2-40B4-BE49-F238E27FC236}">
                  <a16:creationId xmlns:a16="http://schemas.microsoft.com/office/drawing/2014/main" id="{C66EC8D2-D4E1-5D40-89EA-9936768996E6}"/>
                </a:ext>
              </a:extLst>
            </p:cNvPr>
            <p:cNvSpPr/>
            <p:nvPr/>
          </p:nvSpPr>
          <p:spPr>
            <a:xfrm>
              <a:off x="-617848" y="3415531"/>
              <a:ext cx="7315200" cy="4880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10"/>
            <p:cNvSpPr txBox="1"/>
            <p:nvPr/>
          </p:nvSpPr>
          <p:spPr>
            <a:xfrm>
              <a:off x="176360" y="3599043"/>
              <a:ext cx="6698328" cy="868892"/>
            </a:xfrm>
            <a:prstGeom prst="rect">
              <a:avLst/>
            </a:prstGeom>
          </p:spPr>
          <p:txBody>
            <a:bodyPr wrap="square" lIns="0" tIns="0" rIns="0" bIns="0" rtlCol="0" anchor="t">
              <a:spAutoFit/>
            </a:bodyPr>
            <a:lstStyle/>
            <a:p>
              <a:pPr>
                <a:lnSpc>
                  <a:spcPts val="7700"/>
                </a:lnSpc>
              </a:pPr>
              <a:r>
                <a:rPr lang="en-US" sz="3600" dirty="0" err="1">
                  <a:latin typeface="Cambria" panose="02040503050406030204" pitchFamily="18" charset="0"/>
                </a:rPr>
                <a:t>Hãy</a:t>
              </a:r>
              <a:r>
                <a:rPr lang="en-US" sz="3600" dirty="0">
                  <a:latin typeface="Cambria" panose="02040503050406030204" pitchFamily="18" charset="0"/>
                </a:rPr>
                <a:t> chia </a:t>
              </a:r>
              <a:r>
                <a:rPr lang="en-US" sz="3600" dirty="0" err="1">
                  <a:latin typeface="Cambria" panose="02040503050406030204" pitchFamily="18" charset="0"/>
                </a:rPr>
                <a:t>sẻ</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cố</a:t>
              </a:r>
              <a:r>
                <a:rPr lang="en-US" sz="3600" dirty="0">
                  <a:latin typeface="Cambria" panose="02040503050406030204" pitchFamily="18" charset="0"/>
                </a:rPr>
                <a:t> </a:t>
              </a:r>
              <a:r>
                <a:rPr lang="en-US" sz="3600" dirty="0" err="1">
                  <a:latin typeface="Cambria" panose="02040503050406030204" pitchFamily="18" charset="0"/>
                </a:rPr>
                <a:t>đô</a:t>
              </a:r>
              <a:r>
                <a:rPr lang="en-US" sz="3600" dirty="0">
                  <a:latin typeface="Cambria" panose="02040503050406030204" pitchFamily="18" charset="0"/>
                </a:rPr>
                <a:t> </a:t>
              </a:r>
              <a:r>
                <a:rPr lang="en-US" sz="3600" dirty="0" err="1">
                  <a:latin typeface="Cambria" panose="02040503050406030204" pitchFamily="18" charset="0"/>
                </a:rPr>
                <a:t>Huế</a:t>
              </a:r>
              <a:endParaRPr lang="en-US" sz="3600" dirty="0">
                <a:latin typeface="Cambria" panose="02040503050406030204" pitchFamily="18" charset="0"/>
              </a:endParaRPr>
            </a:p>
          </p:txBody>
        </p:sp>
        <p:sp>
          <p:nvSpPr>
            <p:cNvPr id="12" name="TextBox 12"/>
            <p:cNvSpPr txBox="1"/>
            <p:nvPr/>
          </p:nvSpPr>
          <p:spPr>
            <a:xfrm>
              <a:off x="1944285" y="4691963"/>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lam </a:t>
              </a:r>
              <a:r>
                <a:rPr lang="en-US" sz="3600" dirty="0" err="1">
                  <a:effectLst/>
                  <a:latin typeface="Cambria" panose="02040503050406030204" pitchFamily="18" charset="0"/>
                  <a:ea typeface="Times New Roman" panose="02020603050405020304" pitchFamily="18" charset="0"/>
                </a:rPr>
                <a:t>thắng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cảnh</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en-VN" sz="3600" dirty="0">
                <a:effectLst/>
                <a:latin typeface="Cambria" panose="02040503050406030204" pitchFamily="18" charset="0"/>
                <a:ea typeface="Times New Roman" panose="02020603050405020304" pitchFamily="18" charset="0"/>
              </a:endParaRPr>
            </a:p>
          </p:txBody>
        </p:sp>
      </p:grpSp>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359" y="26395"/>
            <a:ext cx="7615642" cy="1023421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0">
            <a:extLst>
              <a:ext uri="{FF2B5EF4-FFF2-40B4-BE49-F238E27FC236}">
                <a16:creationId xmlns:a16="http://schemas.microsoft.com/office/drawing/2014/main"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pic>
        <p:nvPicPr>
          <p:cNvPr id="2" name="Picture 1"/>
          <p:cNvPicPr>
            <a:picLocks noChangeAspect="1"/>
          </p:cNvPicPr>
          <p:nvPr/>
        </p:nvPicPr>
        <p:blipFill>
          <a:blip r:embed="rId6"/>
          <a:stretch>
            <a:fillRect/>
          </a:stretch>
        </p:blipFill>
        <p:spPr>
          <a:xfrm>
            <a:off x="2209800" y="254426"/>
            <a:ext cx="7256044" cy="4474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533400" y="1028700"/>
            <a:ext cx="9829800" cy="8120526"/>
            <a:chOff x="457200" y="876300"/>
            <a:chExt cx="9829800" cy="8120526"/>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543800"/>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240857"/>
              <a:ext cx="8623506" cy="7755969"/>
            </a:xfrm>
            <a:prstGeom prst="rect">
              <a:avLst/>
            </a:prstGeom>
          </p:spPr>
          <p:txBody>
            <a:bodyPr wrap="square" lIns="0" tIns="0" rIns="0" bIns="0" rtlCol="0" anchor="t">
              <a:spAutoFit/>
            </a:bodyPr>
            <a:lstStyle/>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thủ</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hay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cũ</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Nguyễn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xây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dựng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từ</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đầu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kỉ</a:t>
              </a:r>
              <a:r>
                <a:rPr lang="en-US" sz="3600" dirty="0">
                  <a:solidFill>
                    <a:srgbClr val="000000"/>
                  </a:solidFill>
                  <a:effectLst/>
                  <a:latin typeface="Cambria" panose="02040503050406030204" pitchFamily="18" charset="0"/>
                  <a:ea typeface="Times New Roman" panose="02020603050405020304" pitchFamily="18" charset="0"/>
                </a:rPr>
                <a:t> XX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UNESCO </a:t>
              </a:r>
              <a:r>
                <a:rPr lang="en-US" sz="3600" dirty="0" err="1">
                  <a:solidFill>
                    <a:srgbClr val="000000"/>
                  </a:solidFill>
                  <a:effectLst/>
                  <a:latin typeface="Cambria" panose="02040503050406030204" pitchFamily="18" charset="0"/>
                  <a:ea typeface="Times New Roman" panose="02020603050405020304" pitchFamily="18" charset="0"/>
                </a:rPr>
                <a:t>ghi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danh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hóa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giới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năm</a:t>
              </a:r>
              <a:r>
                <a:rPr lang="en-US" sz="3600" dirty="0">
                  <a:solidFill>
                    <a:srgbClr val="000000"/>
                  </a:solidFill>
                  <a:effectLst/>
                  <a:latin typeface="Cambria" panose="02040503050406030204" pitchFamily="18" charset="0"/>
                  <a:ea typeface="Times New Roman" panose="02020603050405020304" pitchFamily="18" charset="0"/>
                </a:rPr>
                <a:t> 1993.</a:t>
              </a:r>
              <a:endParaRPr lang="en-VN"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tựa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núi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đồi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dãy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Trường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Sơn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hướng</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biển</a:t>
              </a:r>
              <a:r>
                <a:rPr lang="en-US" sz="360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Quần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thể</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có</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hơn</a:t>
              </a:r>
              <a:r>
                <a:rPr lang="en-US" sz="3600" dirty="0">
                  <a:solidFill>
                    <a:srgbClr val="000000"/>
                  </a:solidFill>
                  <a:effectLst/>
                  <a:latin typeface="Cambria" panose="02040503050406030204" pitchFamily="18" charset="0"/>
                  <a:ea typeface="Times New Roman" panose="02020603050405020304" pitchFamily="18" charset="0"/>
                </a:rPr>
                <a:t> 29 </a:t>
              </a:r>
              <a:r>
                <a:rPr lang="en-US" sz="3600" dirty="0" err="1">
                  <a:solidFill>
                    <a:srgbClr val="000000"/>
                  </a:solidFill>
                  <a:effectLst/>
                  <a:latin typeface="Cambria" panose="02040503050406030204" pitchFamily="18" charset="0"/>
                  <a:ea typeface="Times New Roman" panose="02020603050405020304" pitchFamily="18" charset="0"/>
                </a:rPr>
                <a:t>điểm</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ở</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bờ</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thành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một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cùng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phụ</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tỉnh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Thừa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Thiên</a:t>
              </a:r>
              <a:r>
                <a:rPr lang="en-US" sz="3600" dirty="0">
                  <a:solidFill>
                    <a:srgbClr val="000000"/>
                  </a:solidFill>
                  <a:effectLst/>
                  <a:latin typeface="Cambria" panose="02040503050406030204" pitchFamily="18" charset="0"/>
                  <a:ea typeface="Times New Roman" panose="02020603050405020304" pitchFamily="18" charset="0"/>
                </a:rPr>
                <a:t> –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Times New Roman" panose="02020603050405020304" pitchFamily="18" charset="0"/>
              </a:endParaRPr>
            </a:p>
            <a:p>
              <a:pPr algn="just">
                <a:lnSpc>
                  <a:spcPct val="120000"/>
                </a:lnSpc>
              </a:pPr>
              <a:endParaRPr lang="en-VN" sz="6000" dirty="0">
                <a:effectLst/>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2" y="-47448"/>
            <a:ext cx="2828748" cy="28287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400" y="9228718"/>
            <a:ext cx="932769" cy="957155"/>
          </a:xfrm>
          <a:prstGeom prst="rect">
            <a:avLst/>
          </a:prstGeom>
        </p:spPr>
      </p:pic>
      <p:pic>
        <p:nvPicPr>
          <p:cNvPr id="21" name="Picture 20"/>
          <p:cNvPicPr>
            <a:picLocks noChangeAspect="1"/>
          </p:cNvPicPr>
          <p:nvPr/>
        </p:nvPicPr>
        <p:blipFill>
          <a:blip r:embed="rId7"/>
          <a:stretch>
            <a:fillRect/>
          </a:stretch>
        </p:blipFill>
        <p:spPr>
          <a:xfrm>
            <a:off x="-2116086" y="1242266"/>
            <a:ext cx="11034716" cy="8943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533400" y="419100"/>
            <a:ext cx="9829800" cy="9372600"/>
            <a:chOff x="457200" y="266700"/>
            <a:chExt cx="9829800" cy="9372600"/>
          </a:xfrm>
        </p:grpSpPr>
        <p:sp>
          <p:nvSpPr>
            <p:cNvPr id="3" name="Rounded Rectangle 2">
              <a:extLst>
                <a:ext uri="{FF2B5EF4-FFF2-40B4-BE49-F238E27FC236}">
                  <a16:creationId xmlns:a16="http://schemas.microsoft.com/office/drawing/2014/main" id="{6D3A9D3F-847A-144C-9CA5-E0EC3FC9C81B}"/>
                </a:ext>
              </a:extLst>
            </p:cNvPr>
            <p:cNvSpPr/>
            <p:nvPr/>
          </p:nvSpPr>
          <p:spPr>
            <a:xfrm>
              <a:off x="457200" y="266700"/>
              <a:ext cx="9829800" cy="9372600"/>
            </a:xfrm>
            <a:prstGeom prst="roundRect">
              <a:avLst>
                <a:gd name="adj" fmla="val 283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85800" y="582573"/>
              <a:ext cx="9372600" cy="8740854"/>
            </a:xfrm>
            <a:prstGeom prst="rect">
              <a:avLst/>
            </a:prstGeom>
          </p:spPr>
          <p:txBody>
            <a:bodyPr wrap="square" lIns="0" tIns="0" rIns="0" bIns="0" rtlCol="0" anchor="t">
              <a:spAutoFit/>
            </a:bodyPr>
            <a:lstStyle/>
            <a:p>
              <a:pPr algn="ctr"/>
              <a:r>
                <a:rPr lang="en-US" sz="3600" b="1" dirty="0">
                  <a:latin typeface="Cambria" panose="02040503050406030204" pitchFamily="18" charset="0"/>
                  <a:ea typeface="Cambria" panose="02040503050406030204" pitchFamily="18" charset="0"/>
                </a:rPr>
                <a:t>YÊU CẦU CẦN ĐẠT</a:t>
              </a:r>
              <a:endParaRPr lang="en-US" sz="36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đẹp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qua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tồn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tập</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7125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1991061-CB39-7846-8D44-5BD8707C0D42}"/>
              </a:ext>
            </a:extLst>
          </p:cNvPr>
          <p:cNvPicPr>
            <a:picLocks noChangeAspect="1"/>
          </p:cNvPicPr>
          <p:nvPr/>
        </p:nvPicPr>
        <p:blipFill>
          <a:blip r:embed="rId7"/>
          <a:stretch>
            <a:fillRect/>
          </a:stretch>
        </p:blipFill>
        <p:spPr>
          <a:xfrm>
            <a:off x="7345680" y="6819900"/>
            <a:ext cx="10934700" cy="2971800"/>
          </a:xfrm>
          <a:prstGeom prst="rect">
            <a:avLst/>
          </a:prstGeom>
        </p:spPr>
      </p:pic>
    </p:spTree>
    <p:extLst>
      <p:ext uri="{BB962C8B-B14F-4D97-AF65-F5344CB8AC3E}">
        <p14:creationId xmlns:p14="http://schemas.microsoft.com/office/powerpoint/2010/main" val="31975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609600" y="886307"/>
            <a:ext cx="17334425" cy="8687920"/>
            <a:chOff x="1620875" y="784067"/>
            <a:chExt cx="10337082" cy="5791946"/>
          </a:xfrm>
        </p:grpSpPr>
        <p:sp>
          <p:nvSpPr>
            <p:cNvPr id="22" name="矩形: 圆角 2">
              <a:extLst>
                <a:ext uri="{FF2B5EF4-FFF2-40B4-BE49-F238E27FC236}">
                  <a16:creationId xmlns:a16="http://schemas.microsoft.com/office/drawing/2014/main"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757196" y="1463632"/>
              <a:ext cx="10064439" cy="954107"/>
            </a:xfrm>
            <a:prstGeom prst="rect">
              <a:avLst/>
            </a:prstGeom>
            <a:noFill/>
          </p:spPr>
          <p:txBody>
            <a:bodyPr wrap="square" rtlCol="0">
              <a:spAutoFit/>
            </a:bodyPr>
            <a:lstStyle/>
            <a:p>
              <a:pPr marL="742950" indent="-742950" algn="just">
                <a:lnSpc>
                  <a:spcPct val="120000"/>
                </a:lnSpc>
                <a:buFont typeface="+mj-lt"/>
                <a:buAutoNum type="arabicPeriod"/>
              </a:pPr>
              <a:r>
                <a:rPr lang="en-US" sz="3800" dirty="0">
                  <a:solidFill>
                    <a:srgbClr val="000000"/>
                  </a:solidFill>
                  <a:latin typeface="Cambria" panose="02040503050406030204" pitchFamily="18" charset="0"/>
                  <a:ea typeface="Times New Roman" panose="02020603050405020304" pitchFamily="18" charset="0"/>
                </a:rPr>
                <a:t>Q</a:t>
              </a:r>
              <a:r>
                <a:rPr lang="en-US" sz="3800" dirty="0">
                  <a:solidFill>
                    <a:srgbClr val="000000"/>
                  </a:solidFill>
                  <a:effectLst/>
                  <a:latin typeface="Cambria" panose="02040503050406030204" pitchFamily="18" charset="0"/>
                  <a:ea typeface="Times New Roman" panose="02020603050405020304" pitchFamily="18" charset="0"/>
                </a:rPr>
                <a:t>uan </a:t>
              </a:r>
              <a:r>
                <a:rPr lang="en-US" sz="3800" dirty="0" err="1">
                  <a:solidFill>
                    <a:srgbClr val="000000"/>
                  </a:solidFill>
                  <a:effectLst/>
                  <a:latin typeface="Cambria" panose="02040503050406030204" pitchFamily="18" charset="0"/>
                  <a:ea typeface="Times New Roman" panose="02020603050405020304" pitchFamily="18" charset="0"/>
                </a:rPr>
                <a:t>sát</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các</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hình</a:t>
              </a:r>
              <a:r>
                <a:rPr lang="en-US" sz="3800" dirty="0">
                  <a:solidFill>
                    <a:srgbClr val="000000"/>
                  </a:solidFill>
                  <a:effectLst/>
                  <a:latin typeface="Cambria" panose="02040503050406030204" pitchFamily="18" charset="0"/>
                  <a:ea typeface="Times New Roman" panose="02020603050405020304" pitchFamily="18" charset="0"/>
                </a:rPr>
                <a:t> 2</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xác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vị</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trí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lí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US" sz="3800" dirty="0">
                <a:solidFill>
                  <a:srgbClr val="000000"/>
                </a:solidFill>
                <a:latin typeface="Cambria" panose="02040503050406030204" pitchFamily="18" charset="0"/>
                <a:ea typeface="Times New Roman" panose="02020603050405020304" pitchFamily="18" charset="0"/>
              </a:endParaRPr>
            </a:p>
            <a:p>
              <a:pPr marL="742950" indent="-742950" algn="just">
                <a:lnSpc>
                  <a:spcPct val="120000"/>
                </a:lnSpc>
                <a:buFont typeface="+mj-lt"/>
                <a:buAutoNum type="arabicPeriod"/>
              </a:pPr>
              <a:r>
                <a:rPr lang="en-US" sz="3800" dirty="0" err="1">
                  <a:solidFill>
                    <a:srgbClr val="000000"/>
                  </a:solidFill>
                  <a:latin typeface="Cambria" panose="02040503050406030204" pitchFamily="18" charset="0"/>
                  <a:ea typeface="Times New Roman" panose="02020603050405020304" pitchFamily="18" charset="0"/>
                </a:rPr>
                <a:t>Đọc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thông</a:t>
              </a:r>
              <a:r>
                <a:rPr lang="en-US" sz="3800" dirty="0">
                  <a:solidFill>
                    <a:srgbClr val="000000"/>
                  </a:solidFill>
                  <a:latin typeface="Cambria" panose="02040503050406030204" pitchFamily="18" charset="0"/>
                  <a:ea typeface="Times New Roman" panose="02020603050405020304" pitchFamily="18" charset="0"/>
                </a:rPr>
                <a:t> tin </a:t>
              </a:r>
              <a:r>
                <a:rPr lang="en-US" sz="3800" dirty="0" err="1">
                  <a:solidFill>
                    <a:srgbClr val="000000"/>
                  </a:solidFill>
                  <a:latin typeface="Cambria" panose="02040503050406030204" pitchFamily="18" charset="0"/>
                  <a:ea typeface="Times New Roman" panose="02020603050405020304" pitchFamily="18" charset="0"/>
                </a:rPr>
                <a:t>và</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quan</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sát</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hình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từ</a:t>
              </a:r>
              <a:r>
                <a:rPr lang="en-US" sz="3800" dirty="0">
                  <a:solidFill>
                    <a:srgbClr val="000000"/>
                  </a:solidFill>
                  <a:latin typeface="Cambria" panose="02040503050406030204" pitchFamily="18" charset="0"/>
                  <a:ea typeface="Times New Roman" panose="02020603050405020304" pitchFamily="18" charset="0"/>
                </a:rPr>
                <a:t> 3 </a:t>
              </a:r>
              <a:r>
                <a:rPr lang="en-US" sz="3800" dirty="0" err="1">
                  <a:solidFill>
                    <a:srgbClr val="000000"/>
                  </a:solidFill>
                  <a:latin typeface="Cambria" panose="02040503050406030204" pitchFamily="18" charset="0"/>
                  <a:ea typeface="Times New Roman" panose="02020603050405020304" pitchFamily="18" charset="0"/>
                </a:rPr>
                <a:t>đến</a:t>
              </a:r>
              <a:r>
                <a:rPr lang="en-US" sz="3800" dirty="0">
                  <a:solidFill>
                    <a:srgbClr val="000000"/>
                  </a:solidFill>
                  <a:latin typeface="Cambria" panose="02040503050406030204" pitchFamily="18" charset="0"/>
                  <a:ea typeface="Times New Roman" panose="02020603050405020304" pitchFamily="18" charset="0"/>
                </a:rPr>
                <a:t> 5,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mô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tả</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vẻ</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đẹp</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VN" sz="3800" dirty="0">
                <a:effectLst/>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99A08333-3B51-A64D-B602-71D94E154778}"/>
              </a:ext>
            </a:extLst>
          </p:cNvPr>
          <p:cNvSpPr txBox="1"/>
          <p:nvPr/>
        </p:nvSpPr>
        <p:spPr>
          <a:xfrm>
            <a:off x="4701638" y="992773"/>
            <a:ext cx="8610600" cy="1015663"/>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1</a:t>
            </a:r>
            <a:r>
              <a:rPr lang="en-VN" sz="6000" b="1" dirty="0">
                <a:solidFill>
                  <a:srgbClr val="C00000"/>
                </a:solidFill>
                <a:latin typeface="Cambria" panose="02040503050406030204" pitchFamily="18" charset="0"/>
              </a:rPr>
              <a:t>. Vẻ đẹp của cố đô Huế</a:t>
            </a:r>
          </a:p>
        </p:txBody>
      </p:sp>
      <p:pic>
        <p:nvPicPr>
          <p:cNvPr id="2" name="Picture 1"/>
          <p:cNvPicPr>
            <a:picLocks noChangeAspect="1"/>
          </p:cNvPicPr>
          <p:nvPr/>
        </p:nvPicPr>
        <p:blipFill>
          <a:blip r:embed="rId3"/>
          <a:stretch>
            <a:fillRect/>
          </a:stretch>
        </p:blipFill>
        <p:spPr>
          <a:xfrm>
            <a:off x="10040316" y="3361102"/>
            <a:ext cx="4252071" cy="2825997"/>
          </a:xfrm>
          <a:prstGeom prst="rect">
            <a:avLst/>
          </a:prstGeom>
        </p:spPr>
      </p:pic>
      <p:pic>
        <p:nvPicPr>
          <p:cNvPr id="3" name="Picture 2"/>
          <p:cNvPicPr>
            <a:picLocks noChangeAspect="1"/>
          </p:cNvPicPr>
          <p:nvPr/>
        </p:nvPicPr>
        <p:blipFill>
          <a:blip r:embed="rId4"/>
          <a:stretch>
            <a:fillRect/>
          </a:stretch>
        </p:blipFill>
        <p:spPr>
          <a:xfrm>
            <a:off x="8584552" y="6143746"/>
            <a:ext cx="4201451" cy="3087813"/>
          </a:xfrm>
          <a:prstGeom prst="rect">
            <a:avLst/>
          </a:prstGeom>
        </p:spPr>
      </p:pic>
      <p:pic>
        <p:nvPicPr>
          <p:cNvPr id="6" name="Picture 5"/>
          <p:cNvPicPr>
            <a:picLocks noChangeAspect="1"/>
          </p:cNvPicPr>
          <p:nvPr/>
        </p:nvPicPr>
        <p:blipFill>
          <a:blip r:embed="rId5"/>
          <a:stretch>
            <a:fillRect/>
          </a:stretch>
        </p:blipFill>
        <p:spPr>
          <a:xfrm>
            <a:off x="13312238" y="6143746"/>
            <a:ext cx="4150832" cy="3075158"/>
          </a:xfrm>
          <a:prstGeom prst="rect">
            <a:avLst/>
          </a:prstGeom>
        </p:spPr>
      </p:pic>
      <p:pic>
        <p:nvPicPr>
          <p:cNvPr id="7" name="Picture 6"/>
          <p:cNvPicPr>
            <a:picLocks noChangeAspect="1"/>
          </p:cNvPicPr>
          <p:nvPr/>
        </p:nvPicPr>
        <p:blipFill>
          <a:blip r:embed="rId6"/>
          <a:stretch>
            <a:fillRect/>
          </a:stretch>
        </p:blipFill>
        <p:spPr>
          <a:xfrm>
            <a:off x="1066800" y="3769464"/>
            <a:ext cx="7202797" cy="4422036"/>
          </a:xfrm>
          <a:prstGeom prst="rect">
            <a:avLst/>
          </a:prstGeom>
        </p:spPr>
      </p:pic>
      <p:pic>
        <p:nvPicPr>
          <p:cNvPr id="5" name="Picture 4">
            <a:extLst>
              <a:ext uri="{FF2B5EF4-FFF2-40B4-BE49-F238E27FC236}">
                <a16:creationId xmlns:a16="http://schemas.microsoft.com/office/drawing/2014/main"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304800" y="7874974"/>
            <a:ext cx="4807926" cy="2376399"/>
          </a:xfrm>
          <a:prstGeom prst="rect">
            <a:avLst/>
          </a:prstGeom>
        </p:spPr>
      </p:pic>
      <p:pic>
        <p:nvPicPr>
          <p:cNvPr id="16" name="Picture 15"/>
          <p:cNvPicPr>
            <a:picLocks noChangeAspect="1"/>
          </p:cNvPicPr>
          <p:nvPr/>
        </p:nvPicPr>
        <p:blipFill>
          <a:blip r:embed="rId8"/>
          <a:stretch>
            <a:fillRect/>
          </a:stretch>
        </p:blipFill>
        <p:spPr>
          <a:xfrm>
            <a:off x="4547458" y="8585387"/>
            <a:ext cx="3633531" cy="1158340"/>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967587" y="2548925"/>
            <a:ext cx="8321852" cy="1938992"/>
          </a:xfrm>
          <a:prstGeom prst="rect">
            <a:avLst/>
          </a:prstGeom>
          <a:noFill/>
        </p:spPr>
        <p:txBody>
          <a:bodyPr wrap="square" rtlCol="0">
            <a:spAutoFit/>
          </a:bodyPr>
          <a:lstStyle/>
          <a:p>
            <a:pPr algn="just"/>
            <a:r>
              <a:rPr lang="en-US" sz="4000" dirty="0" err="1">
                <a:latin typeface="Cambria" panose="02040503050406030204" pitchFamily="18" charset="0"/>
              </a:rPr>
              <a:t>Quần</a:t>
            </a:r>
            <a:r>
              <a:rPr lang="en-US" sz="4000" dirty="0">
                <a:latin typeface="Cambria" panose="02040503050406030204" pitchFamily="18" charset="0"/>
              </a:rPr>
              <a:t> </a:t>
            </a:r>
            <a:r>
              <a:rPr lang="en-US" sz="4000" dirty="0" err="1">
                <a:latin typeface="Cambria" panose="02040503050406030204" pitchFamily="18" charset="0"/>
              </a:rPr>
              <a:t>thể</a:t>
            </a:r>
            <a:r>
              <a:rPr lang="en-US" sz="4000" dirty="0">
                <a:latin typeface="Cambria" panose="02040503050406030204" pitchFamily="18" charset="0"/>
              </a:rPr>
              <a:t> di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Cố</a:t>
            </a:r>
            <a:r>
              <a:rPr lang="en-US" sz="4000" dirty="0">
                <a:latin typeface="Cambria" panose="02040503050406030204" pitchFamily="18" charset="0"/>
              </a:rPr>
              <a:t> </a:t>
            </a:r>
            <a:r>
              <a:rPr lang="en-US" sz="4000" dirty="0" err="1">
                <a:latin typeface="Cambria" panose="02040503050406030204" pitchFamily="18" charset="0"/>
              </a:rPr>
              <a:t>đô</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thuộc</a:t>
            </a:r>
            <a:r>
              <a:rPr lang="en-US" sz="4000" dirty="0">
                <a:latin typeface="Cambria" panose="02040503050406030204" pitchFamily="18" charset="0"/>
              </a:rPr>
              <a:t> </a:t>
            </a:r>
            <a:r>
              <a:rPr lang="en-US" sz="4000" dirty="0" err="1">
                <a:latin typeface="Cambria" panose="02040503050406030204" pitchFamily="18" charset="0"/>
              </a:rPr>
              <a:t>địa</a:t>
            </a:r>
            <a:r>
              <a:rPr lang="en-US" sz="4000" dirty="0">
                <a:latin typeface="Cambria" panose="02040503050406030204" pitchFamily="18" charset="0"/>
              </a:rPr>
              <a:t> </a:t>
            </a:r>
            <a:r>
              <a:rPr lang="en-US" sz="4000" dirty="0" err="1">
                <a:latin typeface="Cambria" panose="02040503050406030204" pitchFamily="18" charset="0"/>
              </a:rPr>
              <a:t>phận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một</a:t>
            </a:r>
            <a:r>
              <a:rPr lang="en-US" sz="4000" dirty="0">
                <a:latin typeface="Cambria" panose="02040503050406030204" pitchFamily="18" charset="0"/>
              </a:rPr>
              <a:t> </a:t>
            </a:r>
            <a:r>
              <a:rPr lang="en-US" sz="4000" dirty="0" err="1">
                <a:latin typeface="Cambria" panose="02040503050406030204" pitchFamily="18" charset="0"/>
              </a:rPr>
              <a:t>số</a:t>
            </a:r>
            <a:r>
              <a:rPr lang="en-US" sz="4000" dirty="0">
                <a:latin typeface="Cambria" panose="02040503050406030204" pitchFamily="18" charset="0"/>
              </a:rPr>
              <a:t> </a:t>
            </a:r>
            <a:r>
              <a:rPr lang="en-US" sz="4000" dirty="0" err="1">
                <a:latin typeface="Cambria" panose="02040503050406030204" pitchFamily="18" charset="0"/>
              </a:rPr>
              <a:t>vùng</a:t>
            </a:r>
            <a:r>
              <a:rPr lang="en-US" sz="4000" dirty="0">
                <a:latin typeface="Cambria" panose="02040503050406030204" pitchFamily="18" charset="0"/>
              </a:rPr>
              <a:t> </a:t>
            </a:r>
            <a:r>
              <a:rPr lang="en-US" sz="4000" dirty="0" err="1">
                <a:latin typeface="Cambria" panose="02040503050406030204" pitchFamily="18" charset="0"/>
              </a:rPr>
              <a:t>phụ</a:t>
            </a:r>
            <a:r>
              <a:rPr lang="en-US" sz="4000" dirty="0">
                <a:latin typeface="Cambria" panose="02040503050406030204" pitchFamily="18" charset="0"/>
              </a:rPr>
              <a:t> </a:t>
            </a:r>
            <a:r>
              <a:rPr lang="en-US" sz="4000" dirty="0" err="1">
                <a:latin typeface="Cambria" panose="02040503050406030204" pitchFamily="18" charset="0"/>
              </a:rPr>
              <a:t>cận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a:t>
            </a:r>
            <a:endParaRPr lang="en-VN" sz="8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5699051" cy="1015663"/>
          </a:xfrm>
          <a:prstGeom prst="rect">
            <a:avLst/>
          </a:prstGeom>
          <a:noFill/>
        </p:spPr>
        <p:txBody>
          <a:bodyPr wrap="square" rtlCol="0">
            <a:spAutoFit/>
          </a:bodyPr>
          <a:lstStyle/>
          <a:p>
            <a:pPr algn="ctr"/>
            <a:r>
              <a:rPr lang="en-US" sz="6000" b="1" dirty="0" err="1">
                <a:solidFill>
                  <a:srgbClr val="C00000"/>
                </a:solidFill>
                <a:latin typeface="Cambria" panose="02040503050406030204" pitchFamily="18" charset="0"/>
              </a:rPr>
              <a:t>Vị</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trí</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địa</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lí</a:t>
            </a:r>
            <a:endParaRPr lang="en-VN" sz="6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620952" y="1409700"/>
            <a:ext cx="8193995" cy="55626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0" y="4963026"/>
            <a:ext cx="7830925" cy="375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7305399"/>
            <a:ext cx="7748147" cy="1323439"/>
          </a:xfrm>
          <a:prstGeom prst="rect">
            <a:avLst/>
          </a:prstGeom>
        </p:spPr>
        <p:txBody>
          <a:bodyPr wrap="square">
            <a:spAutoFit/>
          </a:bodyPr>
          <a:lstStyle/>
          <a:p>
            <a:pPr algn="ctr"/>
            <a:r>
              <a:rPr lang="vi-VN" sz="4000"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76383" y="1085342"/>
            <a:ext cx="17368595" cy="863015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4999" y="5855524"/>
            <a:ext cx="7757533"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đẹp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dải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miền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đầy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endParaRPr lang="en-VN" sz="239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702363" y="33433"/>
            <a:ext cx="5699051" cy="1015663"/>
          </a:xfrm>
          <a:prstGeom prst="rect">
            <a:avLst/>
          </a:prstGeom>
          <a:noFill/>
        </p:spPr>
        <p:txBody>
          <a:bodyPr wrap="square" rtlCol="0">
            <a:spAutoFit/>
          </a:bodyPr>
          <a:lstStyle/>
          <a:p>
            <a:pPr algn="ctr"/>
            <a:r>
              <a:rPr lang="en-US" sz="6000" b="1" dirty="0" err="1">
                <a:solidFill>
                  <a:schemeClr val="bg1"/>
                </a:solidFill>
                <a:latin typeface="Cambria" panose="02040503050406030204" pitchFamily="18" charset="0"/>
              </a:rPr>
              <a:t>Vị</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trí</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địa</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lí</a:t>
            </a:r>
            <a:endParaRPr lang="en-VN" sz="6000" b="1" dirty="0">
              <a:solidFill>
                <a:schemeClr val="bg1"/>
              </a:solidFill>
              <a:latin typeface="Cambria" panose="02040503050406030204" pitchFamily="18" charset="0"/>
            </a:endParaRPr>
          </a:p>
        </p:txBody>
      </p:sp>
      <p:sp>
        <p:nvSpPr>
          <p:cNvPr id="3" name="Rectangle 2"/>
          <p:cNvSpPr/>
          <p:nvPr/>
        </p:nvSpPr>
        <p:spPr>
          <a:xfrm>
            <a:off x="803742" y="1418073"/>
            <a:ext cx="8480073" cy="440120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Quần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Hương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Thừa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1802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1945.</a:t>
            </a: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86697"/>
            <a:ext cx="6090588" cy="355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7" y="1494817"/>
            <a:ext cx="6858000"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912</Words>
  <Application>Microsoft Office PowerPoint</Application>
  <PresentationFormat>Custom</PresentationFormat>
  <Paragraphs>48</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SVN-Newton</vt:lpstr>
      <vt:lpstr>#9Slide07 HoneyCream</vt:lpstr>
      <vt:lpstr>Times New Roman</vt:lpstr>
      <vt:lpstr>Cambria</vt:lpstr>
      <vt:lpstr>#9Slide03 Bebas Neue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dc:creator>P251024</dc:creator>
  <cp:lastModifiedBy>Administrator</cp:lastModifiedBy>
  <cp:revision>16</cp:revision>
  <dcterms:created xsi:type="dcterms:W3CDTF">2006-08-16T00:00:00Z</dcterms:created>
  <dcterms:modified xsi:type="dcterms:W3CDTF">2025-02-18T04:41:22Z</dcterms:modified>
  <dc:identifier>DAFtHD1lFRk</dc:identifier>
</cp:coreProperties>
</file>