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0" r:id="rId3"/>
    <p:sldId id="265" r:id="rId4"/>
    <p:sldId id="268" r:id="rId5"/>
    <p:sldId id="269" r:id="rId6"/>
    <p:sldId id="270" r:id="rId7"/>
    <p:sldId id="271" r:id="rId8"/>
    <p:sldId id="275" r:id="rId9"/>
    <p:sldId id="272" r:id="rId10"/>
    <p:sldId id="273" r:id="rId11"/>
    <p:sldId id="266" r:id="rId12"/>
    <p:sldId id="274" r:id="rId13"/>
    <p:sldId id="280" r:id="rId14"/>
    <p:sldId id="281" r:id="rId15"/>
    <p:sldId id="282" r:id="rId16"/>
    <p:sldId id="283" r:id="rId17"/>
    <p:sldId id="279" r:id="rId18"/>
    <p:sldId id="284" r:id="rId19"/>
    <p:sldId id="286" r:id="rId20"/>
    <p:sldId id="285" r:id="rId21"/>
    <p:sldId id="287"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57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14874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75825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A577F-17CC-4279-A774-65D8BE8CDAD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805CE8-A33D-45FD-B729-B443CD229C0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57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spTree>
    <p:extLst>
      <p:ext uri="{BB962C8B-B14F-4D97-AF65-F5344CB8AC3E}">
        <p14:creationId xmlns:p14="http://schemas.microsoft.com/office/powerpoint/2010/main" val="1224120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8.pn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07768" y="380856"/>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69968" y="-93018"/>
            <a:ext cx="1523956" cy="1508868"/>
          </a:xfrm>
          <a:prstGeom prst="rect">
            <a:avLst/>
          </a:prstGeom>
        </p:spPr>
      </p:pic>
      <p:pic>
        <p:nvPicPr>
          <p:cNvPr id="2" name="Picture 1"/>
          <p:cNvPicPr>
            <a:picLocks noChangeAspect="1"/>
          </p:cNvPicPr>
          <p:nvPr/>
        </p:nvPicPr>
        <p:blipFill>
          <a:blip r:embed="rId11"/>
          <a:stretch>
            <a:fillRect/>
          </a:stretch>
        </p:blipFill>
        <p:spPr>
          <a:xfrm>
            <a:off x="4260061" y="598605"/>
            <a:ext cx="3352281" cy="1117427"/>
          </a:xfrm>
          <a:prstGeom prst="rect">
            <a:avLst/>
          </a:prstGeom>
        </p:spPr>
      </p:pic>
      <p:pic>
        <p:nvPicPr>
          <p:cNvPr id="3" name="Picture 2"/>
          <p:cNvPicPr>
            <a:picLocks noChangeAspect="1"/>
          </p:cNvPicPr>
          <p:nvPr/>
        </p:nvPicPr>
        <p:blipFill>
          <a:blip r:embed="rId12"/>
          <a:stretch>
            <a:fillRect/>
          </a:stretch>
        </p:blipFill>
        <p:spPr>
          <a:xfrm>
            <a:off x="688439" y="1490395"/>
            <a:ext cx="11544450" cy="2643763"/>
          </a:xfrm>
          <a:prstGeom prst="rect">
            <a:avLst/>
          </a:prstGeom>
        </p:spPr>
      </p:pic>
      <p:pic>
        <p:nvPicPr>
          <p:cNvPr id="5" name="Picture 4"/>
          <p:cNvPicPr>
            <a:picLocks noChangeAspect="1"/>
          </p:cNvPicPr>
          <p:nvPr/>
        </p:nvPicPr>
        <p:blipFill>
          <a:blip r:embed="rId13"/>
          <a:stretch>
            <a:fillRect/>
          </a:stretch>
        </p:blipFill>
        <p:spPr>
          <a:xfrm>
            <a:off x="6843098" y="3102076"/>
            <a:ext cx="2771635" cy="1811167"/>
          </a:xfrm>
          <a:prstGeom prst="rect">
            <a:avLst/>
          </a:prstGeom>
        </p:spPr>
      </p:pic>
    </p:spTree>
    <p:extLst>
      <p:ext uri="{BB962C8B-B14F-4D97-AF65-F5344CB8AC3E}">
        <p14:creationId xmlns:p14="http://schemas.microsoft.com/office/powerpoint/2010/main" val="2930315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496" y="267001"/>
            <a:ext cx="3164634" cy="1426888"/>
          </a:xfrm>
          <a:prstGeom prst="rect">
            <a:avLst/>
          </a:prstGeom>
        </p:spPr>
      </p:pic>
      <p:sp>
        <p:nvSpPr>
          <p:cNvPr id="3" name="TextBox 2"/>
          <p:cNvSpPr txBox="1"/>
          <p:nvPr/>
        </p:nvSpPr>
        <p:spPr>
          <a:xfrm>
            <a:off x="629587" y="1693888"/>
            <a:ext cx="6524248" cy="3970318"/>
          </a:xfrm>
          <a:prstGeom prst="rect">
            <a:avLst/>
          </a:prstGeom>
          <a:noFill/>
        </p:spPr>
        <p:txBody>
          <a:bodyPr wrap="square" rtlCol="0">
            <a:spAutoFit/>
          </a:bodyPr>
          <a:lstStyle/>
          <a:p>
            <a:pPr algn="just"/>
            <a:r>
              <a:rPr lang="en-US" sz="3600" b="1">
                <a:latin typeface="Cambria" panose="02040503050406030204" pitchFamily="18" charset="0"/>
                <a:ea typeface="Cambria" panose="02040503050406030204" pitchFamily="18" charset="0"/>
              </a:rPr>
              <a:t>       Lá cây thường có màu xanh lục do trong lá cây có chứa các chất diệp lục. Chất diệp lục có khả năng hấp thụ ánh sáng mặt trời giúp lá cây tổng hợp được chất dinh dưỡng.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043" y="3660584"/>
            <a:ext cx="4159447" cy="27748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043" y="739147"/>
            <a:ext cx="4159447" cy="2689776"/>
          </a:xfrm>
          <a:prstGeom prst="rect">
            <a:avLst/>
          </a:prstGeom>
        </p:spPr>
      </p:pic>
    </p:spTree>
    <p:extLst>
      <p:ext uri="{BB962C8B-B14F-4D97-AF65-F5344CB8AC3E}">
        <p14:creationId xmlns:p14="http://schemas.microsoft.com/office/powerpoint/2010/main" val="2328534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9" name="Picture 18"/>
          <p:cNvPicPr>
            <a:picLocks noChangeAspect="1"/>
          </p:cNvPicPr>
          <p:nvPr/>
        </p:nvPicPr>
        <p:blipFill>
          <a:blip r:embed="rId10"/>
          <a:stretch>
            <a:fillRect/>
          </a:stretch>
        </p:blipFill>
        <p:spPr>
          <a:xfrm>
            <a:off x="8306269" y="2613601"/>
            <a:ext cx="3097036" cy="1847248"/>
          </a:xfrm>
          <a:prstGeom prst="rect">
            <a:avLst/>
          </a:prstGeom>
        </p:spPr>
      </p:pic>
      <p:pic>
        <p:nvPicPr>
          <p:cNvPr id="20" name="Picture 19"/>
          <p:cNvPicPr>
            <a:picLocks noChangeAspect="1"/>
          </p:cNvPicPr>
          <p:nvPr/>
        </p:nvPicPr>
        <p:blipFill>
          <a:blip r:embed="rId11"/>
          <a:stretch>
            <a:fillRect/>
          </a:stretch>
        </p:blipFill>
        <p:spPr>
          <a:xfrm>
            <a:off x="1181095" y="1843917"/>
            <a:ext cx="6822015" cy="3792041"/>
          </a:xfrm>
          <a:prstGeom prst="rect">
            <a:avLst/>
          </a:prstGeom>
        </p:spPr>
      </p:pic>
    </p:spTree>
    <p:extLst>
      <p:ext uri="{BB962C8B-B14F-4D97-AF65-F5344CB8AC3E}">
        <p14:creationId xmlns:p14="http://schemas.microsoft.com/office/powerpoint/2010/main" val="1907784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mbria" panose="02040503050406030204" pitchFamily="18" charset="0"/>
                  <a:ea typeface="+mn-ea"/>
                  <a:cs typeface="+mn-cs"/>
                </a:rPr>
                <a:t> 1. Quan sát hình 9,</a:t>
              </a:r>
              <a:r>
                <a:rPr kumimoji="0" lang="en-US" sz="4400" b="1" i="0" u="none" strike="noStrike" kern="1200" cap="none" spc="0" normalizeH="0" noProof="0">
                  <a:ln>
                    <a:noFill/>
                  </a:ln>
                  <a:solidFill>
                    <a:srgbClr val="009999"/>
                  </a:solidFill>
                  <a:effectLst/>
                  <a:uLnTx/>
                  <a:uFillTx/>
                  <a:latin typeface="Cambria" panose="02040503050406030204" pitchFamily="18" charset="0"/>
                  <a:ea typeface="+mn-ea"/>
                  <a:cs typeface="+mn-cs"/>
                </a:rPr>
                <a:t> 10</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endParaRP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969169" y="1414774"/>
            <a:ext cx="6864461" cy="5005012"/>
          </a:xfrm>
          <a:prstGeom prst="rect">
            <a:avLst/>
          </a:prstGeom>
        </p:spPr>
      </p:pic>
      <p:grpSp>
        <p:nvGrpSpPr>
          <p:cNvPr id="10" name="Group">
            <a:extLst>
              <a:ext uri="{FF2B5EF4-FFF2-40B4-BE49-F238E27FC236}">
                <a16:creationId xmlns:a16="http://schemas.microsoft.com/office/drawing/2014/main" id="{BC5BEAEB-E389-7C3C-041A-F2DB4F5AE20A}"/>
              </a:ext>
            </a:extLst>
          </p:cNvPr>
          <p:cNvGrpSpPr/>
          <p:nvPr/>
        </p:nvGrpSpPr>
        <p:grpSpPr>
          <a:xfrm>
            <a:off x="336176" y="1561445"/>
            <a:ext cx="4518212" cy="5027605"/>
            <a:chOff x="169315" y="525230"/>
            <a:chExt cx="14793873" cy="252222"/>
          </a:xfrm>
        </p:grpSpPr>
        <p:sp>
          <p:nvSpPr>
            <p:cNvPr id="11" name="Flowchart: Alternate Process 10">
              <a:extLst>
                <a:ext uri="{FF2B5EF4-FFF2-40B4-BE49-F238E27FC236}">
                  <a16:creationId xmlns:a16="http://schemas.microsoft.com/office/drawing/2014/main" id="{5B6713E3-A5F2-5E0D-4DA0-706415FDF64C}"/>
                </a:ext>
              </a:extLst>
            </p:cNvPr>
            <p:cNvSpPr/>
            <p:nvPr/>
          </p:nvSpPr>
          <p:spPr>
            <a:xfrm>
              <a:off x="169315" y="525230"/>
              <a:ext cx="14793873" cy="25222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Box 11">
              <a:extLst>
                <a:ext uri="{FF2B5EF4-FFF2-40B4-BE49-F238E27FC236}">
                  <a16:creationId xmlns:a16="http://schemas.microsoft.com/office/drawing/2014/main" id="{FF6F49AC-3F83-46CA-AC9E-5A46576F40A2}"/>
                </a:ext>
              </a:extLst>
            </p:cNvPr>
            <p:cNvSpPr txBox="1"/>
            <p:nvPr/>
          </p:nvSpPr>
          <p:spPr>
            <a:xfrm>
              <a:off x="347183" y="531908"/>
              <a:ext cx="14440523" cy="180652"/>
            </a:xfrm>
            <a:prstGeom prst="rect">
              <a:avLst/>
            </a:prstGeom>
            <a:noFill/>
          </p:spPr>
          <p:txBody>
            <a:bodyPr wrap="square">
              <a:spAutoFit/>
            </a:bodyPr>
            <a:lstStyle/>
            <a:p>
              <a:pPr algn="just"/>
              <a:r>
                <a:rPr lang="en-US" sz="3800">
                  <a:latin typeface="Cambria" panose="02040503050406030204" pitchFamily="18" charset="0"/>
                  <a:ea typeface="Cambria" panose="02040503050406030204" pitchFamily="18" charset="0"/>
                </a:rPr>
                <a:t>- Hãy mô tả sự trao đổi khí của thực vật với môi trường.</a:t>
              </a:r>
            </a:p>
            <a:p>
              <a:pPr algn="just"/>
              <a:r>
                <a:rPr lang="nl-NL" sz="3800">
                  <a:latin typeface="Cambria" panose="02040503050406030204" pitchFamily="18" charset="0"/>
                  <a:ea typeface="Cambria" panose="02040503050406030204" pitchFamily="18" charset="0"/>
                </a:rPr>
                <a:t>- Sự trao đổi khí với môi trường khi thực vật quang hợp và hô hấp khác nhau như thế nào?</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0095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328647" y="763827"/>
            <a:ext cx="4288729" cy="609417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Quan sát hình 9,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31424" y="951493"/>
            <a:ext cx="6361047" cy="2062103"/>
          </a:xfrm>
          <a:prstGeom prst="rect">
            <a:avLst/>
          </a:prstGeom>
          <a:noFill/>
        </p:spPr>
        <p:txBody>
          <a:bodyPr wrap="square">
            <a:spAutoFit/>
          </a:bodyPr>
          <a:lstStyle/>
          <a:p>
            <a:pPr algn="just"/>
            <a:r>
              <a:rPr lang="nl-NL" sz="3200" b="1">
                <a:latin typeface="Cambria" panose="02040503050406030204" pitchFamily="18" charset="0"/>
                <a:ea typeface="Cambria" panose="02040503050406030204" pitchFamily="18" charset="0"/>
              </a:rPr>
              <a:t>- Mô tả sự trao đổi khí trong quá trình quang hợp ở thực vật. Quá trình quang hợp diễn ra vào thời gian nào, ở đâu?</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0121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328647" y="763827"/>
            <a:ext cx="4288729" cy="609417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Quan sát hình 9,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05850" y="951493"/>
            <a:ext cx="6594198" cy="3046988"/>
          </a:xfrm>
          <a:prstGeom prst="rect">
            <a:avLst/>
          </a:prstGeom>
          <a:noFill/>
        </p:spPr>
        <p:txBody>
          <a:bodyPr wrap="square">
            <a:spAutoFit/>
          </a:bodyPr>
          <a:lstStyle/>
          <a:p>
            <a:pPr algn="just"/>
            <a:r>
              <a:rPr lang="nl-NL" sz="3200" b="1">
                <a:solidFill>
                  <a:srgbClr val="0070C0"/>
                </a:solidFill>
                <a:latin typeface="Cambria" panose="02040503050406030204" pitchFamily="18" charset="0"/>
                <a:ea typeface="Cambria" panose="02040503050406030204" pitchFamily="18" charset="0"/>
              </a:rPr>
              <a:t>- Trong quá trình quang hợp thực vật lấy vào khí các-bô- níc, ánh sáng, nước và thải ra khí ô-xi. Quá trình quang hợp diễn ra vào ban ngày khi có ánh sáng mặt trời và chủ yếu ở lá.</a:t>
            </a:r>
            <a:endParaRPr lang="en-US"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2480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15200" y="814276"/>
            <a:ext cx="4571259" cy="569826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Quan sát hình 10,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31424" y="951493"/>
            <a:ext cx="6361047" cy="2062103"/>
          </a:xfrm>
          <a:prstGeom prst="rect">
            <a:avLst/>
          </a:prstGeom>
          <a:noFill/>
        </p:spPr>
        <p:txBody>
          <a:bodyPr wrap="square">
            <a:spAutoFit/>
          </a:bodyPr>
          <a:lstStyle/>
          <a:p>
            <a:pPr algn="just"/>
            <a:r>
              <a:rPr lang="nl-NL" sz="3200" b="1">
                <a:latin typeface="Cambria" panose="02040503050406030204" pitchFamily="18" charset="0"/>
                <a:ea typeface="Cambria" panose="02040503050406030204" pitchFamily="18" charset="0"/>
              </a:rPr>
              <a:t>- Mô tả sự trao đổi khí trong quá trình hô hấp ở thực vật. Quá trình hô hấp diễn ra vào thời gian nào, ở đâu?</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800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15200" y="814276"/>
            <a:ext cx="4571259" cy="569826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Quan sát hình 10,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05849" y="951493"/>
            <a:ext cx="6580751" cy="2554545"/>
          </a:xfrm>
          <a:prstGeom prst="rect">
            <a:avLst/>
          </a:prstGeom>
          <a:noFill/>
        </p:spPr>
        <p:txBody>
          <a:bodyPr wrap="square">
            <a:spAutoFit/>
          </a:bodyPr>
          <a:lstStyle/>
          <a:p>
            <a:pPr algn="just"/>
            <a:r>
              <a:rPr lang="nl-NL" sz="3200" b="1">
                <a:solidFill>
                  <a:srgbClr val="0070C0"/>
                </a:solidFill>
                <a:latin typeface="Cambria" panose="02040503050406030204" pitchFamily="18" charset="0"/>
                <a:ea typeface="Cambria" panose="02040503050406030204" pitchFamily="18" charset="0"/>
              </a:rPr>
              <a:t>- Trong quá trình hô hấp thực vật lấy khí ô-xi và thải ra khí các-bô-níc. Quá trình hô hấp diễn ra cả ngày và đêm và ở tất cả các bộ phận của cây.</a:t>
            </a:r>
            <a:endParaRPr lang="en-US"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574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630941" y="162754"/>
            <a:ext cx="10687849" cy="1295347"/>
            <a:chOff x="1147156" y="572516"/>
            <a:chExt cx="13337768" cy="42002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2002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392952" y="611814"/>
              <a:ext cx="12922346" cy="357282"/>
            </a:xfrm>
            <a:prstGeom prst="rect">
              <a:avLst/>
            </a:prstGeom>
            <a:noFill/>
          </p:spPr>
          <p:txBody>
            <a:bodyPr wrap="square">
              <a:spAutoFit/>
            </a:bodyPr>
            <a:lstStyle/>
            <a:p>
              <a:pPr algn="just">
                <a:lnSpc>
                  <a:spcPct val="80000"/>
                </a:lnSpc>
              </a:pPr>
              <a:r>
                <a:rPr lang="en-US" sz="4400" b="1" i="0">
                  <a:solidFill>
                    <a:srgbClr val="009999"/>
                  </a:solidFill>
                  <a:effectLst/>
                  <a:latin typeface="Cambria" panose="02040503050406030204" pitchFamily="18" charset="0"/>
                </a:rPr>
                <a:t> </a:t>
              </a:r>
              <a:r>
                <a:rPr lang="nl-NL" sz="3800">
                  <a:latin typeface="Cambria" panose="02040503050406030204" pitchFamily="18" charset="0"/>
                  <a:ea typeface="Cambria" panose="02040503050406030204" pitchFamily="18" charset="0"/>
                </a:rPr>
                <a:t>Sự trao đổi khí với môi trường khi thực vật </a:t>
              </a:r>
              <a:r>
                <a:rPr lang="nl-NL" sz="3800" b="1">
                  <a:solidFill>
                    <a:srgbClr val="C00000"/>
                  </a:solidFill>
                  <a:latin typeface="Cambria" panose="02040503050406030204" pitchFamily="18" charset="0"/>
                  <a:ea typeface="Cambria" panose="02040503050406030204" pitchFamily="18" charset="0"/>
                </a:rPr>
                <a:t>quang hợp</a:t>
              </a:r>
              <a:r>
                <a:rPr lang="nl-NL" sz="3800">
                  <a:latin typeface="Cambria" panose="02040503050406030204" pitchFamily="18" charset="0"/>
                  <a:ea typeface="Cambria" panose="02040503050406030204" pitchFamily="18" charset="0"/>
                </a:rPr>
                <a:t> và </a:t>
              </a:r>
              <a:r>
                <a:rPr lang="nl-NL" sz="3800" b="1">
                  <a:solidFill>
                    <a:srgbClr val="00B050"/>
                  </a:solidFill>
                  <a:latin typeface="Cambria" panose="02040503050406030204" pitchFamily="18" charset="0"/>
                  <a:ea typeface="Cambria" panose="02040503050406030204" pitchFamily="18" charset="0"/>
                </a:rPr>
                <a:t>hô hấp </a:t>
              </a:r>
              <a:r>
                <a:rPr lang="nl-NL" sz="3800">
                  <a:latin typeface="Cambria" panose="02040503050406030204" pitchFamily="18" charset="0"/>
                  <a:ea typeface="Cambria" panose="02040503050406030204" pitchFamily="18" charset="0"/>
                </a:rPr>
                <a:t>khác nhau như thế nào?</a:t>
              </a:r>
              <a:endParaRPr lang="en-US" sz="3800">
                <a:latin typeface="Cambria" panose="02040503050406030204" pitchFamily="18" charset="0"/>
                <a:ea typeface="Cambria" panose="02040503050406030204" pitchFamily="18" charset="0"/>
              </a:endParaRPr>
            </a:p>
          </p:txBody>
        </p:sp>
      </p:grpSp>
      <p:graphicFrame>
        <p:nvGraphicFramePr>
          <p:cNvPr id="5" name="Table 4"/>
          <p:cNvGraphicFramePr>
            <a:graphicFrameLocks noGrp="1"/>
          </p:cNvGraphicFramePr>
          <p:nvPr>
            <p:extLst>
              <p:ext uri="{D42A27DB-BD31-4B8C-83A1-F6EECF244321}">
                <p14:modId xmlns:p14="http://schemas.microsoft.com/office/powerpoint/2010/main" val="265387740"/>
              </p:ext>
            </p:extLst>
          </p:nvPr>
        </p:nvGraphicFramePr>
        <p:xfrm>
          <a:off x="630939" y="1705230"/>
          <a:ext cx="10687850" cy="4375116"/>
        </p:xfrm>
        <a:graphic>
          <a:graphicData uri="http://schemas.openxmlformats.org/drawingml/2006/table">
            <a:tbl>
              <a:tblPr firstRow="1" bandRow="1">
                <a:tableStyleId>{D7AC3CCA-C797-4891-BE02-D94E43425B78}</a:tableStyleId>
              </a:tblPr>
              <a:tblGrid>
                <a:gridCol w="3040172">
                  <a:extLst>
                    <a:ext uri="{9D8B030D-6E8A-4147-A177-3AD203B41FA5}">
                      <a16:colId xmlns:a16="http://schemas.microsoft.com/office/drawing/2014/main" val="1910709688"/>
                    </a:ext>
                  </a:extLst>
                </a:gridCol>
                <a:gridCol w="4085061">
                  <a:extLst>
                    <a:ext uri="{9D8B030D-6E8A-4147-A177-3AD203B41FA5}">
                      <a16:colId xmlns:a16="http://schemas.microsoft.com/office/drawing/2014/main" val="2248522969"/>
                    </a:ext>
                  </a:extLst>
                </a:gridCol>
                <a:gridCol w="3562617">
                  <a:extLst>
                    <a:ext uri="{9D8B030D-6E8A-4147-A177-3AD203B41FA5}">
                      <a16:colId xmlns:a16="http://schemas.microsoft.com/office/drawing/2014/main" val="3568163499"/>
                    </a:ext>
                  </a:extLst>
                </a:gridCol>
              </a:tblGrid>
              <a:tr h="857559">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en-US" sz="3600">
                          <a:solidFill>
                            <a:srgbClr val="C00000"/>
                          </a:solidFill>
                          <a:latin typeface="Cambria" panose="02040503050406030204" pitchFamily="18" charset="0"/>
                          <a:ea typeface="Cambria" panose="02040503050406030204" pitchFamily="18" charset="0"/>
                        </a:rPr>
                        <a:t>QUANG</a:t>
                      </a:r>
                      <a:r>
                        <a:rPr lang="en-US" sz="3600" baseline="0">
                          <a:solidFill>
                            <a:srgbClr val="C00000"/>
                          </a:solidFill>
                          <a:latin typeface="Cambria" panose="02040503050406030204" pitchFamily="18" charset="0"/>
                          <a:ea typeface="Cambria" panose="02040503050406030204" pitchFamily="18" charset="0"/>
                        </a:rPr>
                        <a:t> HỢP</a:t>
                      </a:r>
                      <a:endParaRPr lang="en-US" sz="3600">
                        <a:solidFill>
                          <a:srgbClr val="C0000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3600">
                          <a:solidFill>
                            <a:srgbClr val="00B050"/>
                          </a:solidFill>
                          <a:latin typeface="Cambria" panose="02040503050406030204" pitchFamily="18" charset="0"/>
                          <a:ea typeface="Cambria" panose="02040503050406030204" pitchFamily="18" charset="0"/>
                        </a:rPr>
                        <a:t>HÔ</a:t>
                      </a:r>
                      <a:r>
                        <a:rPr lang="en-US" sz="3600" baseline="0">
                          <a:solidFill>
                            <a:srgbClr val="00B050"/>
                          </a:solidFill>
                          <a:latin typeface="Cambria" panose="02040503050406030204" pitchFamily="18" charset="0"/>
                          <a:ea typeface="Cambria" panose="02040503050406030204" pitchFamily="18" charset="0"/>
                        </a:rPr>
                        <a:t> HẤP</a:t>
                      </a:r>
                      <a:endParaRPr lang="en-US" sz="3600">
                        <a:solidFill>
                          <a:srgbClr val="00B050"/>
                        </a:solidFill>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921077883"/>
                  </a:ext>
                </a:extLst>
              </a:tr>
              <a:tr h="857559">
                <a:tc>
                  <a:txBody>
                    <a:bodyPr/>
                    <a:lstStyle/>
                    <a:p>
                      <a:pPr algn="just"/>
                      <a:r>
                        <a:rPr lang="en-US" sz="2800" b="1">
                          <a:latin typeface="Cambria" panose="02040503050406030204" pitchFamily="18" charset="0"/>
                          <a:ea typeface="Cambria" panose="02040503050406030204" pitchFamily="18" charset="0"/>
                        </a:rPr>
                        <a:t>Thời</a:t>
                      </a:r>
                      <a:r>
                        <a:rPr lang="en-US" sz="2800" b="1" baseline="0">
                          <a:latin typeface="Cambria" panose="02040503050406030204" pitchFamily="18" charset="0"/>
                          <a:ea typeface="Cambria" panose="02040503050406030204" pitchFamily="18" charset="0"/>
                        </a:rPr>
                        <a:t> gian diễn ra</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4289990666"/>
                  </a:ext>
                </a:extLst>
              </a:tr>
              <a:tr h="857559">
                <a:tc>
                  <a:txBody>
                    <a:bodyPr/>
                    <a:lstStyle/>
                    <a:p>
                      <a:pPr algn="just"/>
                      <a:r>
                        <a:rPr lang="en-US" sz="2800" b="1">
                          <a:latin typeface="Cambria" panose="02040503050406030204" pitchFamily="18" charset="0"/>
                          <a:ea typeface="Cambria" panose="02040503050406030204" pitchFamily="18" charset="0"/>
                        </a:rPr>
                        <a:t>Bộ phận</a:t>
                      </a:r>
                      <a:r>
                        <a:rPr lang="en-US" sz="2800" b="1" baseline="0">
                          <a:latin typeface="Cambria" panose="02040503050406030204" pitchFamily="18" charset="0"/>
                          <a:ea typeface="Cambria" panose="02040503050406030204" pitchFamily="18" charset="0"/>
                        </a:rPr>
                        <a:t> thực hiện</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1768022929"/>
                  </a:ext>
                </a:extLst>
              </a:tr>
              <a:tr h="857559">
                <a:tc>
                  <a:txBody>
                    <a:bodyPr/>
                    <a:lstStyle/>
                    <a:p>
                      <a:pPr algn="just"/>
                      <a:r>
                        <a:rPr lang="en-US" sz="2800" b="1">
                          <a:latin typeface="Cambria" panose="02040503050406030204" pitchFamily="18" charset="0"/>
                          <a:ea typeface="Cambria" panose="02040503050406030204" pitchFamily="18" charset="0"/>
                        </a:rPr>
                        <a:t>Thực vật</a:t>
                      </a:r>
                      <a:r>
                        <a:rPr lang="en-US" sz="2800" b="1" baseline="0">
                          <a:latin typeface="Cambria" panose="02040503050406030204" pitchFamily="18" charset="0"/>
                          <a:ea typeface="Cambria" panose="02040503050406030204" pitchFamily="18" charset="0"/>
                        </a:rPr>
                        <a:t> lấy vào</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1922593683"/>
                  </a:ext>
                </a:extLst>
              </a:tr>
              <a:tr h="857559">
                <a:tc>
                  <a:txBody>
                    <a:bodyPr/>
                    <a:lstStyle/>
                    <a:p>
                      <a:pPr algn="just"/>
                      <a:r>
                        <a:rPr lang="en-US" sz="2800" b="1">
                          <a:latin typeface="Cambria" panose="02040503050406030204" pitchFamily="18" charset="0"/>
                          <a:ea typeface="Cambria" panose="02040503050406030204" pitchFamily="18" charset="0"/>
                        </a:rPr>
                        <a:t>Thực</a:t>
                      </a:r>
                      <a:r>
                        <a:rPr lang="en-US" sz="2800" b="1" baseline="0">
                          <a:latin typeface="Cambria" panose="02040503050406030204" pitchFamily="18" charset="0"/>
                          <a:ea typeface="Cambria" panose="02040503050406030204" pitchFamily="18" charset="0"/>
                        </a:rPr>
                        <a:t> vật thải ra</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3843794117"/>
                  </a:ext>
                </a:extLst>
              </a:tr>
            </a:tbl>
          </a:graphicData>
        </a:graphic>
      </p:graphicFrame>
      <p:sp>
        <p:nvSpPr>
          <p:cNvPr id="6" name="TextBox 5"/>
          <p:cNvSpPr txBox="1"/>
          <p:nvPr/>
        </p:nvSpPr>
        <p:spPr>
          <a:xfrm>
            <a:off x="3880021" y="27184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Ban ngày</a:t>
            </a:r>
          </a:p>
        </p:txBody>
      </p:sp>
      <p:sp>
        <p:nvSpPr>
          <p:cNvPr id="7" name="TextBox 6"/>
          <p:cNvSpPr txBox="1"/>
          <p:nvPr/>
        </p:nvSpPr>
        <p:spPr>
          <a:xfrm>
            <a:off x="7912443" y="27184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Cả ngày và đêm</a:t>
            </a:r>
          </a:p>
        </p:txBody>
      </p:sp>
      <p:sp>
        <p:nvSpPr>
          <p:cNvPr id="8" name="TextBox 7"/>
          <p:cNvSpPr txBox="1"/>
          <p:nvPr/>
        </p:nvSpPr>
        <p:spPr>
          <a:xfrm>
            <a:off x="3855307" y="35590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Lá cây</a:t>
            </a:r>
          </a:p>
        </p:txBody>
      </p:sp>
      <p:sp>
        <p:nvSpPr>
          <p:cNvPr id="9" name="TextBox 8"/>
          <p:cNvSpPr txBox="1"/>
          <p:nvPr/>
        </p:nvSpPr>
        <p:spPr>
          <a:xfrm>
            <a:off x="7912443" y="3559087"/>
            <a:ext cx="3406346"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Thân, rễ, lá,…</a:t>
            </a:r>
          </a:p>
        </p:txBody>
      </p:sp>
      <p:sp>
        <p:nvSpPr>
          <p:cNvPr id="10" name="TextBox 9"/>
          <p:cNvSpPr txBox="1"/>
          <p:nvPr/>
        </p:nvSpPr>
        <p:spPr>
          <a:xfrm>
            <a:off x="3855306" y="4424300"/>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Các-bô-níc</a:t>
            </a:r>
          </a:p>
        </p:txBody>
      </p:sp>
      <p:sp>
        <p:nvSpPr>
          <p:cNvPr id="11" name="TextBox 10"/>
          <p:cNvSpPr txBox="1"/>
          <p:nvPr/>
        </p:nvSpPr>
        <p:spPr>
          <a:xfrm>
            <a:off x="7941275" y="4514450"/>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Ô-xi</a:t>
            </a:r>
          </a:p>
        </p:txBody>
      </p:sp>
      <p:sp>
        <p:nvSpPr>
          <p:cNvPr id="12" name="TextBox 11"/>
          <p:cNvSpPr txBox="1"/>
          <p:nvPr/>
        </p:nvSpPr>
        <p:spPr>
          <a:xfrm>
            <a:off x="3880021" y="5289684"/>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Ô-xi</a:t>
            </a:r>
          </a:p>
        </p:txBody>
      </p:sp>
      <p:sp>
        <p:nvSpPr>
          <p:cNvPr id="13" name="TextBox 12"/>
          <p:cNvSpPr txBox="1"/>
          <p:nvPr/>
        </p:nvSpPr>
        <p:spPr>
          <a:xfrm>
            <a:off x="7941274" y="5367903"/>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Các-bô-níc</a:t>
            </a:r>
          </a:p>
        </p:txBody>
      </p:sp>
    </p:spTree>
    <p:extLst>
      <p:ext uri="{BB962C8B-B14F-4D97-AF65-F5344CB8AC3E}">
        <p14:creationId xmlns:p14="http://schemas.microsoft.com/office/powerpoint/2010/main" val="1062598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68780" y="479828"/>
            <a:ext cx="11136239" cy="2436360"/>
            <a:chOff x="1147156" y="572516"/>
            <a:chExt cx="13367433" cy="191726"/>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191726"/>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76820" y="574620"/>
              <a:ext cx="13337769" cy="179470"/>
            </a:xfrm>
            <a:prstGeom prst="rect">
              <a:avLst/>
            </a:prstGeom>
            <a:noFill/>
          </p:spPr>
          <p:txBody>
            <a:bodyPr wrap="square">
              <a:spAutoFit/>
            </a:bodyPr>
            <a:lstStyle/>
            <a:p>
              <a:pPr algn="just">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2. - Vẽ sơ đồ mô tả sự trao đổi khí với môi trường khi thực vật quang hợp.</a:t>
              </a:r>
            </a:p>
            <a:p>
              <a:pPr algn="just">
                <a:lnSpc>
                  <a:spcPct val="90000"/>
                </a:lnSpc>
              </a:pPr>
              <a:r>
                <a:rPr lang="nl-NL" sz="3800" b="1">
                  <a:solidFill>
                    <a:srgbClr val="009999"/>
                  </a:solidFill>
                  <a:latin typeface="Cambria" panose="02040503050406030204" pitchFamily="18" charset="0"/>
                  <a:ea typeface="Cambria" panose="02040503050406030204" pitchFamily="18" charset="0"/>
                </a:rPr>
                <a:t>       - Vẽ sơ đồ mô tả sự trao đổi khí với môi trường khi thực vật hô hấp.</a:t>
              </a:r>
            </a:p>
          </p:txBody>
        </p:sp>
      </p:gr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542" y="3659782"/>
            <a:ext cx="4144236" cy="2828041"/>
          </a:xfrm>
          <a:prstGeom prst="rect">
            <a:avLst/>
          </a:prstGeom>
        </p:spPr>
      </p:pic>
    </p:spTree>
    <p:extLst>
      <p:ext uri="{BB962C8B-B14F-4D97-AF65-F5344CB8AC3E}">
        <p14:creationId xmlns:p14="http://schemas.microsoft.com/office/powerpoint/2010/main" val="269274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4">
            <a:extLst>
              <a:ext uri="{FF2B5EF4-FFF2-40B4-BE49-F238E27FC236}">
                <a16:creationId xmlns:a16="http://schemas.microsoft.com/office/drawing/2014/main" id="{EB3BA8FA-D68E-4F7F-815A-54C84CA79F7B}"/>
              </a:ext>
            </a:extLst>
          </p:cNvPr>
          <p:cNvSpPr txBox="1">
            <a:spLocks noChangeArrowheads="1"/>
          </p:cNvSpPr>
          <p:nvPr/>
        </p:nvSpPr>
        <p:spPr bwMode="auto">
          <a:xfrm>
            <a:off x="753762" y="885940"/>
            <a:ext cx="10700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4000" b="1">
                <a:solidFill>
                  <a:srgbClr val="009999"/>
                </a:solidFill>
                <a:latin typeface="Cambria" panose="02040503050406030204" pitchFamily="18" charset="0"/>
                <a:ea typeface="Cambria" panose="02040503050406030204" pitchFamily="18" charset="0"/>
              </a:rPr>
              <a:t>Vẽ sơ đồ mô tả sự trao đổi khí với môi trường khi thực vật quang hợp.</a:t>
            </a:r>
          </a:p>
        </p:txBody>
      </p:sp>
      <p:grpSp>
        <p:nvGrpSpPr>
          <p:cNvPr id="3" name="Group 12">
            <a:extLst>
              <a:ext uri="{FF2B5EF4-FFF2-40B4-BE49-F238E27FC236}">
                <a16:creationId xmlns:a16="http://schemas.microsoft.com/office/drawing/2014/main" id="{27293385-DB6F-453C-BD64-3EE7BADB54A1}"/>
              </a:ext>
            </a:extLst>
          </p:cNvPr>
          <p:cNvGrpSpPr>
            <a:grpSpLocks/>
          </p:cNvGrpSpPr>
          <p:nvPr/>
        </p:nvGrpSpPr>
        <p:grpSpPr bwMode="auto">
          <a:xfrm>
            <a:off x="642552" y="2863118"/>
            <a:ext cx="10701310" cy="2333473"/>
            <a:chOff x="336" y="624"/>
            <a:chExt cx="5136" cy="1056"/>
          </a:xfrm>
        </p:grpSpPr>
        <p:sp>
          <p:nvSpPr>
            <p:cNvPr id="4"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5"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6"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7"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8" name="AutoShape 17">
            <a:extLst>
              <a:ext uri="{FF2B5EF4-FFF2-40B4-BE49-F238E27FC236}">
                <a16:creationId xmlns:a16="http://schemas.microsoft.com/office/drawing/2014/main" id="{722F1743-3477-42ED-BE32-154601EA23F6}"/>
              </a:ext>
            </a:extLst>
          </p:cNvPr>
          <p:cNvSpPr>
            <a:spLocks noChangeArrowheads="1"/>
          </p:cNvSpPr>
          <p:nvPr/>
        </p:nvSpPr>
        <p:spPr bwMode="auto">
          <a:xfrm>
            <a:off x="5677108" y="3885022"/>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9"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772584" y="3049491"/>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0"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12468" y="3065452"/>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1" name="AutoShape 20">
            <a:extLst>
              <a:ext uri="{FF2B5EF4-FFF2-40B4-BE49-F238E27FC236}">
                <a16:creationId xmlns:a16="http://schemas.microsoft.com/office/drawing/2014/main" id="{3E658818-BBA9-4CC9-96E0-94700A08F957}"/>
              </a:ext>
            </a:extLst>
          </p:cNvPr>
          <p:cNvSpPr>
            <a:spLocks noChangeArrowheads="1"/>
          </p:cNvSpPr>
          <p:nvPr/>
        </p:nvSpPr>
        <p:spPr bwMode="auto">
          <a:xfrm>
            <a:off x="814838" y="3799906"/>
            <a:ext cx="4176470"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24">
            <a:extLst>
              <a:ext uri="{FF2B5EF4-FFF2-40B4-BE49-F238E27FC236}">
                <a16:creationId xmlns:a16="http://schemas.microsoft.com/office/drawing/2014/main" id="{EA5050A7-9280-4CFD-835D-F6DC48A76718}"/>
              </a:ext>
            </a:extLst>
          </p:cNvPr>
          <p:cNvSpPr>
            <a:spLocks noChangeShapeType="1"/>
          </p:cNvSpPr>
          <p:nvPr/>
        </p:nvSpPr>
        <p:spPr bwMode="auto">
          <a:xfrm>
            <a:off x="4991308" y="4267978"/>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2275363" y="3967353"/>
            <a:ext cx="24322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rPr>
              <a:t>Các-bô</a:t>
            </a:r>
            <a:r>
              <a:rPr lang="en-US" sz="3000" b="1">
                <a:solidFill>
                  <a:prstClr val="black"/>
                </a:solidFill>
                <a:latin typeface="Arial" panose="020B0604020202020204" pitchFamily="34" charset="0"/>
                <a:ea typeface="思源黑体 CN"/>
                <a:cs typeface="Arial" panose="020B0604020202020204" pitchFamily="34" charset="0"/>
              </a:rPr>
              <a:t>-níc</a:t>
            </a:r>
            <a:endPar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4"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02487" y="3621156"/>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AutoShape 20">
            <a:extLst>
              <a:ext uri="{FF2B5EF4-FFF2-40B4-BE49-F238E27FC236}">
                <a16:creationId xmlns:a16="http://schemas.microsoft.com/office/drawing/2014/main" id="{E1A367D1-60D9-4BB0-87CA-950C014F35D3}"/>
              </a:ext>
            </a:extLst>
          </p:cNvPr>
          <p:cNvSpPr>
            <a:spLocks noChangeArrowheads="1"/>
          </p:cNvSpPr>
          <p:nvPr/>
        </p:nvSpPr>
        <p:spPr bwMode="auto">
          <a:xfrm>
            <a:off x="8618369" y="3888908"/>
            <a:ext cx="2553208"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16" name="Line 24">
            <a:extLst>
              <a:ext uri="{FF2B5EF4-FFF2-40B4-BE49-F238E27FC236}">
                <a16:creationId xmlns:a16="http://schemas.microsoft.com/office/drawing/2014/main" id="{762258FF-0027-4732-BBF4-86BBFD46FAC7}"/>
              </a:ext>
            </a:extLst>
          </p:cNvPr>
          <p:cNvSpPr>
            <a:spLocks noChangeShapeType="1"/>
          </p:cNvSpPr>
          <p:nvPr/>
        </p:nvSpPr>
        <p:spPr bwMode="auto">
          <a:xfrm>
            <a:off x="7859723" y="4267978"/>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7"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835165" y="4017479"/>
            <a:ext cx="1192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lang="en-US" sz="2800" b="1">
                <a:solidFill>
                  <a:prstClr val="black"/>
                </a:solidFill>
                <a:latin typeface="Arial" panose="020B0604020202020204" pitchFamily="34" charset="0"/>
                <a:ea typeface="思源黑体 CN"/>
                <a:cs typeface="Arial" panose="020B0604020202020204" pitchFamily="34" charset="0"/>
              </a:rPr>
              <a:t>Ô-xi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3701428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par>
                          <p:cTn id="18" fill="hold">
                            <p:stCondLst>
                              <p:cond delay="2500"/>
                            </p:stCondLst>
                            <p:childTnLst>
                              <p:par>
                                <p:cTn id="19" presetID="8"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par>
                          <p:cTn id="22" fill="hold">
                            <p:stCondLst>
                              <p:cond delay="4500"/>
                            </p:stCondLst>
                            <p:childTnLst>
                              <p:par>
                                <p:cTn id="23" presetID="8"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amond(in)">
                                      <p:cBhvr>
                                        <p:cTn id="25" dur="2000"/>
                                        <p:tgtEl>
                                          <p:spTgt spid="15"/>
                                        </p:tgtEl>
                                      </p:cBhvr>
                                    </p:animEffect>
                                  </p:childTnLst>
                                </p:cTn>
                              </p:par>
                            </p:childTnLst>
                          </p:cTn>
                        </p:par>
                        <p:par>
                          <p:cTn id="26" fill="hold">
                            <p:stCondLst>
                              <p:cond delay="6500"/>
                            </p:stCondLst>
                            <p:childTnLst>
                              <p:par>
                                <p:cTn id="27" presetID="2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2000"/>
                                        <p:tgtEl>
                                          <p:spTgt spid="10"/>
                                        </p:tgtEl>
                                      </p:cBhvr>
                                    </p:animEffect>
                                  </p:childTnLst>
                                </p:cTn>
                              </p:par>
                            </p:childTnLst>
                          </p:cTn>
                        </p:par>
                        <p:par>
                          <p:cTn id="30" fill="hold">
                            <p:stCondLst>
                              <p:cond delay="8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9000"/>
                            </p:stCondLst>
                            <p:childTnLst>
                              <p:par>
                                <p:cTn id="35" presetID="8"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par>
                          <p:cTn id="38" fill="hold">
                            <p:stCondLst>
                              <p:cond delay="11000"/>
                            </p:stCondLst>
                            <p:childTnLst>
                              <p:par>
                                <p:cTn id="39" presetID="8"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amond(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3" grpId="0"/>
      <p:bldP spid="15" grpId="0" animBg="1"/>
      <p:bldP spid="16"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29"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30"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31"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32"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33"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3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35"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36"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37" name="Picture 36"/>
          <p:cNvPicPr>
            <a:picLocks noChangeAspect="1"/>
          </p:cNvPicPr>
          <p:nvPr/>
        </p:nvPicPr>
        <p:blipFill>
          <a:blip r:embed="rId10"/>
          <a:stretch>
            <a:fillRect/>
          </a:stretch>
        </p:blipFill>
        <p:spPr>
          <a:xfrm>
            <a:off x="446243" y="1892137"/>
            <a:ext cx="8440802" cy="1988718"/>
          </a:xfrm>
          <a:prstGeom prst="rect">
            <a:avLst/>
          </a:prstGeom>
        </p:spPr>
      </p:pic>
    </p:spTree>
    <p:extLst>
      <p:ext uri="{BB962C8B-B14F-4D97-AF65-F5344CB8AC3E}">
        <p14:creationId xmlns:p14="http://schemas.microsoft.com/office/powerpoint/2010/main" val="870563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4">
            <a:extLst>
              <a:ext uri="{FF2B5EF4-FFF2-40B4-BE49-F238E27FC236}">
                <a16:creationId xmlns:a16="http://schemas.microsoft.com/office/drawing/2014/main" id="{EB3BA8FA-D68E-4F7F-815A-54C84CA79F7B}"/>
              </a:ext>
            </a:extLst>
          </p:cNvPr>
          <p:cNvSpPr txBox="1">
            <a:spLocks noChangeArrowheads="1"/>
          </p:cNvSpPr>
          <p:nvPr/>
        </p:nvSpPr>
        <p:spPr bwMode="auto">
          <a:xfrm>
            <a:off x="753762" y="885940"/>
            <a:ext cx="10700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4000" b="1">
                <a:solidFill>
                  <a:srgbClr val="009999"/>
                </a:solidFill>
                <a:latin typeface="Cambria" panose="02040503050406030204" pitchFamily="18" charset="0"/>
                <a:ea typeface="Cambria" panose="02040503050406030204" pitchFamily="18" charset="0"/>
              </a:rPr>
              <a:t>Vẽ sơ đồ mô tả sự trao đổi khí với môi trường khi thực vật hô hấp.</a:t>
            </a:r>
          </a:p>
        </p:txBody>
      </p:sp>
      <p:grpSp>
        <p:nvGrpSpPr>
          <p:cNvPr id="3" name="Group 12">
            <a:extLst>
              <a:ext uri="{FF2B5EF4-FFF2-40B4-BE49-F238E27FC236}">
                <a16:creationId xmlns:a16="http://schemas.microsoft.com/office/drawing/2014/main" id="{27293385-DB6F-453C-BD64-3EE7BADB54A1}"/>
              </a:ext>
            </a:extLst>
          </p:cNvPr>
          <p:cNvGrpSpPr>
            <a:grpSpLocks/>
          </p:cNvGrpSpPr>
          <p:nvPr/>
        </p:nvGrpSpPr>
        <p:grpSpPr bwMode="auto">
          <a:xfrm>
            <a:off x="1181334" y="2863118"/>
            <a:ext cx="10162527" cy="2333473"/>
            <a:chOff x="336" y="624"/>
            <a:chExt cx="5136" cy="1056"/>
          </a:xfrm>
        </p:grpSpPr>
        <p:sp>
          <p:nvSpPr>
            <p:cNvPr id="4"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5"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6"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7"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8" name="AutoShape 17">
            <a:extLst>
              <a:ext uri="{FF2B5EF4-FFF2-40B4-BE49-F238E27FC236}">
                <a16:creationId xmlns:a16="http://schemas.microsoft.com/office/drawing/2014/main" id="{722F1743-3477-42ED-BE32-154601EA23F6}"/>
              </a:ext>
            </a:extLst>
          </p:cNvPr>
          <p:cNvSpPr>
            <a:spLocks noChangeArrowheads="1"/>
          </p:cNvSpPr>
          <p:nvPr/>
        </p:nvSpPr>
        <p:spPr bwMode="auto">
          <a:xfrm>
            <a:off x="4744167" y="3872665"/>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9"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772584" y="3049491"/>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0"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12468" y="3065452"/>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1" name="AutoShape 20">
            <a:extLst>
              <a:ext uri="{FF2B5EF4-FFF2-40B4-BE49-F238E27FC236}">
                <a16:creationId xmlns:a16="http://schemas.microsoft.com/office/drawing/2014/main" id="{3E658818-BBA9-4CC9-96E0-94700A08F957}"/>
              </a:ext>
            </a:extLst>
          </p:cNvPr>
          <p:cNvSpPr>
            <a:spLocks noChangeArrowheads="1"/>
          </p:cNvSpPr>
          <p:nvPr/>
        </p:nvSpPr>
        <p:spPr bwMode="auto">
          <a:xfrm>
            <a:off x="1181334" y="3799906"/>
            <a:ext cx="2933166"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24">
            <a:extLst>
              <a:ext uri="{FF2B5EF4-FFF2-40B4-BE49-F238E27FC236}">
                <a16:creationId xmlns:a16="http://schemas.microsoft.com/office/drawing/2014/main" id="{EA5050A7-9280-4CFD-835D-F6DC48A76718}"/>
              </a:ext>
            </a:extLst>
          </p:cNvPr>
          <p:cNvSpPr>
            <a:spLocks noChangeShapeType="1"/>
          </p:cNvSpPr>
          <p:nvPr/>
        </p:nvSpPr>
        <p:spPr bwMode="auto">
          <a:xfrm>
            <a:off x="4114500" y="4255621"/>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2172547" y="3923803"/>
            <a:ext cx="1514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Ô-xi</a:t>
            </a:r>
          </a:p>
        </p:txBody>
      </p:sp>
      <p:sp>
        <p:nvSpPr>
          <p:cNvPr id="14"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02487" y="3621156"/>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AutoShape 20">
            <a:extLst>
              <a:ext uri="{FF2B5EF4-FFF2-40B4-BE49-F238E27FC236}">
                <a16:creationId xmlns:a16="http://schemas.microsoft.com/office/drawing/2014/main" id="{E1A367D1-60D9-4BB0-87CA-950C014F35D3}"/>
              </a:ext>
            </a:extLst>
          </p:cNvPr>
          <p:cNvSpPr>
            <a:spLocks noChangeArrowheads="1"/>
          </p:cNvSpPr>
          <p:nvPr/>
        </p:nvSpPr>
        <p:spPr bwMode="auto">
          <a:xfrm>
            <a:off x="7537917" y="3888908"/>
            <a:ext cx="3633661"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16" name="Line 24">
            <a:extLst>
              <a:ext uri="{FF2B5EF4-FFF2-40B4-BE49-F238E27FC236}">
                <a16:creationId xmlns:a16="http://schemas.microsoft.com/office/drawing/2014/main" id="{762258FF-0027-4732-BBF4-86BBFD46FAC7}"/>
              </a:ext>
            </a:extLst>
          </p:cNvPr>
          <p:cNvSpPr>
            <a:spLocks noChangeShapeType="1"/>
          </p:cNvSpPr>
          <p:nvPr/>
        </p:nvSpPr>
        <p:spPr bwMode="auto">
          <a:xfrm>
            <a:off x="6908250" y="4255621"/>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7"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068947" y="4012703"/>
            <a:ext cx="2274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Các-bô-níc</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1519653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par>
                          <p:cTn id="18" fill="hold">
                            <p:stCondLst>
                              <p:cond delay="2500"/>
                            </p:stCondLst>
                            <p:childTnLst>
                              <p:par>
                                <p:cTn id="19" presetID="8"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par>
                          <p:cTn id="22" fill="hold">
                            <p:stCondLst>
                              <p:cond delay="4500"/>
                            </p:stCondLst>
                            <p:childTnLst>
                              <p:par>
                                <p:cTn id="23" presetID="8"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amond(in)">
                                      <p:cBhvr>
                                        <p:cTn id="25" dur="2000"/>
                                        <p:tgtEl>
                                          <p:spTgt spid="15"/>
                                        </p:tgtEl>
                                      </p:cBhvr>
                                    </p:animEffect>
                                  </p:childTnLst>
                                </p:cTn>
                              </p:par>
                            </p:childTnLst>
                          </p:cTn>
                        </p:par>
                        <p:par>
                          <p:cTn id="26" fill="hold">
                            <p:stCondLst>
                              <p:cond delay="6500"/>
                            </p:stCondLst>
                            <p:childTnLst>
                              <p:par>
                                <p:cTn id="27" presetID="2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2000"/>
                                        <p:tgtEl>
                                          <p:spTgt spid="10"/>
                                        </p:tgtEl>
                                      </p:cBhvr>
                                    </p:animEffect>
                                  </p:childTnLst>
                                </p:cTn>
                              </p:par>
                            </p:childTnLst>
                          </p:cTn>
                        </p:par>
                        <p:par>
                          <p:cTn id="30" fill="hold">
                            <p:stCondLst>
                              <p:cond delay="8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9000"/>
                            </p:stCondLst>
                            <p:childTnLst>
                              <p:par>
                                <p:cTn id="35" presetID="8"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par>
                          <p:cTn id="38" fill="hold">
                            <p:stCondLst>
                              <p:cond delay="11000"/>
                            </p:stCondLst>
                            <p:childTnLst>
                              <p:par>
                                <p:cTn id="39" presetID="8"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amond(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3" grpId="0"/>
      <p:bldP spid="15" grpId="0" animBg="1"/>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09737"/>
            </a:xfrm>
            <a:prstGeom prst="rect">
              <a:avLst/>
            </a:prstGeom>
            <a:noFill/>
          </p:spPr>
          <p:txBody>
            <a:bodyPr wrap="square">
              <a:spAutoFit/>
            </a:bodyPr>
            <a:lstStyle/>
            <a:p>
              <a:pPr algn="just"/>
              <a:r>
                <a:rPr lang="nl-NL" sz="4400" b="1">
                  <a:solidFill>
                    <a:srgbClr val="009999"/>
                  </a:solidFill>
                  <a:latin typeface="Cambria" panose="02040503050406030204" pitchFamily="18" charset="0"/>
                  <a:ea typeface="Cambria" panose="02040503050406030204" pitchFamily="18" charset="0"/>
                </a:rPr>
                <a:t>    </a:t>
              </a:r>
              <a:r>
                <a:rPr lang="nl-NL" sz="4000" b="1">
                  <a:solidFill>
                    <a:srgbClr val="009999"/>
                  </a:solidFill>
                  <a:latin typeface="Cambria" panose="02040503050406030204" pitchFamily="18" charset="0"/>
                  <a:ea typeface="Cambria" panose="02040503050406030204" pitchFamily="18" charset="0"/>
                </a:rPr>
                <a:t>Thực vật trao đổi khí với môi trường để thực hiện quá trình quang hợp và hô hấp. Quang hợp diễn ra chủ yếu ở lá và cần có ánh sáng. Hô hấp diễn ra suốt ngày đêm và ở tất cả các bộ phận rễ, than, lá,...</a:t>
              </a:r>
              <a:endParaRPr lang="en-US" sz="7200" b="1" dirty="0">
                <a:solidFill>
                  <a:srgbClr val="0099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62295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3"/>
          <a:stretch>
            <a:fillRect/>
          </a:stretch>
        </p:blipFill>
        <p:spPr>
          <a:xfrm>
            <a:off x="4197817" y="116660"/>
            <a:ext cx="3392408" cy="1587473"/>
          </a:xfrm>
          <a:prstGeom prst="rect">
            <a:avLst/>
          </a:prstGeom>
        </p:spPr>
      </p:pic>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4"/>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1192055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6" name="Picture 15"/>
          <p:cNvPicPr>
            <a:picLocks noChangeAspect="1"/>
          </p:cNvPicPr>
          <p:nvPr/>
        </p:nvPicPr>
        <p:blipFill>
          <a:blip r:embed="rId10"/>
          <a:stretch>
            <a:fillRect/>
          </a:stretch>
        </p:blipFill>
        <p:spPr>
          <a:xfrm>
            <a:off x="8225265" y="2606040"/>
            <a:ext cx="3097036" cy="1847248"/>
          </a:xfrm>
          <a:prstGeom prst="rect">
            <a:avLst/>
          </a:prstGeom>
        </p:spPr>
      </p:pic>
      <p:pic>
        <p:nvPicPr>
          <p:cNvPr id="19" name="Picture 18"/>
          <p:cNvPicPr>
            <a:picLocks noChangeAspect="1"/>
          </p:cNvPicPr>
          <p:nvPr/>
        </p:nvPicPr>
        <p:blipFill>
          <a:blip r:embed="rId11"/>
          <a:stretch>
            <a:fillRect/>
          </a:stretch>
        </p:blipFill>
        <p:spPr>
          <a:xfrm>
            <a:off x="1418600" y="2007130"/>
            <a:ext cx="5590517" cy="3023878"/>
          </a:xfrm>
          <a:prstGeom prst="rect">
            <a:avLst/>
          </a:prstGeom>
        </p:spPr>
      </p:pic>
    </p:spTree>
    <p:extLst>
      <p:ext uri="{BB962C8B-B14F-4D97-AF65-F5344CB8AC3E}">
        <p14:creationId xmlns:p14="http://schemas.microsoft.com/office/powerpoint/2010/main" val="31544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609668" y="1317583"/>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2" y="472211"/>
            <a:ext cx="10820290" cy="829649"/>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35282"/>
            </a:xfrm>
            <a:prstGeom prst="rect">
              <a:avLst/>
            </a:prstGeom>
            <a:noFill/>
          </p:spPr>
          <p:txBody>
            <a:bodyPr wrap="square">
              <a:spAutoFit/>
            </a:bodyPr>
            <a:lstStyle/>
            <a:p>
              <a:pPr algn="ctr"/>
              <a:r>
                <a:rPr lang="en-US" sz="3800" b="1" i="0">
                  <a:solidFill>
                    <a:srgbClr val="009999"/>
                  </a:solidFill>
                  <a:effectLst/>
                  <a:latin typeface="Cambria" panose="02040503050406030204" pitchFamily="18" charset="0"/>
                </a:rPr>
                <a:t>Quan sát hình 8, đọc thông tin và trả lời câu hỏi: </a:t>
              </a:r>
              <a:endParaRPr lang="en-US" sz="3800" b="1" dirty="0">
                <a:solidFill>
                  <a:srgbClr val="009999"/>
                </a:solidFill>
                <a:latin typeface="Cambria" panose="02040503050406030204" pitchFamily="18" charset="0"/>
              </a:endParaRPr>
            </a:p>
          </p:txBody>
        </p:sp>
      </p:grpSp>
      <p:grpSp>
        <p:nvGrpSpPr>
          <p:cNvPr id="6" name="Group">
            <a:extLst>
              <a:ext uri="{FF2B5EF4-FFF2-40B4-BE49-F238E27FC236}">
                <a16:creationId xmlns:a16="http://schemas.microsoft.com/office/drawing/2014/main" id="{BC5BEAEB-E389-7C3C-041A-F2DB4F5AE20A}"/>
              </a:ext>
            </a:extLst>
          </p:cNvPr>
          <p:cNvGrpSpPr/>
          <p:nvPr/>
        </p:nvGrpSpPr>
        <p:grpSpPr>
          <a:xfrm>
            <a:off x="591725" y="1561444"/>
            <a:ext cx="6676980" cy="3955953"/>
            <a:chOff x="169315" y="525230"/>
            <a:chExt cx="14793873" cy="198460"/>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7184" y="531908"/>
              <a:ext cx="14440523" cy="191782"/>
            </a:xfrm>
            <a:prstGeom prst="rect">
              <a:avLst/>
            </a:prstGeom>
            <a:noFill/>
          </p:spPr>
          <p:txBody>
            <a:bodyPr wrap="square">
              <a:spAutoFit/>
            </a:bodyPr>
            <a:lstStyle/>
            <a:p>
              <a:pPr algn="just"/>
              <a:r>
                <a:rPr lang="nl-NL" sz="3800">
                  <a:latin typeface="Cambria" panose="02040503050406030204" pitchFamily="18" charset="0"/>
                  <a:ea typeface="Cambria" panose="02040503050406030204" pitchFamily="18" charset="0"/>
                </a:rPr>
                <a:t>+ Kể tên một số yếu tố tham gia vào quá trình tự tổng hợp chất dinh dưỡng ở thực vật?</a:t>
              </a:r>
              <a:endParaRPr lang="en-US" sz="3800">
                <a:latin typeface="Cambria" panose="02040503050406030204" pitchFamily="18" charset="0"/>
                <a:ea typeface="Cambria" panose="02040503050406030204" pitchFamily="18" charset="0"/>
              </a:endParaRPr>
            </a:p>
            <a:p>
              <a:pPr algn="just"/>
              <a:r>
                <a:rPr lang="nl-NL" sz="3800">
                  <a:latin typeface="Cambria" panose="02040503050406030204" pitchFamily="18" charset="0"/>
                  <a:ea typeface="Cambria" panose="02040503050406030204" pitchFamily="18" charset="0"/>
                </a:rPr>
                <a:t>+ Chất dinh dưỡng được thực vật tự tổng hợp thông qua quá trình nào? </a:t>
              </a:r>
              <a:endParaRPr lang="en-US" sz="3800">
                <a:latin typeface="Cambria" panose="02040503050406030204" pitchFamily="18" charset="0"/>
                <a:ea typeface="Cambria" panose="02040503050406030204" pitchFamily="18" charset="0"/>
              </a:endParaRPr>
            </a:p>
          </p:txBody>
        </p:sp>
      </p:grpSp>
      <p:grpSp>
        <p:nvGrpSpPr>
          <p:cNvPr id="9" name="Group">
            <a:extLst>
              <a:ext uri="{FF2B5EF4-FFF2-40B4-BE49-F238E27FC236}">
                <a16:creationId xmlns:a16="http://schemas.microsoft.com/office/drawing/2014/main" id="{BC5BEAEB-E389-7C3C-041A-F2DB4F5AE20A}"/>
              </a:ext>
            </a:extLst>
          </p:cNvPr>
          <p:cNvGrpSpPr/>
          <p:nvPr/>
        </p:nvGrpSpPr>
        <p:grpSpPr>
          <a:xfrm>
            <a:off x="578278" y="1561444"/>
            <a:ext cx="6676980" cy="3955953"/>
            <a:chOff x="169315" y="525230"/>
            <a:chExt cx="14793873" cy="198460"/>
          </a:xfrm>
        </p:grpSpPr>
        <p:sp>
          <p:nvSpPr>
            <p:cNvPr id="10" name="Flowchart: Alternate Process 9">
              <a:extLst>
                <a:ext uri="{FF2B5EF4-FFF2-40B4-BE49-F238E27FC236}">
                  <a16:creationId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F6F49AC-3F83-46CA-AC9E-5A46576F40A2}"/>
                </a:ext>
              </a:extLst>
            </p:cNvPr>
            <p:cNvSpPr txBox="1"/>
            <p:nvPr/>
          </p:nvSpPr>
          <p:spPr>
            <a:xfrm>
              <a:off x="347184" y="531908"/>
              <a:ext cx="14440523" cy="191782"/>
            </a:xfrm>
            <a:prstGeom prst="rect">
              <a:avLst/>
            </a:prstGeom>
            <a:noFill/>
          </p:spPr>
          <p:txBody>
            <a:bodyPr wrap="square">
              <a:spAutoFit/>
            </a:bodyPr>
            <a:lstStyle/>
            <a:p>
              <a:pPr algn="just"/>
              <a:r>
                <a:rPr lang="nl-NL" sz="3800">
                  <a:latin typeface="Cambria" panose="02040503050406030204" pitchFamily="18" charset="0"/>
                  <a:ea typeface="Cambria" panose="02040503050406030204" pitchFamily="18" charset="0"/>
                </a:rPr>
                <a:t>+ Kể tên một số yếu tố tham gia vào quá trình tự tổng hợp chất dinh dưỡng ở thực vật?</a:t>
              </a:r>
              <a:endParaRPr lang="en-US" sz="3800">
                <a:latin typeface="Cambria" panose="02040503050406030204" pitchFamily="18" charset="0"/>
                <a:ea typeface="Cambria" panose="02040503050406030204" pitchFamily="18" charset="0"/>
              </a:endParaRPr>
            </a:p>
            <a:p>
              <a:pPr algn="just"/>
              <a:r>
                <a:rPr lang="nl-NL" sz="3800">
                  <a:latin typeface="Cambria" panose="02040503050406030204" pitchFamily="18" charset="0"/>
                  <a:ea typeface="Cambria" panose="02040503050406030204" pitchFamily="18" charset="0"/>
                </a:rPr>
                <a:t>+ Chất dinh dưỡng được thực vật tự tổng hợp thông qua quá trình nào? </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7866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7948" y="1372092"/>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1" y="46494"/>
            <a:ext cx="10820290" cy="1387587"/>
            <a:chOff x="1147156" y="572516"/>
            <a:chExt cx="12988181" cy="33580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3580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0278"/>
            </a:xfrm>
            <a:prstGeom prst="rect">
              <a:avLst/>
            </a:prstGeom>
            <a:noFill/>
          </p:spPr>
          <p:txBody>
            <a:bodyPr wrap="square">
              <a:spAutoFit/>
            </a:bodyPr>
            <a:lstStyle/>
            <a:p>
              <a:pPr algn="ctr"/>
              <a:r>
                <a:rPr lang="en-US" sz="4000" b="1" i="0">
                  <a:solidFill>
                    <a:srgbClr val="009999"/>
                  </a:solidFill>
                  <a:effectLst/>
                  <a:latin typeface="Cambria" panose="02040503050406030204" pitchFamily="18" charset="0"/>
                </a:rPr>
                <a:t>Một số yếu tố tham gia vào quá trình tự tổng hợp chất dinh dưỡng ở thực vật.  </a:t>
              </a:r>
              <a:endParaRPr lang="en-US" sz="4000" b="1" dirty="0">
                <a:solidFill>
                  <a:srgbClr val="009999"/>
                </a:solidFill>
                <a:latin typeface="Cambria" panose="02040503050406030204" pitchFamily="18" charset="0"/>
              </a:endParaRPr>
            </a:p>
          </p:txBody>
        </p:sp>
      </p:grpSp>
      <p:sp>
        <p:nvSpPr>
          <p:cNvPr id="6" name="Line Callout 1 5"/>
          <p:cNvSpPr/>
          <p:nvPr/>
        </p:nvSpPr>
        <p:spPr>
          <a:xfrm>
            <a:off x="9482348" y="1764724"/>
            <a:ext cx="2053653" cy="727195"/>
          </a:xfrm>
          <a:prstGeom prst="borderCallout1">
            <a:avLst>
              <a:gd name="adj1" fmla="val 18750"/>
              <a:gd name="adj2" fmla="val -8333"/>
              <a:gd name="adj3" fmla="val 30709"/>
              <a:gd name="adj4" fmla="val -91444"/>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Ánh sáng</a:t>
            </a:r>
          </a:p>
        </p:txBody>
      </p:sp>
      <p:sp>
        <p:nvSpPr>
          <p:cNvPr id="7" name="Line Callout 1 6"/>
          <p:cNvSpPr/>
          <p:nvPr/>
        </p:nvSpPr>
        <p:spPr>
          <a:xfrm>
            <a:off x="9350800" y="3955007"/>
            <a:ext cx="2427912"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Khí </a:t>
            </a:r>
          </a:p>
          <a:p>
            <a:pPr algn="ctr">
              <a:lnSpc>
                <a:spcPct val="80000"/>
              </a:lnSpc>
            </a:pPr>
            <a:r>
              <a:rPr lang="en-US" sz="3600">
                <a:solidFill>
                  <a:srgbClr val="002060"/>
                </a:solidFill>
                <a:latin typeface="Cambria" panose="02040503050406030204" pitchFamily="18" charset="0"/>
                <a:ea typeface="Cambria" panose="02040503050406030204" pitchFamily="18" charset="0"/>
              </a:rPr>
              <a:t>các-bô-níc</a:t>
            </a:r>
          </a:p>
        </p:txBody>
      </p:sp>
      <p:sp>
        <p:nvSpPr>
          <p:cNvPr id="8" name="Line Callout 1 7"/>
          <p:cNvSpPr/>
          <p:nvPr/>
        </p:nvSpPr>
        <p:spPr>
          <a:xfrm>
            <a:off x="715711" y="3874213"/>
            <a:ext cx="2053653" cy="727195"/>
          </a:xfrm>
          <a:prstGeom prst="borderCallout1">
            <a:avLst>
              <a:gd name="adj1" fmla="val 88837"/>
              <a:gd name="adj2" fmla="val 104806"/>
              <a:gd name="adj3" fmla="val 233946"/>
              <a:gd name="adj4" fmla="val 266084"/>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Nước</a:t>
            </a:r>
          </a:p>
        </p:txBody>
      </p:sp>
      <p:grpSp>
        <p:nvGrpSpPr>
          <p:cNvPr id="9" name="Group 8">
            <a:extLst>
              <a:ext uri="{FF2B5EF4-FFF2-40B4-BE49-F238E27FC236}">
                <a16:creationId xmlns:a16="http://schemas.microsoft.com/office/drawing/2014/main" id="{C06674D6-F5EE-4F28-8AA0-70ED4D8F2EED}"/>
              </a:ext>
            </a:extLst>
          </p:cNvPr>
          <p:cNvGrpSpPr/>
          <p:nvPr/>
        </p:nvGrpSpPr>
        <p:grpSpPr>
          <a:xfrm>
            <a:off x="0" y="2681089"/>
            <a:ext cx="12192000" cy="1959476"/>
            <a:chOff x="368186" y="2645962"/>
            <a:chExt cx="12192000" cy="1959476"/>
          </a:xfrm>
        </p:grpSpPr>
        <p:sp>
          <p:nvSpPr>
            <p:cNvPr id="10" name="Rectangle 9">
              <a:extLst>
                <a:ext uri="{FF2B5EF4-FFF2-40B4-BE49-F238E27FC236}">
                  <a16:creationId xmlns:a16="http://schemas.microsoft.com/office/drawing/2014/main" id="{FDE2D60A-ABD5-4F8A-90DE-23308E04C133}"/>
                </a:ext>
              </a:extLst>
            </p:cNvPr>
            <p:cNvSpPr/>
            <p:nvPr/>
          </p:nvSpPr>
          <p:spPr>
            <a:xfrm>
              <a:off x="368186" y="2645962"/>
              <a:ext cx="12192000" cy="18434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思源黑体 CN"/>
                <a:cs typeface="Arial" panose="020B0604020202020204" pitchFamily="34" charset="0"/>
              </a:endParaRPr>
            </a:p>
          </p:txBody>
        </p:sp>
        <p:sp>
          <p:nvSpPr>
            <p:cNvPr id="11" name="TextBox 10">
              <a:extLst>
                <a:ext uri="{FF2B5EF4-FFF2-40B4-BE49-F238E27FC236}">
                  <a16:creationId xmlns:a16="http://schemas.microsoft.com/office/drawing/2014/main" id="{D5A440C2-CCBA-4ED0-9022-F99DCBB9AD87}"/>
                </a:ext>
              </a:extLst>
            </p:cNvPr>
            <p:cNvSpPr txBox="1"/>
            <p:nvPr/>
          </p:nvSpPr>
          <p:spPr>
            <a:xfrm>
              <a:off x="1083898" y="2851112"/>
              <a:ext cx="11063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Ánh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khí</a:t>
              </a:r>
              <a:r>
                <a:rPr kumimoji="0" lang="en-US" sz="3600" b="1" i="0" u="none" strike="noStrike" kern="1200" cap="none" spc="0" normalizeH="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các-bô-níc</a:t>
              </a: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nước</a:t>
              </a: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là</a:t>
              </a:r>
              <a:r>
                <a:rPr kumimoji="0" lang="en-US" sz="3600" b="1" i="0" u="none" strike="noStrike" kern="1200" cap="none" spc="0" normalizeH="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những yếu tố tham gia vào quá trình tự tổng hợp chất dinh dưỡng ở thực vật.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50403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7948" y="1372092"/>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1" y="61992"/>
            <a:ext cx="10820290" cy="1387587"/>
            <a:chOff x="1147156" y="572516"/>
            <a:chExt cx="12988181" cy="33580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3580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0278"/>
            </a:xfrm>
            <a:prstGeom prst="rect">
              <a:avLst/>
            </a:prstGeom>
            <a:noFill/>
          </p:spPr>
          <p:txBody>
            <a:bodyPr wrap="square">
              <a:spAutoFit/>
            </a:bodyPr>
            <a:lstStyle/>
            <a:p>
              <a:pPr algn="ctr"/>
              <a:r>
                <a:rPr lang="nl-NL" sz="4000" b="1">
                  <a:solidFill>
                    <a:srgbClr val="009999"/>
                  </a:solidFill>
                  <a:latin typeface="Cambria" panose="02040503050406030204" pitchFamily="18" charset="0"/>
                  <a:ea typeface="Cambria" panose="02040503050406030204" pitchFamily="18" charset="0"/>
                </a:rPr>
                <a:t>Chất dinh dưỡng được thực vật tự tổng hợp thông qua quá trình nào?</a:t>
              </a:r>
              <a:endParaRPr lang="en-US" sz="4000" b="1" dirty="0">
                <a:solidFill>
                  <a:srgbClr val="009999"/>
                </a:solidFill>
                <a:latin typeface="Cambria" panose="02040503050406030204" pitchFamily="18" charset="0"/>
              </a:endParaRPr>
            </a:p>
          </p:txBody>
        </p:sp>
      </p:grpSp>
      <p:sp>
        <p:nvSpPr>
          <p:cNvPr id="6" name="Line Callout 1 5"/>
          <p:cNvSpPr/>
          <p:nvPr/>
        </p:nvSpPr>
        <p:spPr>
          <a:xfrm>
            <a:off x="9482348" y="1501258"/>
            <a:ext cx="2053653" cy="727195"/>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Ánh sáng</a:t>
            </a:r>
          </a:p>
        </p:txBody>
      </p:sp>
      <p:sp>
        <p:nvSpPr>
          <p:cNvPr id="7" name="Line Callout 1 6"/>
          <p:cNvSpPr/>
          <p:nvPr/>
        </p:nvSpPr>
        <p:spPr>
          <a:xfrm>
            <a:off x="9350800" y="3955007"/>
            <a:ext cx="2427912"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Khí </a:t>
            </a:r>
          </a:p>
          <a:p>
            <a:pPr algn="ctr">
              <a:lnSpc>
                <a:spcPct val="80000"/>
              </a:lnSpc>
            </a:pPr>
            <a:r>
              <a:rPr lang="en-US" sz="3600">
                <a:solidFill>
                  <a:srgbClr val="002060"/>
                </a:solidFill>
                <a:latin typeface="Cambria" panose="02040503050406030204" pitchFamily="18" charset="0"/>
                <a:ea typeface="Cambria" panose="02040503050406030204" pitchFamily="18" charset="0"/>
              </a:rPr>
              <a:t>các-bô-níc</a:t>
            </a:r>
          </a:p>
        </p:txBody>
      </p:sp>
      <p:sp>
        <p:nvSpPr>
          <p:cNvPr id="8" name="Line Callout 1 7"/>
          <p:cNvSpPr/>
          <p:nvPr/>
        </p:nvSpPr>
        <p:spPr>
          <a:xfrm>
            <a:off x="803868" y="4202346"/>
            <a:ext cx="2053653" cy="727195"/>
          </a:xfrm>
          <a:prstGeom prst="borderCallout1">
            <a:avLst>
              <a:gd name="adj1" fmla="val 88837"/>
              <a:gd name="adj2" fmla="val 104806"/>
              <a:gd name="adj3" fmla="val 189190"/>
              <a:gd name="adj4" fmla="val 278159"/>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Nước</a:t>
            </a:r>
          </a:p>
        </p:txBody>
      </p:sp>
      <p:grpSp>
        <p:nvGrpSpPr>
          <p:cNvPr id="9" name="Group">
            <a:extLst>
              <a:ext uri="{FF2B5EF4-FFF2-40B4-BE49-F238E27FC236}">
                <a16:creationId xmlns:a16="http://schemas.microsoft.com/office/drawing/2014/main" id="{BC5BEAEB-E389-7C3C-041A-F2DB4F5AE20A}"/>
              </a:ext>
            </a:extLst>
          </p:cNvPr>
          <p:cNvGrpSpPr/>
          <p:nvPr/>
        </p:nvGrpSpPr>
        <p:grpSpPr>
          <a:xfrm>
            <a:off x="645419" y="1815057"/>
            <a:ext cx="2692316" cy="1411214"/>
            <a:chOff x="169315" y="525230"/>
            <a:chExt cx="14793873" cy="117147"/>
          </a:xfrm>
        </p:grpSpPr>
        <p:sp>
          <p:nvSpPr>
            <p:cNvPr id="10" name="Flowchart: Alternate Process 9">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F6F49AC-3F83-46CA-AC9E-5A46576F40A2}"/>
                </a:ext>
              </a:extLst>
            </p:cNvPr>
            <p:cNvSpPr txBox="1"/>
            <p:nvPr/>
          </p:nvSpPr>
          <p:spPr>
            <a:xfrm>
              <a:off x="345991" y="533662"/>
              <a:ext cx="14440521" cy="99641"/>
            </a:xfrm>
            <a:prstGeom prst="rect">
              <a:avLst/>
            </a:prstGeom>
            <a:noFill/>
          </p:spPr>
          <p:txBody>
            <a:bodyPr wrap="square">
              <a:spAutoFit/>
            </a:bodyPr>
            <a:lstStyle/>
            <a:p>
              <a:pPr algn="ctr"/>
              <a:r>
                <a:rPr lang="en-US" sz="3600" b="1" i="0">
                  <a:solidFill>
                    <a:srgbClr val="FF0000"/>
                  </a:solidFill>
                  <a:effectLst/>
                  <a:latin typeface="Cambria" panose="02040503050406030204" pitchFamily="18" charset="0"/>
                </a:rPr>
                <a:t>Quá trình quang hợp.</a:t>
              </a:r>
              <a:endParaRPr lang="en-US" sz="3600" b="1" dirty="0">
                <a:solidFill>
                  <a:srgbClr val="FF0000"/>
                </a:solidFill>
                <a:latin typeface="Cambria" panose="02040503050406030204" pitchFamily="18" charset="0"/>
              </a:endParaRPr>
            </a:p>
          </p:txBody>
        </p:sp>
      </p:grpSp>
    </p:spTree>
    <p:extLst>
      <p:ext uri="{BB962C8B-B14F-4D97-AF65-F5344CB8AC3E}">
        <p14:creationId xmlns:p14="http://schemas.microsoft.com/office/powerpoint/2010/main" val="184780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6046" y="3361324"/>
            <a:ext cx="4676931" cy="3191554"/>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5"/>
            <a:ext cx="11111527" cy="1357816"/>
            <a:chOff x="1147155" y="567816"/>
            <a:chExt cx="13337769" cy="44028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440285"/>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Chia sẻ khả năng kì diệu của lá cây về tự tổng hợp các chất dinh dưỡng cần cho sự sống.</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37295" y="1470544"/>
            <a:ext cx="11317574" cy="2308324"/>
          </a:xfrm>
          <a:prstGeom prst="rect">
            <a:avLst/>
          </a:prstGeom>
          <a:noFill/>
        </p:spPr>
        <p:txBody>
          <a:bodyPr wrap="square">
            <a:spAutoFit/>
          </a:bodyPr>
          <a:lstStyle/>
          <a:p>
            <a:pPr algn="just"/>
            <a:r>
              <a:rPr lang="nl-NL" sz="3600">
                <a:solidFill>
                  <a:srgbClr val="002060"/>
                </a:solidFill>
                <a:latin typeface="Cambria" panose="02040503050406030204" pitchFamily="18" charset="0"/>
                <a:ea typeface="Cambria" panose="02040503050406030204" pitchFamily="18" charset="0"/>
              </a:rPr>
              <a:t>+ </a:t>
            </a:r>
            <a:r>
              <a:rPr lang="en-US" sz="3600">
                <a:solidFill>
                  <a:srgbClr val="002060"/>
                </a:solidFill>
                <a:latin typeface="Cambria" panose="02040503050406030204" pitchFamily="18" charset="0"/>
                <a:ea typeface="Cambria" panose="02040503050406030204" pitchFamily="18" charset="0"/>
              </a:rPr>
              <a:t>Lưu ý các mũi tên đi vào trên sơ đồ.</a:t>
            </a:r>
          </a:p>
          <a:p>
            <a:pPr algn="just"/>
            <a:r>
              <a:rPr lang="nl-NL" sz="3600">
                <a:solidFill>
                  <a:srgbClr val="002060"/>
                </a:solidFill>
                <a:latin typeface="Cambria" panose="02040503050406030204" pitchFamily="18" charset="0"/>
                <a:ea typeface="Cambria" panose="02040503050406030204" pitchFamily="18" charset="0"/>
              </a:rPr>
              <a:t>+ Sản phẩm của quá trình đó là gì ?</a:t>
            </a:r>
          </a:p>
          <a:p>
            <a:pPr algn="just"/>
            <a:r>
              <a:rPr lang="nl-NL" sz="3600">
                <a:solidFill>
                  <a:srgbClr val="002060"/>
                </a:solidFill>
                <a:latin typeface="Cambria" panose="02040503050406030204" pitchFamily="18" charset="0"/>
                <a:ea typeface="Cambria" panose="02040503050406030204" pitchFamily="18" charset="0"/>
              </a:rPr>
              <a:t>+ Nơi diễn ra quá trình quang hợp.</a:t>
            </a:r>
          </a:p>
          <a:p>
            <a:pPr algn="just"/>
            <a:r>
              <a:rPr lang="nl-NL" sz="3600">
                <a:solidFill>
                  <a:srgbClr val="002060"/>
                </a:solidFill>
                <a:latin typeface="Cambria" panose="02040503050406030204" pitchFamily="18" charset="0"/>
                <a:ea typeface="Cambria" panose="02040503050406030204" pitchFamily="18" charset="0"/>
              </a:rPr>
              <a:t>+ Vì sao lá cây có màu xanh lục ?</a:t>
            </a:r>
            <a:endParaRPr lang="en-US" sz="36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427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3092784" y="147621"/>
            <a:ext cx="5741934" cy="807120"/>
            <a:chOff x="169315" y="525230"/>
            <a:chExt cx="14793873" cy="117147"/>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345991" y="533662"/>
              <a:ext cx="14440521" cy="99641"/>
            </a:xfrm>
            <a:prstGeom prst="rect">
              <a:avLst/>
            </a:prstGeom>
            <a:noFill/>
          </p:spPr>
          <p:txBody>
            <a:bodyPr wrap="square">
              <a:spAutoFit/>
            </a:bodyPr>
            <a:lstStyle/>
            <a:p>
              <a:pPr algn="ctr"/>
              <a:r>
                <a:rPr lang="en-US" sz="3600" b="1" i="0">
                  <a:solidFill>
                    <a:srgbClr val="FF0000"/>
                  </a:solidFill>
                  <a:effectLst/>
                  <a:latin typeface="Cambria" panose="02040503050406030204" pitchFamily="18" charset="0"/>
                </a:rPr>
                <a:t>Quá trình quang hợp.</a:t>
              </a:r>
              <a:endParaRPr lang="en-US" sz="3600" b="1" dirty="0">
                <a:solidFill>
                  <a:srgbClr val="FF0000"/>
                </a:solidFill>
                <a:latin typeface="Cambria" panose="02040503050406030204" pitchFamily="18" charset="0"/>
              </a:endParaRPr>
            </a:p>
          </p:txBody>
        </p:sp>
      </p:grpSp>
      <p:sp>
        <p:nvSpPr>
          <p:cNvPr id="5" name="TextBox 4">
            <a:extLst>
              <a:ext uri="{FF2B5EF4-FFF2-40B4-BE49-F238E27FC236}">
                <a16:creationId xmlns:a16="http://schemas.microsoft.com/office/drawing/2014/main" id="{29BE03B6-D817-4F39-8CAE-CA499A08CDF0}"/>
              </a:ext>
            </a:extLst>
          </p:cNvPr>
          <p:cNvSpPr txBox="1"/>
          <p:nvPr/>
        </p:nvSpPr>
        <p:spPr>
          <a:xfrm>
            <a:off x="218461" y="2647420"/>
            <a:ext cx="30639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200" b="1" i="0" u="none" strike="noStrike" kern="1200" cap="none" spc="0" normalizeH="0" baseline="0" noProof="0" dirty="0">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các-bô-nic</a:t>
            </a:r>
            <a:endParaRPr kumimoji="0" lang="vi-VN" sz="3200" b="1" i="0" u="none" strike="noStrike" kern="1200" cap="none" spc="0" normalizeH="0" baseline="0" noProof="0" dirty="0">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42AACFFA-C0CB-40C8-BE74-41AA6FC4168F}"/>
              </a:ext>
            </a:extLst>
          </p:cNvPr>
          <p:cNvSpPr txBox="1"/>
          <p:nvPr/>
        </p:nvSpPr>
        <p:spPr>
          <a:xfrm>
            <a:off x="9707976" y="1489676"/>
            <a:ext cx="2024216" cy="52322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THẢI RA</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pic>
        <p:nvPicPr>
          <p:cNvPr id="7" name="Picture 6">
            <a:extLst>
              <a:ext uri="{FF2B5EF4-FFF2-40B4-BE49-F238E27FC236}">
                <a16:creationId xmlns:a16="http://schemas.microsoft.com/office/drawing/2014/main" id="{063D14C5-3FFA-47E7-B0C8-FE52011C67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842" y="503583"/>
            <a:ext cx="8342210" cy="6858000"/>
          </a:xfrm>
          <a:prstGeom prst="rect">
            <a:avLst/>
          </a:prstGeom>
        </p:spPr>
      </p:pic>
      <p:sp>
        <p:nvSpPr>
          <p:cNvPr id="8" name="TextBox 7">
            <a:extLst>
              <a:ext uri="{FF2B5EF4-FFF2-40B4-BE49-F238E27FC236}">
                <a16:creationId xmlns:a16="http://schemas.microsoft.com/office/drawing/2014/main" id="{5DB51973-D847-49A2-A0FD-4C6BC85A79D9}"/>
              </a:ext>
            </a:extLst>
          </p:cNvPr>
          <p:cNvSpPr txBox="1"/>
          <p:nvPr/>
        </p:nvSpPr>
        <p:spPr>
          <a:xfrm>
            <a:off x="388729" y="1629110"/>
            <a:ext cx="2011680" cy="52322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LẤY VÀO</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cxnSp>
        <p:nvCxnSpPr>
          <p:cNvPr id="9" name="Straight Arrow Connector 8">
            <a:extLst>
              <a:ext uri="{FF2B5EF4-FFF2-40B4-BE49-F238E27FC236}">
                <a16:creationId xmlns:a16="http://schemas.microsoft.com/office/drawing/2014/main" id="{F4A0A86C-6A8C-4D2F-8FF7-1267549A4793}"/>
              </a:ext>
            </a:extLst>
          </p:cNvPr>
          <p:cNvCxnSpPr>
            <a:cxnSpLocks/>
          </p:cNvCxnSpPr>
          <p:nvPr/>
        </p:nvCxnSpPr>
        <p:spPr>
          <a:xfrm>
            <a:off x="1394569" y="3286871"/>
            <a:ext cx="2195796" cy="82552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278BE32-5779-4D96-9998-2A0FFA897969}"/>
              </a:ext>
            </a:extLst>
          </p:cNvPr>
          <p:cNvCxnSpPr>
            <a:cxnSpLocks/>
          </p:cNvCxnSpPr>
          <p:nvPr/>
        </p:nvCxnSpPr>
        <p:spPr>
          <a:xfrm flipH="1">
            <a:off x="8104469" y="3736830"/>
            <a:ext cx="2518707" cy="1100845"/>
          </a:xfrm>
          <a:prstGeom prst="straightConnector1">
            <a:avLst/>
          </a:prstGeom>
          <a:ln w="38100">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A86F666-5AC2-40F9-97F2-457148C17827}"/>
              </a:ext>
            </a:extLst>
          </p:cNvPr>
          <p:cNvSpPr txBox="1"/>
          <p:nvPr/>
        </p:nvSpPr>
        <p:spPr>
          <a:xfrm>
            <a:off x="9956052" y="3090499"/>
            <a:ext cx="19287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600" b="1" noProof="0">
                <a:solidFill>
                  <a:srgbClr val="0070C0"/>
                </a:solidFill>
                <a:latin typeface="Cambria" panose="02040503050406030204" pitchFamily="18" charset="0"/>
                <a:ea typeface="Cambria" panose="02040503050406030204" pitchFamily="18" charset="0"/>
                <a:cs typeface="Arial" panose="020B0604020202020204" pitchFamily="34" charset="0"/>
              </a:rPr>
              <a:t>ô-</a:t>
            </a: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xi</a:t>
            </a:r>
            <a:endPar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6" name="图片 12">
            <a:extLst>
              <a:ext uri="{FF2B5EF4-FFF2-40B4-BE49-F238E27FC236}">
                <a16:creationId xmlns:a16="http://schemas.microsoft.com/office/drawing/2014/main" id="{3832D80D-81B0-4393-8185-F8A424A23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4381" y="764578"/>
            <a:ext cx="2196846" cy="2196846"/>
          </a:xfrm>
          <a:prstGeom prst="rect">
            <a:avLst/>
          </a:prstGeom>
        </p:spPr>
      </p:pic>
    </p:spTree>
    <p:extLst>
      <p:ext uri="{BB962C8B-B14F-4D97-AF65-F5344CB8AC3E}">
        <p14:creationId xmlns:p14="http://schemas.microsoft.com/office/powerpoint/2010/main" val="2864143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Effect transition="in" filter="fade">
                                      <p:cBhvr>
                                        <p:cTn id="4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16007"/>
            </a:xfrm>
            <a:prstGeom prst="rect">
              <a:avLst/>
            </a:prstGeom>
            <a:noFill/>
          </p:spPr>
          <p:txBody>
            <a:bodyPr wrap="square">
              <a:spAutoFit/>
            </a:bodyPr>
            <a:lstStyle/>
            <a:p>
              <a:pPr algn="just"/>
              <a:r>
                <a:rPr lang="nl-NL" sz="3600" b="1">
                  <a:solidFill>
                    <a:srgbClr val="009999"/>
                  </a:solidFill>
                  <a:latin typeface="Cambria" panose="02040503050406030204" pitchFamily="18" charset="0"/>
                  <a:ea typeface="Cambria" panose="02040503050406030204" pitchFamily="18" charset="0"/>
                </a:rPr>
                <a:t>    Lá cây có khả năng thu nhận ánh sáng mặt trời, tự tổng hợp nên các chất dinh dưỡng cần cho sự sống từ các chất như khí các-bô-níc, nước nhờ quá trình quang hợp, đồng thời thải ra khí ô-xi. Ngoài lá cây thì những phần trên cây có màu xanh lục cũng có khả năng quang hợp.</a:t>
              </a:r>
              <a:endParaRPr lang="en-US" sz="3600" b="1" dirty="0">
                <a:solidFill>
                  <a:srgbClr val="0099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9867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187</TotalTime>
  <Words>800</Words>
  <Application>Microsoft Office PowerPoint</Application>
  <PresentationFormat>Widescreen</PresentationFormat>
  <Paragraphs>74</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#9Slide07 HoneyCream</vt:lpstr>
      <vt:lpstr>Arial</vt:lpstr>
      <vt:lpstr>Calibri</vt:lpstr>
      <vt:lpstr>Cambria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Administrator</cp:lastModifiedBy>
  <cp:revision>46</cp:revision>
  <dcterms:created xsi:type="dcterms:W3CDTF">2023-10-30T15:46:34Z</dcterms:created>
  <dcterms:modified xsi:type="dcterms:W3CDTF">2025-12-15T02:43:49Z</dcterms:modified>
</cp:coreProperties>
</file>