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6" r:id="rId1"/>
  </p:sldMasterIdLst>
  <p:notesMasterIdLst>
    <p:notesMasterId r:id="rId17"/>
  </p:notesMasterIdLst>
  <p:sldIdLst>
    <p:sldId id="4308" r:id="rId2"/>
    <p:sldId id="4310" r:id="rId3"/>
    <p:sldId id="4311" r:id="rId4"/>
    <p:sldId id="4312" r:id="rId5"/>
    <p:sldId id="4313" r:id="rId6"/>
    <p:sldId id="4314" r:id="rId7"/>
    <p:sldId id="4315" r:id="rId8"/>
    <p:sldId id="4316" r:id="rId9"/>
    <p:sldId id="4317" r:id="rId10"/>
    <p:sldId id="4318" r:id="rId11"/>
    <p:sldId id="4319" r:id="rId12"/>
    <p:sldId id="4320" r:id="rId13"/>
    <p:sldId id="4321" r:id="rId14"/>
    <p:sldId id="4323" r:id="rId15"/>
    <p:sldId id="4324" r:id="rId16"/>
  </p:sldIdLst>
  <p:sldSz cx="12192000" cy="6858000"/>
  <p:notesSz cx="6858000" cy="9144000"/>
  <p:embeddedFontLst>
    <p:embeddedFont>
      <p:font typeface="Pangolin" panose="020B0604020202020204" charset="0"/>
      <p:regular r:id="rId18"/>
    </p:embeddedFont>
    <p:embeddedFont>
      <p:font typeface="Roboto" panose="020B0604020202020204" charset="0"/>
      <p:regular r:id="rId19"/>
      <p:bold r:id="rId20"/>
      <p:italic r:id="rId21"/>
      <p:boldItalic r:id="rId22"/>
    </p:embeddedFont>
    <p:embeddedFont>
      <p:font typeface="Calibri Light" panose="020F0302020204030204" pitchFamily="34" charset="0"/>
      <p:regular r:id="rId23"/>
      <p:italic r:id="rId24"/>
    </p:embeddedFont>
    <p:embeddedFont>
      <p:font typeface="Calibri" panose="020F0502020204030204" pitchFamily="34" charset="0"/>
      <p:regular r:id="rId25"/>
      <p:bold r:id="rId26"/>
      <p:italic r:id="rId27"/>
      <p:boldItalic r:id="rId28"/>
    </p:embeddedFont>
    <p:embeddedFont>
      <p:font typeface="Roboto Black" panose="020B0604020202020204" charset="0"/>
      <p:regular r:id="rId29"/>
      <p:bold r:id="rId30"/>
      <p:boldItalic r:id="rId3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D25"/>
    <a:srgbClr val="FF00FF"/>
    <a:srgbClr val="BC5E41"/>
    <a:srgbClr val="F19054"/>
    <a:srgbClr val="AAE1FA"/>
    <a:srgbClr val="BB8CBF"/>
    <a:srgbClr val="69CEF3"/>
    <a:srgbClr val="95624C"/>
    <a:srgbClr val="81A7D4"/>
    <a:srgbClr val="FEF2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0" autoAdjust="0"/>
    <p:restoredTop sz="71930" autoAdjust="0"/>
  </p:normalViewPr>
  <p:slideViewPr>
    <p:cSldViewPr snapToGrid="0">
      <p:cViewPr varScale="1">
        <p:scale>
          <a:sx n="53" d="100"/>
          <a:sy n="53" d="100"/>
        </p:scale>
        <p:origin x="14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08/03/2025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8354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3641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6460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2906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Các</a:t>
            </a:r>
            <a:r>
              <a:rPr lang="en-US" baseline="0">
                <a:latin typeface="Times New Roman" panose="02020603050405020304" pitchFamily="18" charset="0"/>
                <a:cs typeface="Times New Roman" panose="02020603050405020304" pitchFamily="18" charset="0"/>
              </a:rPr>
              <a:t> nhóm cử đại diện trình bày ý tưởng và sản phẩm của nhóm theo sườn. Sau khi các nhóm trình bày xong, cho một vài HS chia sẻ về sản phẩm của nhóm nào đẹp nhất, ấn tượng nhất, điểm ấn tượng là gì?</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5620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6817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Trong quá trình dạy học, GV thường xuyên khuyến khích HS bằng các câu khen khi HS trả lời đúng</a:t>
            </a:r>
            <a:endParaRPr lang="vi-VN"/>
          </a:p>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162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err="1"/>
              <a:t>sản</a:t>
            </a:r>
            <a:r>
              <a:rPr lang="en-US" baseline="0"/>
              <a:t> phẩm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460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just">
              <a:lnSpc>
                <a:spcPct val="115000"/>
              </a:lnSpc>
              <a:spcAft>
                <a:spcPts val="0"/>
              </a:spcAft>
            </a:pPr>
            <a:r>
              <a:rPr lang="vi-VN" sz="1200" b="0">
                <a:effectLst/>
                <a:latin typeface="Times New Roman" panose="02020603050405020304" pitchFamily="18" charset="0"/>
                <a:ea typeface="Calibri" panose="020F0502020204030204" pitchFamily="34" charset="0"/>
                <a:cs typeface="Times New Roman" panose="02020603050405020304" pitchFamily="18" charset="0"/>
              </a:rPr>
              <a:t>Đại diện các nhóm chia sẻ ý tưởng, các nhóm khác đặt câu hỏi, nhận xét, góp ý cho nhóm bạn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679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756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đồ dùng học tập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154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gợi </a:t>
            </a:r>
            <a:r>
              <a:rPr lang="en-US" dirty="0">
                <a:latin typeface="Times New Roman" panose="02020603050405020304" pitchFamily="18" charset="0"/>
                <a:cs typeface="Times New Roman" panose="02020603050405020304" pitchFamily="18" charset="0"/>
              </a:rPr>
              <a:t>ý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a:latin typeface="Times New Roman" panose="02020603050405020304" pitchFamily="18" charset="0"/>
                <a:cs typeface="Times New Roman" panose="02020603050405020304" pitchFamily="18" charset="0"/>
              </a:rPr>
              <a:t>, lưu</a:t>
            </a:r>
            <a:r>
              <a:rPr lang="en-US" baseline="0">
                <a:latin typeface="Times New Roman" panose="02020603050405020304" pitchFamily="18" charset="0"/>
                <a:cs typeface="Times New Roman" panose="02020603050405020304" pitchFamily="18" charset="0"/>
              </a:rPr>
              <a:t> ý cách lựa chọn nguyên liệu và đo, cắt kích thước vải</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964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thực hiện, lưu ý sử dụng súng bắn keo cẩn thận vì có thể gây bỏng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730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thực hiện, lưu ý sử dụng súng bắn keo cẩn thận vì có thể gây bỏng. Lưu ý học sinh chiều gắn để khi lộn ngược túi khoá zip thuận theo chiều kéo.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943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654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1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872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62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85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90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67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64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60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8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39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71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12201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33910" y="5876863"/>
            <a:ext cx="1058090" cy="981137"/>
            <a:chOff x="12855139" y="5574544"/>
            <a:chExt cx="1058090" cy="981137"/>
          </a:xfrm>
        </p:grpSpPr>
        <p:sp>
          <p:nvSpPr>
            <p:cNvPr id="26" name="Arrow: Pentagon 25">
              <a:extLst>
                <a:ext uri="{FF2B5EF4-FFF2-40B4-BE49-F238E27FC236}">
                  <a16:creationId xmlns:a16="http://schemas.microsoft.com/office/drawing/2014/main" xmlns="" id="{F1C07DEE-8892-24B9-69DB-4BC45E9619CB}"/>
                </a:ext>
              </a:extLst>
            </p:cNvPr>
            <p:cNvSpPr/>
            <p:nvPr/>
          </p:nvSpPr>
          <p:spPr>
            <a:xfrm>
              <a:off x="12855139" y="5574544"/>
              <a:ext cx="975161" cy="981137"/>
            </a:xfrm>
            <a:prstGeom prst="ellipse">
              <a:avLst/>
            </a:prstGeom>
            <a:solidFill>
              <a:srgbClr val="48B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xmlns="" id="{5B1500B4-2A13-B105-884B-9C3A22343CC6}"/>
                </a:ext>
              </a:extLst>
            </p:cNvPr>
            <p:cNvSpPr txBox="1"/>
            <p:nvPr/>
          </p:nvSpPr>
          <p:spPr>
            <a:xfrm>
              <a:off x="12855139" y="5834279"/>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pic>
        <p:nvPicPr>
          <p:cNvPr id="25" name="Picture 24">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12" y="86858"/>
            <a:ext cx="1885899" cy="1411357"/>
          </a:xfrm>
          <a:prstGeom prst="rect">
            <a:avLst/>
          </a:prstGeom>
          <a:effectLst>
            <a:outerShdw blurRad="63500" sx="102000" sy="102000" algn="ctr" rotWithShape="0">
              <a:prstClr val="black">
                <a:alpha val="40000"/>
              </a:prstClr>
            </a:outerShdw>
          </a:effectLst>
        </p:spPr>
      </p:pic>
      <p:sp>
        <p:nvSpPr>
          <p:cNvPr id="13" name="TextBox 12">
            <a:extLst>
              <a:ext uri="{FF2B5EF4-FFF2-40B4-BE49-F238E27FC236}">
                <a16:creationId xmlns:a16="http://schemas.microsoft.com/office/drawing/2014/main" xmlns="" id="{DA14CBFD-2C6F-E4A0-F468-3C5C731B2275}"/>
              </a:ext>
            </a:extLst>
          </p:cNvPr>
          <p:cNvSpPr txBox="1"/>
          <p:nvPr/>
        </p:nvSpPr>
        <p:spPr>
          <a:xfrm>
            <a:off x="2690327" y="801341"/>
            <a:ext cx="1885899"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14</a:t>
            </a:r>
          </a:p>
        </p:txBody>
      </p:sp>
      <p:sp>
        <p:nvSpPr>
          <p:cNvPr id="15" name="TextBox 14"/>
          <p:cNvSpPr txBox="1"/>
          <p:nvPr/>
        </p:nvSpPr>
        <p:spPr>
          <a:xfrm>
            <a:off x="779318" y="2243516"/>
            <a:ext cx="4950403"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C00000"/>
                </a:solidFill>
                <a:effectLst/>
                <a:uLnTx/>
                <a:uFillTx/>
                <a:latin typeface="Roboto Black" panose="02000000000000000000" pitchFamily="2" charset="0"/>
                <a:ea typeface="Roboto Black" panose="02000000000000000000" pitchFamily="2" charset="0"/>
                <a:cs typeface="+mn-cs"/>
              </a:rPr>
              <a:t>SÁNG TẠO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C00000"/>
                </a:solidFill>
                <a:effectLst/>
                <a:uLnTx/>
                <a:uFillTx/>
                <a:latin typeface="Roboto Black" panose="02000000000000000000" pitchFamily="2" charset="0"/>
                <a:ea typeface="Roboto Black" panose="02000000000000000000" pitchFamily="2" charset="0"/>
                <a:cs typeface="+mn-cs"/>
              </a:rPr>
              <a:t>ĐỒ DÙNG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C00000"/>
                </a:solidFill>
                <a:effectLst/>
                <a:uLnTx/>
                <a:uFillTx/>
                <a:latin typeface="Roboto Black" panose="02000000000000000000" pitchFamily="2" charset="0"/>
                <a:ea typeface="Roboto Black" panose="02000000000000000000" pitchFamily="2" charset="0"/>
                <a:cs typeface="+mn-cs"/>
              </a:rPr>
              <a:t>HỌC TẬP</a:t>
            </a:r>
            <a:endParaRPr kumimoji="0" lang="en-US" altLang="zh-CN" sz="6000" b="1" i="0" u="none" strike="noStrike" kern="1200" cap="none" spc="0" normalizeH="0" baseline="0" noProof="0" dirty="0">
              <a:ln>
                <a:noFill/>
              </a:ln>
              <a:solidFill>
                <a:srgbClr val="C00000"/>
              </a:solidFill>
              <a:effectLst/>
              <a:uLnTx/>
              <a:uFillTx/>
              <a:latin typeface="Roboto Black" panose="02000000000000000000" pitchFamily="2" charset="0"/>
              <a:ea typeface="Roboto Black" panose="02000000000000000000" pitchFamily="2" charset="0"/>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9721" y="1342351"/>
            <a:ext cx="5200650" cy="4352925"/>
          </a:xfrm>
          <a:prstGeom prst="rect">
            <a:avLst/>
          </a:prstGeom>
        </p:spPr>
      </p:pic>
    </p:spTree>
    <p:extLst>
      <p:ext uri="{BB962C8B-B14F-4D97-AF65-F5344CB8AC3E}">
        <p14:creationId xmlns:p14="http://schemas.microsoft.com/office/powerpoint/2010/main" val="33282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3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47EDC76-93E4-69B2-B3EB-FFBB9F9285CB}"/>
              </a:ext>
            </a:extLst>
          </p:cNvPr>
          <p:cNvSpPr txBox="1"/>
          <p:nvPr/>
        </p:nvSpPr>
        <p:spPr>
          <a:xfrm>
            <a:off x="7229696" y="3992675"/>
            <a:ext cx="3944890"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Lộn ngược túi để khoá zip thuận chiều kéo</a:t>
            </a:r>
          </a:p>
        </p:txBody>
      </p:sp>
      <p:pic>
        <p:nvPicPr>
          <p:cNvPr id="13" name="Picture 12">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8" name="Rectangle 7"/>
          <p:cNvSpPr/>
          <p:nvPr/>
        </p:nvSpPr>
        <p:spPr>
          <a:xfrm>
            <a:off x="3845389" y="235278"/>
            <a:ext cx="476604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ĐỒ DÙNG HỌC TẬP</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Oval 20"/>
          <p:cNvSpPr/>
          <p:nvPr/>
        </p:nvSpPr>
        <p:spPr>
          <a:xfrm>
            <a:off x="8180256" y="2452399"/>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5</a:t>
            </a:r>
          </a:p>
        </p:txBody>
      </p:sp>
      <p:pic>
        <p:nvPicPr>
          <p:cNvPr id="3" name="Picture 2">
            <a:extLst>
              <a:ext uri="{FF2B5EF4-FFF2-40B4-BE49-F238E27FC236}">
                <a16:creationId xmlns:a16="http://schemas.microsoft.com/office/drawing/2014/main" xmlns="" id="{B358E9C2-DA1B-45CF-EDD6-5B0E816C6A5F}"/>
              </a:ext>
            </a:extLst>
          </p:cNvPr>
          <p:cNvPicPr>
            <a:picLocks noChangeAspect="1"/>
          </p:cNvPicPr>
          <p:nvPr/>
        </p:nvPicPr>
        <p:blipFill>
          <a:blip r:embed="rId4"/>
          <a:stretch>
            <a:fillRect/>
          </a:stretch>
        </p:blipFill>
        <p:spPr>
          <a:xfrm>
            <a:off x="803564" y="1787638"/>
            <a:ext cx="5949661" cy="38853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9518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21"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2)">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47EDC76-93E4-69B2-B3EB-FFBB9F9285CB}"/>
              </a:ext>
            </a:extLst>
          </p:cNvPr>
          <p:cNvSpPr txBox="1"/>
          <p:nvPr/>
        </p:nvSpPr>
        <p:spPr>
          <a:xfrm>
            <a:off x="7229696" y="3992675"/>
            <a:ext cx="394489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Trang trí theo ý thích</a:t>
            </a:r>
          </a:p>
        </p:txBody>
      </p:sp>
      <p:pic>
        <p:nvPicPr>
          <p:cNvPr id="13" name="Picture 12">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8" name="Rectangle 7"/>
          <p:cNvSpPr/>
          <p:nvPr/>
        </p:nvSpPr>
        <p:spPr>
          <a:xfrm>
            <a:off x="3845389" y="235278"/>
            <a:ext cx="476604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ĐỒ DÙNG HỌC TẬP</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Oval 20"/>
          <p:cNvSpPr/>
          <p:nvPr/>
        </p:nvSpPr>
        <p:spPr>
          <a:xfrm>
            <a:off x="8180256" y="2452399"/>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6</a:t>
            </a:r>
          </a:p>
        </p:txBody>
      </p:sp>
      <p:pic>
        <p:nvPicPr>
          <p:cNvPr id="3" name="Picture 2">
            <a:extLst>
              <a:ext uri="{FF2B5EF4-FFF2-40B4-BE49-F238E27FC236}">
                <a16:creationId xmlns:a16="http://schemas.microsoft.com/office/drawing/2014/main" xmlns="" id="{A8545ACD-5268-9E54-D75D-E02D0A86278B}"/>
              </a:ext>
            </a:extLst>
          </p:cNvPr>
          <p:cNvPicPr>
            <a:picLocks noChangeAspect="1"/>
          </p:cNvPicPr>
          <p:nvPr/>
        </p:nvPicPr>
        <p:blipFill>
          <a:blip r:embed="rId4"/>
          <a:stretch>
            <a:fillRect/>
          </a:stretch>
        </p:blipFill>
        <p:spPr>
          <a:xfrm>
            <a:off x="967641" y="1959609"/>
            <a:ext cx="5128359" cy="36527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1527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53" presetClass="entr" presetSubtype="52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38422" y="630411"/>
            <a:ext cx="73054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KIỂM TRA VÀ ĐIỀU CHỈNH SẢN PHẨM</a:t>
            </a:r>
          </a:p>
        </p:txBody>
      </p:sp>
      <p:sp>
        <p:nvSpPr>
          <p:cNvPr id="3" name="Rounded Rectangle 2"/>
          <p:cNvSpPr/>
          <p:nvPr/>
        </p:nvSpPr>
        <p:spPr>
          <a:xfrm>
            <a:off x="3026898" y="2548623"/>
            <a:ext cx="6328537" cy="262604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85899" cy="1411357"/>
          </a:xfrm>
          <a:prstGeom prst="rect">
            <a:avLst/>
          </a:prstGeom>
          <a:effectLst>
            <a:outerShdw blurRad="63500" sx="102000" sy="102000" algn="ctr" rotWithShape="0">
              <a:prstClr val="black">
                <a:alpha val="40000"/>
              </a:prstClr>
            </a:outerShdw>
          </a:effectLst>
        </p:spPr>
      </p:pic>
      <p:sp>
        <p:nvSpPr>
          <p:cNvPr id="15" name="TextBox 14"/>
          <p:cNvSpPr txBox="1"/>
          <p:nvPr/>
        </p:nvSpPr>
        <p:spPr>
          <a:xfrm>
            <a:off x="3082309" y="3022435"/>
            <a:ext cx="590324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Đựng được các đồ dùng học tập</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r>
            <a:b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r>
            <a:b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 từ các vật liệu sẵn có, bền và đẹp</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t>
            </a:r>
            <a:endParaRPr kumimoji="0" lang="vi-VN"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8" y="1215186"/>
            <a:ext cx="2272327" cy="428195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3069" y="2281608"/>
            <a:ext cx="2105025" cy="4171950"/>
          </a:xfrm>
          <a:prstGeom prst="rect">
            <a:avLst/>
          </a:prstGeom>
        </p:spPr>
      </p:pic>
    </p:spTree>
    <p:extLst>
      <p:ext uri="{BB962C8B-B14F-4D97-AF65-F5344CB8AC3E}">
        <p14:creationId xmlns:p14="http://schemas.microsoft.com/office/powerpoint/2010/main" val="379614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2282528" y="203243"/>
            <a:ext cx="76269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TRƯNG BÀY VÀ GIỚI THIỆU SẢN PHẨM</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2" name="AutoShape 2">
            <a:extLst>
              <a:ext uri="{FF2B5EF4-FFF2-40B4-BE49-F238E27FC236}">
                <a16:creationId xmlns:a16="http://schemas.microsoft.com/office/drawing/2014/main" xmlns="" id="{0F1C4531-B988-36DC-FE85-A2525F3D46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124" name="Picture 4">
            <a:extLst>
              <a:ext uri="{FF2B5EF4-FFF2-40B4-BE49-F238E27FC236}">
                <a16:creationId xmlns:a16="http://schemas.microsoft.com/office/drawing/2014/main" xmlns="" id="{2CE9CC6E-020F-2A5B-242B-458016B88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015" y="1050916"/>
            <a:ext cx="3040010" cy="30400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31" y="3276600"/>
            <a:ext cx="3015689" cy="255360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4472" y="1653634"/>
            <a:ext cx="2480648" cy="1775366"/>
          </a:xfrm>
          <a:prstGeom prst="rect">
            <a:avLst/>
          </a:prstGeom>
        </p:spPr>
      </p:pic>
      <p:pic>
        <p:nvPicPr>
          <p:cNvPr id="14" name="Picture 4">
            <a:extLst>
              <a:ext uri="{FF2B5EF4-FFF2-40B4-BE49-F238E27FC236}">
                <a16:creationId xmlns:a16="http://schemas.microsoft.com/office/drawing/2014/main" xmlns="" id="{7CA87E93-2D2F-CC31-3009-9F4D8B5C94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8770" y="2743201"/>
            <a:ext cx="5353050" cy="42291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8C8B7EE3-CEE1-B57E-99E0-DD2BE773B6B3}"/>
              </a:ext>
            </a:extLst>
          </p:cNvPr>
          <p:cNvSpPr txBox="1"/>
          <p:nvPr/>
        </p:nvSpPr>
        <p:spPr>
          <a:xfrm>
            <a:off x="2045435" y="788018"/>
            <a:ext cx="84059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Chia sẻ về sản phẩm mà em ấn tượng nhất và giải thích lí do</a:t>
            </a:r>
            <a:r>
              <a:rPr kumimoji="0" lang="vi-VN"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98007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3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fltVal val="0"/>
                                          </p:val>
                                        </p:tav>
                                        <p:tav tm="100000">
                                          <p:val>
                                            <p:strVal val="#ppt_w"/>
                                          </p:val>
                                        </p:tav>
                                      </p:tavLst>
                                    </p:anim>
                                    <p:anim calcmode="lin" valueType="num">
                                      <p:cBhvr>
                                        <p:cTn id="11" dur="1000" fill="hold"/>
                                        <p:tgtEl>
                                          <p:spTgt spid="11"/>
                                        </p:tgtEl>
                                        <p:attrNameLst>
                                          <p:attrName>ppt_h</p:attrName>
                                        </p:attrNameLst>
                                      </p:cBhvr>
                                      <p:tavLst>
                                        <p:tav tm="0">
                                          <p:val>
                                            <p:fltVal val="0"/>
                                          </p:val>
                                        </p:tav>
                                        <p:tav tm="100000">
                                          <p:val>
                                            <p:strVal val="#ppt_h"/>
                                          </p:val>
                                        </p:tav>
                                      </p:tavLst>
                                    </p:anim>
                                    <p:anim calcmode="lin" valueType="num">
                                      <p:cBhvr>
                                        <p:cTn id="12" dur="1000" fill="hold"/>
                                        <p:tgtEl>
                                          <p:spTgt spid="11"/>
                                        </p:tgtEl>
                                        <p:attrNameLst>
                                          <p:attrName>style.rotation</p:attrName>
                                        </p:attrNameLst>
                                      </p:cBhvr>
                                      <p:tavLst>
                                        <p:tav tm="0">
                                          <p:val>
                                            <p:fltVal val="90"/>
                                          </p:val>
                                        </p:tav>
                                        <p:tav tm="100000">
                                          <p:val>
                                            <p:fltVal val="0"/>
                                          </p:val>
                                        </p:tav>
                                      </p:tavLst>
                                    </p:anim>
                                    <p:animEffect transition="in" filter="fade">
                                      <p:cBhvr>
                                        <p:cTn id="13" dur="1000"/>
                                        <p:tgtEl>
                                          <p:spTgt spid="11"/>
                                        </p:tgtEl>
                                      </p:cBhvr>
                                    </p:animEffect>
                                  </p:childTnLst>
                                </p:cTn>
                              </p:par>
                              <p:par>
                                <p:cTn id="14" presetID="31" presetClass="entr" presetSubtype="0" fill="hold" nodeType="withEffect">
                                  <p:stCondLst>
                                    <p:cond delay="0"/>
                                  </p:stCondLst>
                                  <p:childTnLst>
                                    <p:set>
                                      <p:cBhvr>
                                        <p:cTn id="15" dur="1" fill="hold">
                                          <p:stCondLst>
                                            <p:cond delay="0"/>
                                          </p:stCondLst>
                                        </p:cTn>
                                        <p:tgtEl>
                                          <p:spTgt spid="5124"/>
                                        </p:tgtEl>
                                        <p:attrNameLst>
                                          <p:attrName>style.visibility</p:attrName>
                                        </p:attrNameLst>
                                      </p:cBhvr>
                                      <p:to>
                                        <p:strVal val="visible"/>
                                      </p:to>
                                    </p:set>
                                    <p:anim calcmode="lin" valueType="num">
                                      <p:cBhvr>
                                        <p:cTn id="16" dur="1000" fill="hold"/>
                                        <p:tgtEl>
                                          <p:spTgt spid="5124"/>
                                        </p:tgtEl>
                                        <p:attrNameLst>
                                          <p:attrName>ppt_w</p:attrName>
                                        </p:attrNameLst>
                                      </p:cBhvr>
                                      <p:tavLst>
                                        <p:tav tm="0">
                                          <p:val>
                                            <p:fltVal val="0"/>
                                          </p:val>
                                        </p:tav>
                                        <p:tav tm="100000">
                                          <p:val>
                                            <p:strVal val="#ppt_w"/>
                                          </p:val>
                                        </p:tav>
                                      </p:tavLst>
                                    </p:anim>
                                    <p:anim calcmode="lin" valueType="num">
                                      <p:cBhvr>
                                        <p:cTn id="17" dur="1000" fill="hold"/>
                                        <p:tgtEl>
                                          <p:spTgt spid="5124"/>
                                        </p:tgtEl>
                                        <p:attrNameLst>
                                          <p:attrName>ppt_h</p:attrName>
                                        </p:attrNameLst>
                                      </p:cBhvr>
                                      <p:tavLst>
                                        <p:tav tm="0">
                                          <p:val>
                                            <p:fltVal val="0"/>
                                          </p:val>
                                        </p:tav>
                                        <p:tav tm="100000">
                                          <p:val>
                                            <p:strVal val="#ppt_h"/>
                                          </p:val>
                                        </p:tav>
                                      </p:tavLst>
                                    </p:anim>
                                    <p:anim calcmode="lin" valueType="num">
                                      <p:cBhvr>
                                        <p:cTn id="18" dur="1000" fill="hold"/>
                                        <p:tgtEl>
                                          <p:spTgt spid="5124"/>
                                        </p:tgtEl>
                                        <p:attrNameLst>
                                          <p:attrName>style.rotation</p:attrName>
                                        </p:attrNameLst>
                                      </p:cBhvr>
                                      <p:tavLst>
                                        <p:tav tm="0">
                                          <p:val>
                                            <p:fltVal val="90"/>
                                          </p:val>
                                        </p:tav>
                                        <p:tav tm="100000">
                                          <p:val>
                                            <p:fltVal val="0"/>
                                          </p:val>
                                        </p:tav>
                                      </p:tavLst>
                                    </p:anim>
                                    <p:animEffect transition="in" filter="fade">
                                      <p:cBhvr>
                                        <p:cTn id="19" dur="1000"/>
                                        <p:tgtEl>
                                          <p:spTgt spid="5124"/>
                                        </p:tgtEl>
                                      </p:cBhvr>
                                    </p:animEffect>
                                  </p:childTnLst>
                                </p:cTn>
                              </p:par>
                              <p:par>
                                <p:cTn id="20" presetID="3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 calcmode="lin" valueType="num">
                                      <p:cBhvr>
                                        <p:cTn id="24" dur="1000" fill="hold"/>
                                        <p:tgtEl>
                                          <p:spTgt spid="14"/>
                                        </p:tgtEl>
                                        <p:attrNameLst>
                                          <p:attrName>style.rotation</p:attrName>
                                        </p:attrNameLst>
                                      </p:cBhvr>
                                      <p:tavLst>
                                        <p:tav tm="0">
                                          <p:val>
                                            <p:fltVal val="90"/>
                                          </p:val>
                                        </p:tav>
                                        <p:tav tm="100000">
                                          <p:val>
                                            <p:fltVal val="0"/>
                                          </p:val>
                                        </p:tav>
                                      </p:tavLst>
                                    </p:anim>
                                    <p:animEffect transition="in" filter="fade">
                                      <p:cBhvr>
                                        <p:cTn id="25" dur="1000"/>
                                        <p:tgtEl>
                                          <p:spTgt spid="14"/>
                                        </p:tgtEl>
                                      </p:cBhvr>
                                    </p:animEffect>
                                  </p:childTnLst>
                                </p:cTn>
                              </p:par>
                              <p:par>
                                <p:cTn id="26" presetID="3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C093788-5043-1A4A-9D07-A05BDEC0CBB0}"/>
              </a:ext>
            </a:extLst>
          </p:cNvPr>
          <p:cNvPicPr>
            <a:picLocks noChangeAspect="1"/>
          </p:cNvPicPr>
          <p:nvPr/>
        </p:nvPicPr>
        <p:blipFill>
          <a:blip r:embed="rId3"/>
          <a:stretch>
            <a:fillRect/>
          </a:stretch>
        </p:blipFill>
        <p:spPr>
          <a:xfrm>
            <a:off x="1848082" y="1445241"/>
            <a:ext cx="9102416" cy="4722073"/>
          </a:xfrm>
          <a:prstGeom prst="rect">
            <a:avLst/>
          </a:prstGeom>
          <a:effectLst>
            <a:outerShdw blurRad="63500" sx="102000" sy="102000" algn="ctr" rotWithShape="0">
              <a:prstClr val="black">
                <a:alpha val="40000"/>
              </a:prstClr>
            </a:outerShdw>
          </a:effectLst>
        </p:spPr>
      </p:pic>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TextBox 13">
            <a:extLst>
              <a:ext uri="{FF2B5EF4-FFF2-40B4-BE49-F238E27FC236}">
                <a16:creationId xmlns:a16="http://schemas.microsoft.com/office/drawing/2014/main" xmlns="" id="{F47EDC76-93E4-69B2-B3EB-FFBB9F9285CB}"/>
              </a:ext>
            </a:extLst>
          </p:cNvPr>
          <p:cNvSpPr txBox="1"/>
          <p:nvPr/>
        </p:nvSpPr>
        <p:spPr>
          <a:xfrm>
            <a:off x="6998856" y="1579530"/>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5" name="Picture 14"/>
          <p:cNvPicPr>
            <a:picLocks noChangeAspect="1"/>
          </p:cNvPicPr>
          <p:nvPr/>
        </p:nvPicPr>
        <p:blipFill rotWithShape="1">
          <a:blip r:embed="rId4"/>
          <a:srcRect l="6827" t="7035" r="5654" b="3542"/>
          <a:stretch/>
        </p:blipFill>
        <p:spPr>
          <a:xfrm>
            <a:off x="6727287" y="3682966"/>
            <a:ext cx="868595" cy="868595"/>
          </a:xfrm>
          <a:prstGeom prst="ellipse">
            <a:avLst/>
          </a:prstGeom>
        </p:spPr>
      </p:pic>
      <p:pic>
        <p:nvPicPr>
          <p:cNvPr id="16" name="Picture 15"/>
          <p:cNvPicPr>
            <a:picLocks noChangeAspect="1"/>
          </p:cNvPicPr>
          <p:nvPr/>
        </p:nvPicPr>
        <p:blipFill rotWithShape="1">
          <a:blip r:embed="rId5"/>
          <a:srcRect l="9571" t="6413" r="10420" b="6660"/>
          <a:stretch/>
        </p:blipFill>
        <p:spPr>
          <a:xfrm>
            <a:off x="8151093" y="4741742"/>
            <a:ext cx="848933" cy="848933"/>
          </a:xfrm>
          <a:prstGeom prst="ellipse">
            <a:avLst/>
          </a:prstGeom>
        </p:spPr>
      </p:pic>
      <p:pic>
        <p:nvPicPr>
          <p:cNvPr id="20" name="Picture 19">
            <a:extLst>
              <a:ext uri="{FF2B5EF4-FFF2-40B4-BE49-F238E27FC236}">
                <a16:creationId xmlns:a16="http://schemas.microsoft.com/office/drawing/2014/main" xmlns="" id="{DA232D94-9A8E-A978-E827-27A3C1079D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110" y="144570"/>
            <a:ext cx="1885899" cy="1411357"/>
          </a:xfrm>
          <a:prstGeom prst="rect">
            <a:avLst/>
          </a:prstGeom>
          <a:effectLst>
            <a:outerShdw blurRad="63500" sx="102000" sy="102000" algn="ctr" rotWithShape="0">
              <a:prstClr val="black">
                <a:alpha val="40000"/>
              </a:prstClr>
            </a:outerShdw>
          </a:effectLst>
        </p:spPr>
      </p:pic>
      <p:sp>
        <p:nvSpPr>
          <p:cNvPr id="21" name="TextBox 20"/>
          <p:cNvSpPr txBox="1"/>
          <p:nvPr/>
        </p:nvSpPr>
        <p:spPr>
          <a:xfrm>
            <a:off x="2738466" y="3815551"/>
            <a:ext cx="37831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Được dùng các đồ dùng học tập</a:t>
            </a:r>
            <a:r>
              <a:rPr kumimoji="0" lang="en-US"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2" name="TextBox 21"/>
          <p:cNvSpPr txBox="1"/>
          <p:nvPr/>
        </p:nvSpPr>
        <p:spPr>
          <a:xfrm>
            <a:off x="2756911" y="4882789"/>
            <a:ext cx="3604533"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 từ vật liệu sẵn có, bền và đẹp</a:t>
            </a:r>
            <a:r>
              <a:rPr kumimoji="0" lang="en-US"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8048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par>
                                <p:cTn id="15" presetID="6"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725248E-A0D6-AD5A-5800-9A78FC7887FD}"/>
              </a:ext>
            </a:extLst>
          </p:cNvPr>
          <p:cNvSpPr txBox="1"/>
          <p:nvPr/>
        </p:nvSpPr>
        <p:spPr>
          <a:xfrm>
            <a:off x="3769754" y="317028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8152" y="2858060"/>
            <a:ext cx="1588399" cy="2602531"/>
          </a:xfrm>
          <a:prstGeom prst="rect">
            <a:avLst/>
          </a:prstGeom>
        </p:spPr>
      </p:pic>
      <p:pic>
        <p:nvPicPr>
          <p:cNvPr id="5" name="Picture 4">
            <a:extLst>
              <a:ext uri="{FF2B5EF4-FFF2-40B4-BE49-F238E27FC236}">
                <a16:creationId xmlns:a16="http://schemas.microsoft.com/office/drawing/2014/main" xmlns="" id="{DA232D94-9A8E-A978-E827-27A3C1079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6101" y="0"/>
            <a:ext cx="1885899" cy="14113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536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4.81481E-6 L 1.04167E-6 -0.07223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41202" y="1895135"/>
            <a:ext cx="9530052" cy="4136283"/>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https://i.ebayimg.com/thumbs/images/g/2SkAAOSwb~9ZbH8K/s-l1200.jpg</a:t>
            </a:r>
          </a:p>
        </p:txBody>
      </p:sp>
      <p:sp>
        <p:nvSpPr>
          <p:cNvPr id="7" name="TextBox 6"/>
          <p:cNvSpPr txBox="1"/>
          <p:nvPr/>
        </p:nvSpPr>
        <p:spPr>
          <a:xfrm>
            <a:off x="1618173" y="2762947"/>
            <a:ext cx="563110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Đựng được các đồ dùng học tập khác</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 từ vật liệu sẵn có, bền và đẹp</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vi-VN" sz="4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endParaRPr kumimoji="0" lang="vi-VN"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85899" cy="1411357"/>
          </a:xfrm>
          <a:prstGeom prst="rect">
            <a:avLst/>
          </a:prstGeom>
          <a:effectLst>
            <a:outerShdw blurRad="63500" sx="102000" sy="102000" algn="ctr" rotWithShape="0">
              <a:prstClr val="black">
                <a:alpha val="40000"/>
              </a:prstClr>
            </a:outerShdw>
          </a:effectLst>
        </p:spPr>
      </p:pic>
      <p:pic>
        <p:nvPicPr>
          <p:cNvPr id="2050" name="Picture 2">
            <a:extLst>
              <a:ext uri="{FF2B5EF4-FFF2-40B4-BE49-F238E27FC236}">
                <a16:creationId xmlns:a16="http://schemas.microsoft.com/office/drawing/2014/main" xmlns="" id="{76E74B71-A0E9-1D56-071B-39EA4087E8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024" b="12435"/>
          <a:stretch/>
        </p:blipFill>
        <p:spPr bwMode="auto">
          <a:xfrm>
            <a:off x="7382738" y="2488764"/>
            <a:ext cx="2811076" cy="30214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705542A4-DA57-D4F6-5EF1-82A91472F4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827" y="3736634"/>
            <a:ext cx="3203172" cy="2715154"/>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p:cNvSpPr txBox="1"/>
          <p:nvPr/>
        </p:nvSpPr>
        <p:spPr>
          <a:xfrm>
            <a:off x="2082606" y="2146118"/>
            <a:ext cx="35023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TIÊU CHÍ SẢN PHẨM</a:t>
            </a:r>
          </a:p>
        </p:txBody>
      </p:sp>
      <p:sp>
        <p:nvSpPr>
          <p:cNvPr id="8" name="TextBox 7"/>
          <p:cNvSpPr txBox="1"/>
          <p:nvPr/>
        </p:nvSpPr>
        <p:spPr>
          <a:xfrm>
            <a:off x="3398745" y="1013100"/>
            <a:ext cx="696445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 sẻ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ý tưởng</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làm</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đồ dùng học tập theo tiêu chí sau</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1398724" y="296361"/>
            <a:ext cx="103118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ĐỀ XUẤT Ý TƯỞNG VÀ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CÁCH LÀM ĐỒ DÙNG HỌC TẬP</a:t>
            </a:r>
            <a:endPar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295255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7"/>
                                        </p:tgtEl>
                                        <p:attrNameLst>
                                          <p:attrName>style.visibility</p:attrName>
                                        </p:attrNameLst>
                                      </p:cBhvr>
                                      <p:to>
                                        <p:strVal val="visible"/>
                                      </p:to>
                                    </p:set>
                                    <p:animEffect transition="in" filter="fade">
                                      <p:cBhvr>
                                        <p:cTn id="18" dur="500"/>
                                        <p:tgtEl>
                                          <p:spTgt spid="1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4" presetClass="entr" presetSubtype="1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randombar(horizontal)">
                                      <p:cBhvr>
                                        <p:cTn id="24" dur="500"/>
                                        <p:tgtEl>
                                          <p:spTgt spid="2052"/>
                                        </p:tgtEl>
                                      </p:cBhvr>
                                    </p:animEffect>
                                  </p:childTnLst>
                                </p:cTn>
                              </p:par>
                              <p:par>
                                <p:cTn id="25" presetID="14" presetClass="entr" presetSubtype="1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randombar(horizontal)">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2535382" y="442177"/>
            <a:ext cx="782435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LỰA CHỌN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Ý TƯỞNG </a:t>
            </a: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VÀ</a:t>
            </a:r>
            <a:r>
              <a:rPr kumimoji="0" lang="en-US" altLang="zh-CN" sz="32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cs typeface="+mn-cs"/>
              </a:rPr>
              <a:t>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CÁCH LÀM </a:t>
            </a:r>
            <a:endPar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ĐỒ DÙNG HỌC TẬP </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8008" y="1922214"/>
            <a:ext cx="5286375" cy="4276725"/>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18116220">
            <a:off x="2094099" y="3243828"/>
            <a:ext cx="2808617" cy="1995997"/>
          </a:xfrm>
          <a:prstGeom prst="rect">
            <a:avLst/>
          </a:prstGeom>
        </p:spPr>
      </p:pic>
    </p:spTree>
    <p:extLst>
      <p:ext uri="{BB962C8B-B14F-4D97-AF65-F5344CB8AC3E}">
        <p14:creationId xmlns:p14="http://schemas.microsoft.com/office/powerpoint/2010/main" val="338489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862445" y="1936305"/>
            <a:ext cx="4333237" cy="461665"/>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5195682" y="1564243"/>
            <a:ext cx="5947239" cy="4473019"/>
          </a:xfrm>
          <a:prstGeom prst="rect">
            <a:avLst/>
          </a:prstGeom>
          <a:noFill/>
        </p:spPr>
        <p:txBody>
          <a:bodyPr wrap="square" rtlCol="0">
            <a:spAutoFit/>
          </a:bodyPr>
          <a:lstStyle/>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1. Nhóm em làm đồ dùng học tập gì?</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2. Đồ dùng học tập đó dùng để làm gì? </a:t>
            </a:r>
            <a:endParaRPr lang="en-US" altLang="zh-CN" sz="2000">
              <a:solidFill>
                <a:srgbClr val="002060"/>
              </a:solidFill>
              <a:latin typeface="Roboto" panose="02000000000000000000" pitchFamily="2" charset="0"/>
              <a:ea typeface="Roboto" panose="02000000000000000000" pitchFamily="2" charset="0"/>
            </a:endParaRP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3. Nhóm sử dụng vật liệu gì? Vì sao em sử dụng vật liệu đó?</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4. Em sẽ dùng được trong bao lâu?  </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5. Để sử dụng lâu </a:t>
            </a:r>
            <a:r>
              <a:rPr lang="en-US" altLang="zh-CN" sz="2000">
                <a:solidFill>
                  <a:srgbClr val="002060"/>
                </a:solidFill>
                <a:latin typeface="Roboto" panose="02000000000000000000" pitchFamily="2" charset="0"/>
                <a:ea typeface="Roboto" panose="02000000000000000000" pitchFamily="2" charset="0"/>
              </a:rPr>
              <a:t>dài</a:t>
            </a:r>
            <a:r>
              <a:rPr lang="vi-VN" altLang="zh-CN" sz="2000">
                <a:solidFill>
                  <a:srgbClr val="002060"/>
                </a:solidFill>
                <a:latin typeface="Roboto" panose="02000000000000000000" pitchFamily="2" charset="0"/>
                <a:ea typeface="Roboto" panose="02000000000000000000" pitchFamily="2" charset="0"/>
              </a:rPr>
              <a:t> em nên sử dụng vật liệu gì?</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6. Mô tả các bước làm sản phẩm?</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a:t>
            </a:r>
          </a:p>
        </p:txBody>
      </p:sp>
      <p:pic>
        <p:nvPicPr>
          <p:cNvPr id="3" name="Picture 2"/>
          <p:cNvPicPr>
            <a:picLocks noChangeAspect="1"/>
          </p:cNvPicPr>
          <p:nvPr/>
        </p:nvPicPr>
        <p:blipFill>
          <a:blip r:embed="rId4"/>
          <a:stretch>
            <a:fillRect/>
          </a:stretch>
        </p:blipFill>
        <p:spPr>
          <a:xfrm>
            <a:off x="1607477" y="2878120"/>
            <a:ext cx="2171540" cy="1561724"/>
          </a:xfrm>
          <a:prstGeom prst="rect">
            <a:avLst/>
          </a:prstGeom>
        </p:spPr>
      </p:pic>
      <p:sp>
        <p:nvSpPr>
          <p:cNvPr id="5" name="Rectangle 4"/>
          <p:cNvSpPr/>
          <p:nvPr/>
        </p:nvSpPr>
        <p:spPr>
          <a:xfrm>
            <a:off x="4042064" y="4551218"/>
            <a:ext cx="426027" cy="550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08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F47EDC76-93E4-69B2-B3EB-FFBB9F9285CB}"/>
              </a:ext>
            </a:extLst>
          </p:cNvPr>
          <p:cNvSpPr txBox="1"/>
          <p:nvPr/>
        </p:nvSpPr>
        <p:spPr>
          <a:xfrm>
            <a:off x="4373595" y="1101379"/>
            <a:ext cx="4189228"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Lựa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chọn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dụng</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cụ</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và</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vật</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xmlns="" id="{C50EEADF-F242-4F8F-96FE-76601BA8159E}"/>
              </a:ext>
            </a:extLst>
          </p:cNvPr>
          <p:cNvSpPr txBox="1"/>
          <p:nvPr/>
        </p:nvSpPr>
        <p:spPr>
          <a:xfrm>
            <a:off x="3866840" y="1855875"/>
            <a:ext cx="5476022"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A4, kéo, keo dán, bút màu, bút chì, vải dạ, khoá zip, súng bắn keo, keo nến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xmlns="" id="{2F0B38A0-9C2A-CC9E-621D-1963F69D092A}"/>
              </a:ext>
            </a:extLst>
          </p:cNvPr>
          <p:cNvPicPr>
            <a:picLocks noChangeAspect="1"/>
          </p:cNvPicPr>
          <p:nvPr/>
        </p:nvPicPr>
        <p:blipFill>
          <a:blip r:embed="rId4"/>
          <a:stretch>
            <a:fillRect/>
          </a:stretch>
        </p:blipFill>
        <p:spPr>
          <a:xfrm>
            <a:off x="7455016" y="4980448"/>
            <a:ext cx="1054699" cy="646232"/>
          </a:xfrm>
          <a:prstGeom prst="rect">
            <a:avLst/>
          </a:prstGeom>
          <a:effectLst>
            <a:outerShdw blurRad="63500" sx="102000" sy="102000" algn="ctr" rotWithShape="0">
              <a:prstClr val="black">
                <a:alpha val="40000"/>
              </a:prstClr>
            </a:outerShdw>
          </a:effectLst>
        </p:spPr>
      </p:pic>
      <p:pic>
        <p:nvPicPr>
          <p:cNvPr id="25" name="Picture 24"/>
          <p:cNvPicPr>
            <a:picLocks noChangeAspect="1"/>
          </p:cNvPicPr>
          <p:nvPr/>
        </p:nvPicPr>
        <p:blipFill>
          <a:blip r:embed="rId5"/>
          <a:stretch>
            <a:fillRect/>
          </a:stretch>
        </p:blipFill>
        <p:spPr>
          <a:xfrm>
            <a:off x="3597687" y="4980448"/>
            <a:ext cx="1643786" cy="1394827"/>
          </a:xfrm>
          <a:prstGeom prst="rect">
            <a:avLst/>
          </a:prstGeom>
          <a:effectLst>
            <a:outerShdw blurRad="63500" sx="102000" sy="102000" algn="ctr" rotWithShape="0">
              <a:prstClr val="black">
                <a:alpha val="40000"/>
              </a:prstClr>
            </a:outerShdw>
          </a:effectLst>
        </p:spPr>
      </p:pic>
      <p:sp>
        <p:nvSpPr>
          <p:cNvPr id="26" name="TextBox 25"/>
          <p:cNvSpPr txBox="1"/>
          <p:nvPr/>
        </p:nvSpPr>
        <p:spPr>
          <a:xfrm>
            <a:off x="2654737" y="199545"/>
            <a:ext cx="76269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ĐỒ DÙNG HỌC TẬP</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6" name="Picture 5">
            <a:extLst>
              <a:ext uri="{FF2B5EF4-FFF2-40B4-BE49-F238E27FC236}">
                <a16:creationId xmlns:a16="http://schemas.microsoft.com/office/drawing/2014/main" xmlns="" id="{9CEED280-95FF-F3CE-50BF-A6BAA6836A95}"/>
              </a:ext>
            </a:extLst>
          </p:cNvPr>
          <p:cNvPicPr>
            <a:picLocks noChangeAspect="1"/>
          </p:cNvPicPr>
          <p:nvPr/>
        </p:nvPicPr>
        <p:blipFill>
          <a:blip r:embed="rId6"/>
          <a:stretch>
            <a:fillRect/>
          </a:stretch>
        </p:blipFill>
        <p:spPr>
          <a:xfrm>
            <a:off x="5178132" y="3294847"/>
            <a:ext cx="1910319" cy="1567306"/>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80880" y="2664528"/>
            <a:ext cx="2523963" cy="219475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5118" y="2842993"/>
            <a:ext cx="2401722" cy="2137455"/>
          </a:xfrm>
          <a:prstGeom prst="rect">
            <a:avLst/>
          </a:prstGeom>
        </p:spPr>
      </p:pic>
    </p:spTree>
    <p:extLst>
      <p:ext uri="{BB962C8B-B14F-4D97-AF65-F5344CB8AC3E}">
        <p14:creationId xmlns:p14="http://schemas.microsoft.com/office/powerpoint/2010/main" val="292696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par>
                                <p:cTn id="28" presetID="2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47EDC76-93E4-69B2-B3EB-FFBB9F9285CB}"/>
              </a:ext>
            </a:extLst>
          </p:cNvPr>
          <p:cNvSpPr txBox="1"/>
          <p:nvPr/>
        </p:nvSpPr>
        <p:spPr>
          <a:xfrm>
            <a:off x="769919" y="2845433"/>
            <a:ext cx="100477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xmlns="" id="{F47EDC76-93E4-69B2-B3EB-FFBB9F9285CB}"/>
              </a:ext>
            </a:extLst>
          </p:cNvPr>
          <p:cNvSpPr txBox="1"/>
          <p:nvPr/>
        </p:nvSpPr>
        <p:spPr>
          <a:xfrm>
            <a:off x="3629724" y="2199102"/>
            <a:ext cx="4929919"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Cắt vải theo kích thước phù hợp</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0" y="0"/>
            <a:ext cx="1885899" cy="1411357"/>
          </a:xfrm>
          <a:prstGeom prst="rect">
            <a:avLst/>
          </a:prstGeom>
          <a:effectLst>
            <a:outerShdw blurRad="63500" sx="102000" sy="102000" algn="ctr" rotWithShape="0">
              <a:prstClr val="black">
                <a:alpha val="40000"/>
              </a:prstClr>
            </a:outerShdw>
          </a:effectLst>
        </p:spPr>
      </p:pic>
      <p:sp>
        <p:nvSpPr>
          <p:cNvPr id="16" name="Oval 20"/>
          <p:cNvSpPr/>
          <p:nvPr/>
        </p:nvSpPr>
        <p:spPr>
          <a:xfrm>
            <a:off x="2203298" y="1833475"/>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1</a:t>
            </a:r>
          </a:p>
        </p:txBody>
      </p:sp>
      <p:sp>
        <p:nvSpPr>
          <p:cNvPr id="10" name="Rectangle 9"/>
          <p:cNvSpPr/>
          <p:nvPr/>
        </p:nvSpPr>
        <p:spPr>
          <a:xfrm>
            <a:off x="3845390" y="235278"/>
            <a:ext cx="476604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ĐỒ DÙNG HỌC TẬP</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 name="TextBox 4">
            <a:extLst>
              <a:ext uri="{FF2B5EF4-FFF2-40B4-BE49-F238E27FC236}">
                <a16:creationId xmlns:a16="http://schemas.microsoft.com/office/drawing/2014/main" xmlns="" id="{4B79ADD1-D7AD-4B0B-E545-E1AC05625330}"/>
              </a:ext>
            </a:extLst>
          </p:cNvPr>
          <p:cNvSpPr txBox="1"/>
          <p:nvPr/>
        </p:nvSpPr>
        <p:spPr>
          <a:xfrm>
            <a:off x="2173846" y="1233310"/>
            <a:ext cx="78416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 đồ dùng học tập theo cách của em hoặc nhóm em</a:t>
            </a:r>
          </a:p>
        </p:txBody>
      </p:sp>
      <p:pic>
        <p:nvPicPr>
          <p:cNvPr id="4" name="Picture 3">
            <a:extLst>
              <a:ext uri="{FF2B5EF4-FFF2-40B4-BE49-F238E27FC236}">
                <a16:creationId xmlns:a16="http://schemas.microsoft.com/office/drawing/2014/main" xmlns="" id="{E94B055D-9D4E-4349-5ABC-2942BACB2F75}"/>
              </a:ext>
            </a:extLst>
          </p:cNvPr>
          <p:cNvPicPr>
            <a:picLocks noChangeAspect="1"/>
          </p:cNvPicPr>
          <p:nvPr/>
        </p:nvPicPr>
        <p:blipFill>
          <a:blip r:embed="rId4"/>
          <a:stretch>
            <a:fillRect/>
          </a:stretch>
        </p:blipFill>
        <p:spPr>
          <a:xfrm>
            <a:off x="3629724" y="2845433"/>
            <a:ext cx="4655127" cy="33157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9398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animBg="1"/>
      <p:bldP spid="10"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47EDC76-93E4-69B2-B3EB-FFBB9F9285CB}"/>
              </a:ext>
            </a:extLst>
          </p:cNvPr>
          <p:cNvSpPr txBox="1"/>
          <p:nvPr/>
        </p:nvSpPr>
        <p:spPr>
          <a:xfrm>
            <a:off x="1312327" y="4097905"/>
            <a:ext cx="2906382"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Gắn miếng vải vào hai bên của khoá zip</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595"/>
            <a:ext cx="1885899" cy="1411357"/>
          </a:xfrm>
          <a:prstGeom prst="rect">
            <a:avLst/>
          </a:prstGeom>
          <a:effectLst>
            <a:outerShdw blurRad="63500" sx="102000" sy="102000" algn="ctr" rotWithShape="0">
              <a:prstClr val="black">
                <a:alpha val="40000"/>
              </a:prstClr>
            </a:outerShdw>
          </a:effectLst>
        </p:spPr>
      </p:pic>
      <p:sp>
        <p:nvSpPr>
          <p:cNvPr id="12" name="Rectangle 11"/>
          <p:cNvSpPr/>
          <p:nvPr/>
        </p:nvSpPr>
        <p:spPr>
          <a:xfrm>
            <a:off x="3845389" y="235278"/>
            <a:ext cx="476604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ĐỒ DÙNG HỌC TẬP</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Oval 20"/>
          <p:cNvSpPr/>
          <p:nvPr/>
        </p:nvSpPr>
        <p:spPr>
          <a:xfrm>
            <a:off x="2325155" y="2518229"/>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2</a:t>
            </a:r>
          </a:p>
        </p:txBody>
      </p:sp>
      <p:pic>
        <p:nvPicPr>
          <p:cNvPr id="4" name="Picture 3">
            <a:extLst>
              <a:ext uri="{FF2B5EF4-FFF2-40B4-BE49-F238E27FC236}">
                <a16:creationId xmlns:a16="http://schemas.microsoft.com/office/drawing/2014/main" xmlns="" id="{54E4BC24-3B5A-8105-36EB-64BECC88AC81}"/>
              </a:ext>
            </a:extLst>
          </p:cNvPr>
          <p:cNvPicPr>
            <a:picLocks noChangeAspect="1"/>
          </p:cNvPicPr>
          <p:nvPr/>
        </p:nvPicPr>
        <p:blipFill>
          <a:blip r:embed="rId4"/>
          <a:stretch>
            <a:fillRect/>
          </a:stretch>
        </p:blipFill>
        <p:spPr>
          <a:xfrm>
            <a:off x="4818159" y="1472381"/>
            <a:ext cx="6753225" cy="4810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5165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4"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47EDC76-93E4-69B2-B3EB-FFBB9F9285CB}"/>
              </a:ext>
            </a:extLst>
          </p:cNvPr>
          <p:cNvSpPr txBox="1"/>
          <p:nvPr/>
        </p:nvSpPr>
        <p:spPr>
          <a:xfrm>
            <a:off x="7229696" y="3992675"/>
            <a:ext cx="3944890"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Bắn keo nến vào các mép còn lại của miếng vải</a:t>
            </a:r>
          </a:p>
        </p:txBody>
      </p:sp>
      <p:pic>
        <p:nvPicPr>
          <p:cNvPr id="13" name="Picture 12">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8" name="Rectangle 7"/>
          <p:cNvSpPr/>
          <p:nvPr/>
        </p:nvSpPr>
        <p:spPr>
          <a:xfrm>
            <a:off x="3845389" y="235278"/>
            <a:ext cx="476604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ĐỒ DÙNG HỌC TẬP</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Oval 20"/>
          <p:cNvSpPr/>
          <p:nvPr/>
        </p:nvSpPr>
        <p:spPr>
          <a:xfrm>
            <a:off x="8180256" y="2452399"/>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3</a:t>
            </a:r>
          </a:p>
        </p:txBody>
      </p:sp>
      <p:pic>
        <p:nvPicPr>
          <p:cNvPr id="4" name="Picture 3">
            <a:extLst>
              <a:ext uri="{FF2B5EF4-FFF2-40B4-BE49-F238E27FC236}">
                <a16:creationId xmlns:a16="http://schemas.microsoft.com/office/drawing/2014/main" xmlns="" id="{F7E81B69-BBFC-BCEA-7E76-5CEFE6D540D8}"/>
              </a:ext>
            </a:extLst>
          </p:cNvPr>
          <p:cNvPicPr>
            <a:picLocks noChangeAspect="1"/>
          </p:cNvPicPr>
          <p:nvPr/>
        </p:nvPicPr>
        <p:blipFill>
          <a:blip r:embed="rId4"/>
          <a:stretch>
            <a:fillRect/>
          </a:stretch>
        </p:blipFill>
        <p:spPr>
          <a:xfrm>
            <a:off x="707567" y="1662437"/>
            <a:ext cx="5485400" cy="39070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8590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47EDC76-93E4-69B2-B3EB-FFBB9F9285CB}"/>
              </a:ext>
            </a:extLst>
          </p:cNvPr>
          <p:cNvSpPr txBox="1"/>
          <p:nvPr/>
        </p:nvSpPr>
        <p:spPr>
          <a:xfrm>
            <a:off x="7229696" y="3992675"/>
            <a:ext cx="3944890" cy="110799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Dính các mép còn lại của hai miếng vải lại với nhau.</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b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Chờ keo nến khô</a:t>
            </a:r>
          </a:p>
        </p:txBody>
      </p:sp>
      <p:pic>
        <p:nvPicPr>
          <p:cNvPr id="13" name="Picture 12">
            <a:extLst>
              <a:ext uri="{FF2B5EF4-FFF2-40B4-BE49-F238E27FC236}">
                <a16:creationId xmlns:a16="http://schemas.microsoft.com/office/drawing/2014/main" xmlns="" id="{DA232D94-9A8E-A978-E827-27A3C107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8" name="Rectangle 7"/>
          <p:cNvSpPr/>
          <p:nvPr/>
        </p:nvSpPr>
        <p:spPr>
          <a:xfrm>
            <a:off x="3845389" y="235278"/>
            <a:ext cx="476604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ĐỒ DÙNG HỌC TẬP</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Oval 20"/>
          <p:cNvSpPr/>
          <p:nvPr/>
        </p:nvSpPr>
        <p:spPr>
          <a:xfrm>
            <a:off x="8180256" y="2452399"/>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4</a:t>
            </a:r>
          </a:p>
        </p:txBody>
      </p:sp>
      <p:pic>
        <p:nvPicPr>
          <p:cNvPr id="3" name="Picture 2">
            <a:extLst>
              <a:ext uri="{FF2B5EF4-FFF2-40B4-BE49-F238E27FC236}">
                <a16:creationId xmlns:a16="http://schemas.microsoft.com/office/drawing/2014/main" xmlns="" id="{5FFA2892-4E39-09E0-746F-033BED658FDB}"/>
              </a:ext>
            </a:extLst>
          </p:cNvPr>
          <p:cNvPicPr>
            <a:picLocks noChangeAspect="1"/>
          </p:cNvPicPr>
          <p:nvPr/>
        </p:nvPicPr>
        <p:blipFill>
          <a:blip r:embed="rId4"/>
          <a:stretch>
            <a:fillRect/>
          </a:stretch>
        </p:blipFill>
        <p:spPr>
          <a:xfrm>
            <a:off x="706595" y="2073317"/>
            <a:ext cx="5389405" cy="38387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1227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21"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8)">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4860</TotalTime>
  <Words>690</Words>
  <Application>Microsoft Office PowerPoint</Application>
  <PresentationFormat>Widescreen</PresentationFormat>
  <Paragraphs>87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Pangolin</vt:lpstr>
      <vt:lpstr>Arial</vt:lpstr>
      <vt:lpstr>Roboto</vt:lpstr>
      <vt:lpstr>Calibri Light</vt:lpstr>
      <vt:lpstr>Calibri</vt:lpstr>
      <vt:lpstr>Roboto Black</vt:lpstr>
      <vt:lpstr>Times New Roman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266</cp:revision>
  <dcterms:created xsi:type="dcterms:W3CDTF">2023-04-01T23:44:56Z</dcterms:created>
  <dcterms:modified xsi:type="dcterms:W3CDTF">2025-03-08T09:00:33Z</dcterms:modified>
</cp:coreProperties>
</file>