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8"/>
  </p:notesMasterIdLst>
  <p:sldIdLst>
    <p:sldId id="349" r:id="rId2"/>
    <p:sldId id="432" r:id="rId3"/>
    <p:sldId id="378" r:id="rId4"/>
    <p:sldId id="408" r:id="rId5"/>
    <p:sldId id="394" r:id="rId6"/>
    <p:sldId id="377" r:id="rId7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Bebas Neu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face" initials="S" lastIdx="7" clrIdx="0">
    <p:extLst>
      <p:ext uri="{19B8F6BF-5375-455C-9EA6-DF929625EA0E}">
        <p15:presenceInfo xmlns:p15="http://schemas.microsoft.com/office/powerpoint/2012/main" userId="Surfa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C0C"/>
    <a:srgbClr val="A35525"/>
    <a:srgbClr val="E8E560"/>
    <a:srgbClr val="7D6C7C"/>
    <a:srgbClr val="FEFEF6"/>
    <a:srgbClr val="B6EFE8"/>
    <a:srgbClr val="FFF0D9"/>
    <a:srgbClr val="ABDDF4"/>
    <a:srgbClr val="C6F7F1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3C16E6-0F09-4351-A88A-AEF5EEFB6438}">
  <a:tblStyle styleId="{B33C16E6-0F09-4351-A88A-AEF5EEFB64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395" autoAdjust="0"/>
  </p:normalViewPr>
  <p:slideViewPr>
    <p:cSldViewPr snapToGrid="0">
      <p:cViewPr varScale="1">
        <p:scale>
          <a:sx n="115" d="100"/>
          <a:sy n="115" d="100"/>
        </p:scale>
        <p:origin x="542" y="6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1591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5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" y="796114"/>
            <a:ext cx="9144057" cy="3661718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5100" y="697825"/>
            <a:ext cx="46431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65975" y="2965225"/>
            <a:ext cx="3276000" cy="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1900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7677736" y="506712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5787486" y="1027326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642432" y="-11"/>
            <a:ext cx="1807340" cy="5204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7381483" y="1966801"/>
            <a:ext cx="1297387" cy="37359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69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6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161200" y="1069725"/>
            <a:ext cx="48216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25" y="843910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25" y="2447901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25" y="1651780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-25" y="4040638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-25" y="3245075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720000" y="470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56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25" y="3221195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25" y="843910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25" y="1235476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6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6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43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19" y="793440"/>
            <a:ext cx="9144057" cy="3545416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232085" y="4343701"/>
            <a:ext cx="744991" cy="745685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269394" y="340296"/>
            <a:ext cx="804107" cy="701546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7798574" y="4259140"/>
            <a:ext cx="713803" cy="882266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269411" y="2390686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0" name="Google Shape;920;p36"/>
          <p:cNvSpPr/>
          <p:nvPr/>
        </p:nvSpPr>
        <p:spPr>
          <a:xfrm flipH="1">
            <a:off x="6826860" y="909911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28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8" y="796114"/>
            <a:ext cx="9144057" cy="3661718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2364811" y="506712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9" name="Google Shape;929;p37"/>
          <p:cNvSpPr/>
          <p:nvPr/>
        </p:nvSpPr>
        <p:spPr>
          <a:xfrm flipH="1">
            <a:off x="474561" y="1027326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37"/>
          <p:cNvSpPr/>
          <p:nvPr/>
        </p:nvSpPr>
        <p:spPr>
          <a:xfrm flipH="1">
            <a:off x="2068558" y="1966801"/>
            <a:ext cx="1297387" cy="37359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7020424" y="4053372"/>
            <a:ext cx="1905167" cy="1088034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39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19" y="793440"/>
            <a:ext cx="9144057" cy="3545416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402265" y="1810173"/>
            <a:ext cx="8274335" cy="893824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252514" y="95395"/>
            <a:ext cx="8679841" cy="126294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3586860" y="4053372"/>
            <a:ext cx="1905167" cy="1088034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06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4775" y="445025"/>
            <a:ext cx="817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4775" y="1152475"/>
            <a:ext cx="817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11703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8" Type="http://schemas.openxmlformats.org/officeDocument/2006/relationships/audio" Target="../media/audio1.wav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23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6E2F016-42A5-B156-E3B7-42DD6491A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9" name="happy-ukulele-74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50379" y="828921"/>
            <a:ext cx="609600" cy="6096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250" y="177764"/>
            <a:ext cx="1173108" cy="562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68649" y="1853190"/>
            <a:ext cx="34067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9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Unit 7: Jobs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9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Lesson 3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9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Task 4, 5, 6</a:t>
            </a:r>
          </a:p>
        </p:txBody>
      </p:sp>
    </p:spTree>
    <p:extLst>
      <p:ext uri="{BB962C8B-B14F-4D97-AF65-F5344CB8AC3E}">
        <p14:creationId xmlns:p14="http://schemas.microsoft.com/office/powerpoint/2010/main" val="16639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5" name="chimes.wav"/>
          </p:stSnd>
        </p:sndAc>
      </p:transition>
    </mc:Choice>
    <mc:Fallback xmlns="">
      <p:transition spd="slow">
        <p:random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33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37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7" decel="50000" autoRev="1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925DD818-D1DE-C90C-1427-580F81381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" y="0"/>
            <a:ext cx="9066098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0265C-49D0-ABF1-55B9-2420609C8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3" y="89916"/>
            <a:ext cx="1072451" cy="514220"/>
          </a:xfrm>
          <a:prstGeom prst="rect">
            <a:avLst/>
          </a:prstGeom>
        </p:spPr>
      </p:pic>
      <p:pic>
        <p:nvPicPr>
          <p:cNvPr id="44" name="Picture 2" descr="Firefighter Job Description">
            <a:extLst>
              <a:ext uri="{FF2B5EF4-FFF2-40B4-BE49-F238E27FC236}">
                <a16:creationId xmlns:a16="http://schemas.microsoft.com/office/drawing/2014/main" id="{19C0192F-6267-055A-4D55-E7FC19ECC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7" r="23568" b="11755"/>
          <a:stretch/>
        </p:blipFill>
        <p:spPr bwMode="auto">
          <a:xfrm>
            <a:off x="1077223" y="699387"/>
            <a:ext cx="2452933" cy="1617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45" name="Picture 4" descr="Organic Farm And Free Range Chicken Eggs Stock Photo - Download Image Now -  Chicken - Bird, Farm, Child - iStock">
            <a:extLst>
              <a:ext uri="{FF2B5EF4-FFF2-40B4-BE49-F238E27FC236}">
                <a16:creationId xmlns:a16="http://schemas.microsoft.com/office/drawing/2014/main" id="{410A1B5F-FF8C-EFBC-84D2-4E8289BF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0" y="2938193"/>
            <a:ext cx="2452933" cy="1635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2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0557F3-F93C-452D-A143-F6B22F9A74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50" y="705415"/>
            <a:ext cx="2920159" cy="1635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2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47" name="Picture 6" descr="Why family care isn't always the best care for the elderly">
            <a:extLst>
              <a:ext uri="{FF2B5EF4-FFF2-40B4-BE49-F238E27FC236}">
                <a16:creationId xmlns:a16="http://schemas.microsoft.com/office/drawing/2014/main" id="{CDAA91D3-D507-0016-CF21-9CE1D46A6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 bwMode="auto">
          <a:xfrm>
            <a:off x="5069762" y="2933900"/>
            <a:ext cx="2452933" cy="166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2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07CD1FC-3589-1E31-AFAA-D277C0948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061" y="121877"/>
            <a:ext cx="1166564" cy="55934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84C0F72-BA6D-C82A-0DB3-68BFC92491B7}"/>
              </a:ext>
            </a:extLst>
          </p:cNvPr>
          <p:cNvSpPr txBox="1"/>
          <p:nvPr/>
        </p:nvSpPr>
        <p:spPr>
          <a:xfrm>
            <a:off x="1312783" y="2292019"/>
            <a:ext cx="1934533" cy="510778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firefighter</a:t>
            </a:r>
            <a:endParaRPr lang="en-US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719F0F-5F1D-CF7B-3ED6-6E2DACD7AA9D}"/>
              </a:ext>
            </a:extLst>
          </p:cNvPr>
          <p:cNvSpPr txBox="1"/>
          <p:nvPr/>
        </p:nvSpPr>
        <p:spPr>
          <a:xfrm>
            <a:off x="1247740" y="4632722"/>
            <a:ext cx="2111900" cy="510778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feed animals</a:t>
            </a:r>
            <a:endParaRPr lang="en-US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560BDF-4873-90FA-62F6-5AC1DA1FDF6D}"/>
              </a:ext>
            </a:extLst>
          </p:cNvPr>
          <p:cNvSpPr txBox="1"/>
          <p:nvPr/>
        </p:nvSpPr>
        <p:spPr>
          <a:xfrm>
            <a:off x="5081829" y="2292019"/>
            <a:ext cx="2452933" cy="510778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put out fires</a:t>
            </a:r>
            <a:endParaRPr lang="en-US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D58516-4515-F38F-027A-5431FA48A226}"/>
              </a:ext>
            </a:extLst>
          </p:cNvPr>
          <p:cNvSpPr txBox="1"/>
          <p:nvPr/>
        </p:nvSpPr>
        <p:spPr>
          <a:xfrm>
            <a:off x="4628662" y="4651006"/>
            <a:ext cx="3223172" cy="510778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take care of people</a:t>
            </a:r>
            <a:endParaRPr lang="en-US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320E30-4112-392A-7A19-D4A1F287FC10}"/>
              </a:ext>
            </a:extLst>
          </p:cNvPr>
          <p:cNvSpPr txBox="1"/>
          <p:nvPr/>
        </p:nvSpPr>
        <p:spPr>
          <a:xfrm>
            <a:off x="609914" y="179512"/>
            <a:ext cx="330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Listen and point. Repeat.</a:t>
            </a:r>
            <a:endParaRPr lang="en-US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887151-97E8-5A90-7977-C0938305C4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8"/>
          <a:stretch/>
        </p:blipFill>
        <p:spPr>
          <a:xfrm>
            <a:off x="0" y="0"/>
            <a:ext cx="9143999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3" y="89916"/>
            <a:ext cx="1072451" cy="5142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840" y="471209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4. Listen and repeat.</a:t>
            </a:r>
          </a:p>
        </p:txBody>
      </p:sp>
      <p:pic>
        <p:nvPicPr>
          <p:cNvPr id="1026" name="Picture 2" descr="How to Apply to Veterinary School and Become a Veterinarian">
            <a:extLst>
              <a:ext uri="{FF2B5EF4-FFF2-40B4-BE49-F238E27FC236}">
                <a16:creationId xmlns:a16="http://schemas.microsoft.com/office/drawing/2014/main" id="{50E4E6F9-B442-6163-60E7-CD5ADF691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54"/>
          <a:stretch/>
        </p:blipFill>
        <p:spPr bwMode="auto">
          <a:xfrm>
            <a:off x="5769920" y="1155700"/>
            <a:ext cx="2356343" cy="213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6D281-9C07-E03A-D42E-9449767C1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" y="2407084"/>
            <a:ext cx="1390650" cy="238939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EDD5A20-8462-E10E-2A7B-AB753C5DEDBE}"/>
              </a:ext>
            </a:extLst>
          </p:cNvPr>
          <p:cNvSpPr/>
          <p:nvPr/>
        </p:nvSpPr>
        <p:spPr>
          <a:xfrm>
            <a:off x="857250" y="1155700"/>
            <a:ext cx="1943100" cy="904358"/>
          </a:xfrm>
          <a:prstGeom prst="wedgeRoundRectCallout">
            <a:avLst>
              <a:gd name="adj1" fmla="val -41094"/>
              <a:gd name="adj2" fmla="val 73735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solidFill>
              <a:srgbClr val="602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602C0C"/>
                </a:solidFill>
                <a:latin typeface="Comic Sans MS" panose="030F0702030302020204" pitchFamily="66" charset="0"/>
              </a:rPr>
              <a:t>What does a vet do?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086D1B9-1366-122C-9977-56CFD2231C09}"/>
              </a:ext>
            </a:extLst>
          </p:cNvPr>
          <p:cNvSpPr/>
          <p:nvPr/>
        </p:nvSpPr>
        <p:spPr>
          <a:xfrm>
            <a:off x="2653184" y="2849294"/>
            <a:ext cx="2566515" cy="1138506"/>
          </a:xfrm>
          <a:prstGeom prst="wedgeRoundRectCallout">
            <a:avLst>
              <a:gd name="adj1" fmla="val 60764"/>
              <a:gd name="adj2" fmla="val -40791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solidFill>
              <a:srgbClr val="602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602C0C"/>
                </a:solidFill>
                <a:latin typeface="Comic Sans MS" panose="030F0702030302020204" pitchFamily="66" charset="0"/>
              </a:rPr>
              <a:t>A vet takes care of animals.</a:t>
            </a:r>
          </a:p>
        </p:txBody>
      </p:sp>
    </p:spTree>
    <p:extLst>
      <p:ext uri="{BB962C8B-B14F-4D97-AF65-F5344CB8AC3E}">
        <p14:creationId xmlns:p14="http://schemas.microsoft.com/office/powerpoint/2010/main" val="8269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10B42-3F01-1CF9-5E81-EE0935E8F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8"/>
          <a:stretch/>
        </p:blipFill>
        <p:spPr>
          <a:xfrm>
            <a:off x="0" y="0"/>
            <a:ext cx="9143999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3" y="89916"/>
            <a:ext cx="1072451" cy="5142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595F08-0B3F-B2DD-2C17-03A624DE7718}"/>
              </a:ext>
            </a:extLst>
          </p:cNvPr>
          <p:cNvSpPr txBox="1"/>
          <p:nvPr/>
        </p:nvSpPr>
        <p:spPr>
          <a:xfrm>
            <a:off x="519651" y="337203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Comic Sans MS" pitchFamily="66" charset="0"/>
              </a:rPr>
              <a:t>5. Look. Ask and answer.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DDB9387-FC05-D6C8-7D1F-8F016DEC5088}"/>
              </a:ext>
            </a:extLst>
          </p:cNvPr>
          <p:cNvSpPr/>
          <p:nvPr/>
        </p:nvSpPr>
        <p:spPr>
          <a:xfrm>
            <a:off x="3590292" y="1593378"/>
            <a:ext cx="1958849" cy="914400"/>
          </a:xfrm>
          <a:custGeom>
            <a:avLst/>
            <a:gdLst>
              <a:gd name="connsiteX0" fmla="*/ 0 w 1958849"/>
              <a:gd name="connsiteY0" fmla="*/ 152403 h 914400"/>
              <a:gd name="connsiteX1" fmla="*/ 152403 w 1958849"/>
              <a:gd name="connsiteY1" fmla="*/ 0 h 914400"/>
              <a:gd name="connsiteX2" fmla="*/ 703751 w 1958849"/>
              <a:gd name="connsiteY2" fmla="*/ 0 h 914400"/>
              <a:gd name="connsiteX3" fmla="*/ 1205477 w 1958849"/>
              <a:gd name="connsiteY3" fmla="*/ 0 h 914400"/>
              <a:gd name="connsiteX4" fmla="*/ 1806446 w 1958849"/>
              <a:gd name="connsiteY4" fmla="*/ 0 h 914400"/>
              <a:gd name="connsiteX5" fmla="*/ 1958849 w 1958849"/>
              <a:gd name="connsiteY5" fmla="*/ 152403 h 914400"/>
              <a:gd name="connsiteX6" fmla="*/ 1958849 w 1958849"/>
              <a:gd name="connsiteY6" fmla="*/ 761997 h 914400"/>
              <a:gd name="connsiteX7" fmla="*/ 1806446 w 1958849"/>
              <a:gd name="connsiteY7" fmla="*/ 914400 h 914400"/>
              <a:gd name="connsiteX8" fmla="*/ 1255098 w 1958849"/>
              <a:gd name="connsiteY8" fmla="*/ 914400 h 914400"/>
              <a:gd name="connsiteX9" fmla="*/ 736832 w 1958849"/>
              <a:gd name="connsiteY9" fmla="*/ 914400 h 914400"/>
              <a:gd name="connsiteX10" fmla="*/ 152403 w 1958849"/>
              <a:gd name="connsiteY10" fmla="*/ 914400 h 914400"/>
              <a:gd name="connsiteX11" fmla="*/ 0 w 1958849"/>
              <a:gd name="connsiteY11" fmla="*/ 761997 h 914400"/>
              <a:gd name="connsiteX12" fmla="*/ 0 w 1958849"/>
              <a:gd name="connsiteY12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8849" h="914400" fill="none" extrusionOk="0">
                <a:moveTo>
                  <a:pt x="0" y="152403"/>
                </a:moveTo>
                <a:cubicBezTo>
                  <a:pt x="-12883" y="66503"/>
                  <a:pt x="76544" y="10196"/>
                  <a:pt x="152403" y="0"/>
                </a:cubicBezTo>
                <a:cubicBezTo>
                  <a:pt x="264820" y="-27080"/>
                  <a:pt x="513704" y="8415"/>
                  <a:pt x="703751" y="0"/>
                </a:cubicBezTo>
                <a:cubicBezTo>
                  <a:pt x="893798" y="-8415"/>
                  <a:pt x="998535" y="-15705"/>
                  <a:pt x="1205477" y="0"/>
                </a:cubicBezTo>
                <a:cubicBezTo>
                  <a:pt x="1412419" y="15705"/>
                  <a:pt x="1607108" y="-8422"/>
                  <a:pt x="1806446" y="0"/>
                </a:cubicBezTo>
                <a:cubicBezTo>
                  <a:pt x="1885379" y="-7416"/>
                  <a:pt x="1951790" y="79894"/>
                  <a:pt x="1958849" y="152403"/>
                </a:cubicBezTo>
                <a:cubicBezTo>
                  <a:pt x="1946133" y="333792"/>
                  <a:pt x="1941146" y="493313"/>
                  <a:pt x="1958849" y="761997"/>
                </a:cubicBezTo>
                <a:cubicBezTo>
                  <a:pt x="1944755" y="845167"/>
                  <a:pt x="1885776" y="933943"/>
                  <a:pt x="1806446" y="914400"/>
                </a:cubicBezTo>
                <a:cubicBezTo>
                  <a:pt x="1536563" y="902785"/>
                  <a:pt x="1473075" y="941309"/>
                  <a:pt x="1255098" y="914400"/>
                </a:cubicBezTo>
                <a:cubicBezTo>
                  <a:pt x="1037121" y="887491"/>
                  <a:pt x="902337" y="892836"/>
                  <a:pt x="736832" y="914400"/>
                </a:cubicBezTo>
                <a:cubicBezTo>
                  <a:pt x="571327" y="935964"/>
                  <a:pt x="342340" y="900483"/>
                  <a:pt x="152403" y="914400"/>
                </a:cubicBezTo>
                <a:cubicBezTo>
                  <a:pt x="75036" y="920355"/>
                  <a:pt x="3468" y="833953"/>
                  <a:pt x="0" y="761997"/>
                </a:cubicBezTo>
                <a:cubicBezTo>
                  <a:pt x="7434" y="511184"/>
                  <a:pt x="25335" y="348927"/>
                  <a:pt x="0" y="152403"/>
                </a:cubicBezTo>
                <a:close/>
              </a:path>
              <a:path w="1958849" h="914400" stroke="0" extrusionOk="0">
                <a:moveTo>
                  <a:pt x="0" y="152403"/>
                </a:moveTo>
                <a:cubicBezTo>
                  <a:pt x="2480" y="83499"/>
                  <a:pt x="79810" y="-5267"/>
                  <a:pt x="152403" y="0"/>
                </a:cubicBezTo>
                <a:cubicBezTo>
                  <a:pt x="403457" y="-22485"/>
                  <a:pt x="519286" y="19827"/>
                  <a:pt x="687210" y="0"/>
                </a:cubicBezTo>
                <a:cubicBezTo>
                  <a:pt x="855134" y="-19827"/>
                  <a:pt x="1077463" y="-16611"/>
                  <a:pt x="1238558" y="0"/>
                </a:cubicBezTo>
                <a:cubicBezTo>
                  <a:pt x="1399653" y="16611"/>
                  <a:pt x="1628652" y="21549"/>
                  <a:pt x="1806446" y="0"/>
                </a:cubicBezTo>
                <a:cubicBezTo>
                  <a:pt x="1896717" y="-2609"/>
                  <a:pt x="1970442" y="71798"/>
                  <a:pt x="1958849" y="152403"/>
                </a:cubicBezTo>
                <a:cubicBezTo>
                  <a:pt x="1959737" y="440259"/>
                  <a:pt x="1958818" y="545209"/>
                  <a:pt x="1958849" y="761997"/>
                </a:cubicBezTo>
                <a:cubicBezTo>
                  <a:pt x="1970686" y="851466"/>
                  <a:pt x="1881011" y="910459"/>
                  <a:pt x="1806446" y="914400"/>
                </a:cubicBezTo>
                <a:cubicBezTo>
                  <a:pt x="1557705" y="898880"/>
                  <a:pt x="1530630" y="903188"/>
                  <a:pt x="1288179" y="914400"/>
                </a:cubicBezTo>
                <a:cubicBezTo>
                  <a:pt x="1045728" y="925612"/>
                  <a:pt x="1027967" y="939574"/>
                  <a:pt x="769912" y="914400"/>
                </a:cubicBezTo>
                <a:cubicBezTo>
                  <a:pt x="511857" y="889226"/>
                  <a:pt x="295588" y="936182"/>
                  <a:pt x="152403" y="914400"/>
                </a:cubicBezTo>
                <a:cubicBezTo>
                  <a:pt x="60325" y="912792"/>
                  <a:pt x="-13583" y="834822"/>
                  <a:pt x="0" y="761997"/>
                </a:cubicBezTo>
                <a:cubicBezTo>
                  <a:pt x="5046" y="616221"/>
                  <a:pt x="-29158" y="444077"/>
                  <a:pt x="0" y="152403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rgbClr val="602C0C"/>
            </a:solidFill>
            <a:extLst>
              <a:ext uri="{C807C97D-BFC1-408E-A445-0C87EB9F89A2}">
                <ask:lineSketchStyleProps xmlns="" xmlns:ask="http://schemas.microsoft.com/office/drawing/2018/sketchyshapes" sd="28300840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02C0C"/>
                </a:solidFill>
                <a:latin typeface="Comic Sans MS" panose="030F0702030302020204" pitchFamily="66" charset="0"/>
              </a:rPr>
              <a:t>A farmer feeds animals.</a:t>
            </a:r>
            <a:endParaRPr lang="en-VN" sz="2000" dirty="0">
              <a:solidFill>
                <a:srgbClr val="602C0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The Most Difficult and The Easiest Farm Animals to Raise - AgriERP Blog">
            <a:extLst>
              <a:ext uri="{FF2B5EF4-FFF2-40B4-BE49-F238E27FC236}">
                <a16:creationId xmlns:a16="http://schemas.microsoft.com/office/drawing/2014/main" id="{6A8119CA-0291-E913-8B53-EDBCD0EB1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r="16442"/>
          <a:stretch/>
        </p:blipFill>
        <p:spPr bwMode="auto">
          <a:xfrm>
            <a:off x="800796" y="843341"/>
            <a:ext cx="2103221" cy="1617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2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2052" name="Picture 4" descr="The Challenge of Photography at The Grand Canyon - YouTube">
            <a:extLst>
              <a:ext uri="{FF2B5EF4-FFF2-40B4-BE49-F238E27FC236}">
                <a16:creationId xmlns:a16="http://schemas.microsoft.com/office/drawing/2014/main" id="{E99387B8-2A63-54E8-7195-5FA674428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r="20095"/>
          <a:stretch/>
        </p:blipFill>
        <p:spPr bwMode="auto">
          <a:xfrm>
            <a:off x="861379" y="2976066"/>
            <a:ext cx="2114104" cy="1651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2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2054" name="Picture 6" descr="Tips for Choosing a Doctor - Scripps Health">
            <a:extLst>
              <a:ext uri="{FF2B5EF4-FFF2-40B4-BE49-F238E27FC236}">
                <a16:creationId xmlns:a16="http://schemas.microsoft.com/office/drawing/2014/main" id="{ADC796D6-8E84-5003-4494-6C2D23E71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r="17585"/>
          <a:stretch/>
        </p:blipFill>
        <p:spPr bwMode="auto">
          <a:xfrm>
            <a:off x="6191790" y="846831"/>
            <a:ext cx="2114105" cy="161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2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4" name="Picture 2" descr="Firefighter Job Description">
            <a:extLst>
              <a:ext uri="{FF2B5EF4-FFF2-40B4-BE49-F238E27FC236}">
                <a16:creationId xmlns:a16="http://schemas.microsoft.com/office/drawing/2014/main" id="{5AD0E671-5C5A-3514-554E-443E9BF4A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21057" r="29264" b="11755"/>
          <a:stretch/>
        </p:blipFill>
        <p:spPr bwMode="auto">
          <a:xfrm>
            <a:off x="3555571" y="2992379"/>
            <a:ext cx="2114104" cy="1617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2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2056" name="Picture 8" descr="Different Types of Chefs | Commercial Cookery Training at HITsa">
            <a:extLst>
              <a:ext uri="{FF2B5EF4-FFF2-40B4-BE49-F238E27FC236}">
                <a16:creationId xmlns:a16="http://schemas.microsoft.com/office/drawing/2014/main" id="{A32E84AB-B136-4DBA-D00D-2148A02BC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 r="1562"/>
          <a:stretch/>
        </p:blipFill>
        <p:spPr bwMode="auto">
          <a:xfrm>
            <a:off x="6191791" y="2935237"/>
            <a:ext cx="2114104" cy="1626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2"/>
            </a:solidFill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0EC5648-1429-0CD3-5A55-B6F068D611A3}"/>
              </a:ext>
            </a:extLst>
          </p:cNvPr>
          <p:cNvSpPr/>
          <p:nvPr/>
        </p:nvSpPr>
        <p:spPr>
          <a:xfrm>
            <a:off x="3292330" y="624967"/>
            <a:ext cx="1958850" cy="837542"/>
          </a:xfrm>
          <a:prstGeom prst="wedgeRoundRectCallout">
            <a:avLst>
              <a:gd name="adj1" fmla="val -65676"/>
              <a:gd name="adj2" fmla="val 30754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solidFill>
              <a:srgbClr val="602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02C0C"/>
                </a:solidFill>
                <a:latin typeface="Comic Sans MS" panose="030F0702030302020204" pitchFamily="66" charset="0"/>
              </a:rPr>
              <a:t>What does a farmer do?</a:t>
            </a:r>
          </a:p>
        </p:txBody>
      </p:sp>
    </p:spTree>
    <p:extLst>
      <p:ext uri="{BB962C8B-B14F-4D97-AF65-F5344CB8AC3E}">
        <p14:creationId xmlns:p14="http://schemas.microsoft.com/office/powerpoint/2010/main" val="15047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3183F1-1AD0-F429-6479-D3FE06D52A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8"/>
          <a:stretch/>
        </p:blipFill>
        <p:spPr>
          <a:xfrm>
            <a:off x="0" y="0"/>
            <a:ext cx="9143999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3" y="89916"/>
            <a:ext cx="1072451" cy="514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D455CC-5A6F-146E-709D-3E03DA14751C}"/>
              </a:ext>
            </a:extLst>
          </p:cNvPr>
          <p:cNvSpPr txBox="1"/>
          <p:nvPr/>
        </p:nvSpPr>
        <p:spPr>
          <a:xfrm>
            <a:off x="580572" y="347026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omic Sans MS" panose="030F0902030302020204" pitchFamily="66" charset="0"/>
              </a:rPr>
              <a:t>6. Role-play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2C17D2-46F7-545B-7AD6-D415076C7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413" y="2159000"/>
            <a:ext cx="1646426" cy="271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06BD63-A819-4311-67D7-B9DF6ED70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625844" y="2159000"/>
            <a:ext cx="1597903" cy="2717800"/>
          </a:xfrm>
          <a:prstGeom prst="rect">
            <a:avLst/>
          </a:prstGeom>
        </p:spPr>
      </p:pic>
      <p:pic>
        <p:nvPicPr>
          <p:cNvPr id="3074" name="Picture 2" descr="Premium Vector | Local farmers feed the cow and goattraditional animal farm  in asia illustration vector">
            <a:extLst>
              <a:ext uri="{FF2B5EF4-FFF2-40B4-BE49-F238E27FC236}">
                <a16:creationId xmlns:a16="http://schemas.microsoft.com/office/drawing/2014/main" id="{5EE5969E-98FB-9322-FF5E-0CEA841B7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8784" r="4637" b="14944"/>
          <a:stretch/>
        </p:blipFill>
        <p:spPr bwMode="auto">
          <a:xfrm>
            <a:off x="4315676" y="3049993"/>
            <a:ext cx="2247900" cy="148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2"/>
            </a:solidFill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56495FF-09EB-D574-E132-C3F1E27F6447}"/>
              </a:ext>
            </a:extLst>
          </p:cNvPr>
          <p:cNvSpPr/>
          <p:nvPr/>
        </p:nvSpPr>
        <p:spPr>
          <a:xfrm>
            <a:off x="1127516" y="996468"/>
            <a:ext cx="1763304" cy="688848"/>
          </a:xfrm>
          <a:prstGeom prst="wedgeRoundRectCallout">
            <a:avLst>
              <a:gd name="adj1" fmla="val 59833"/>
              <a:gd name="adj2" fmla="val 38533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solidFill>
              <a:srgbClr val="602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02C0C"/>
                </a:solidFill>
                <a:latin typeface="Comic Sans MS" panose="030F0702030302020204" pitchFamily="66" charset="0"/>
              </a:rPr>
              <a:t>What does he do?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BA29053-FB84-50D1-E2E9-0103566BBC38}"/>
              </a:ext>
            </a:extLst>
          </p:cNvPr>
          <p:cNvSpPr/>
          <p:nvPr/>
        </p:nvSpPr>
        <p:spPr>
          <a:xfrm>
            <a:off x="759915" y="2101026"/>
            <a:ext cx="1763304" cy="688848"/>
          </a:xfrm>
          <a:prstGeom prst="wedgeRoundRectCallout">
            <a:avLst>
              <a:gd name="adj1" fmla="val 59833"/>
              <a:gd name="adj2" fmla="val 38533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solidFill>
              <a:srgbClr val="602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02C0C"/>
                </a:solidFill>
                <a:latin typeface="Comic Sans MS" panose="030F0702030302020204" pitchFamily="66" charset="0"/>
              </a:rPr>
              <a:t>Where does he work?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2D64E5-2C3A-C977-14E8-F8E2D48DE1BB}"/>
              </a:ext>
            </a:extLst>
          </p:cNvPr>
          <p:cNvSpPr/>
          <p:nvPr/>
        </p:nvSpPr>
        <p:spPr>
          <a:xfrm>
            <a:off x="669744" y="3399841"/>
            <a:ext cx="1763304" cy="1134059"/>
          </a:xfrm>
          <a:prstGeom prst="wedgeRoundRectCallout">
            <a:avLst>
              <a:gd name="adj1" fmla="val 64154"/>
              <a:gd name="adj2" fmla="val -35213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solidFill>
              <a:srgbClr val="602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02C0C"/>
                </a:solidFill>
                <a:latin typeface="Comic Sans MS" panose="030F0702030302020204" pitchFamily="66" charset="0"/>
              </a:rPr>
              <a:t>What does he do everyday?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75574D4E-7A75-4462-BCE6-00BA79AADC33}"/>
              </a:ext>
            </a:extLst>
          </p:cNvPr>
          <p:cNvSpPr/>
          <p:nvPr/>
        </p:nvSpPr>
        <p:spPr>
          <a:xfrm>
            <a:off x="5439626" y="978863"/>
            <a:ext cx="2040673" cy="688848"/>
          </a:xfrm>
          <a:prstGeom prst="wedgeRoundRectCallout">
            <a:avLst>
              <a:gd name="adj1" fmla="val -33519"/>
              <a:gd name="adj2" fmla="val 77250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solidFill>
              <a:srgbClr val="602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02C0C"/>
                </a:solidFill>
                <a:latin typeface="Comic Sans MS" panose="030F0702030302020204" pitchFamily="66" charset="0"/>
              </a:rPr>
              <a:t>He’s a farmer.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8D53E2E0-BCD0-2C60-4872-DF6CC44D10B9}"/>
              </a:ext>
            </a:extLst>
          </p:cNvPr>
          <p:cNvSpPr/>
          <p:nvPr/>
        </p:nvSpPr>
        <p:spPr>
          <a:xfrm>
            <a:off x="6976377" y="1983126"/>
            <a:ext cx="1646426" cy="688848"/>
          </a:xfrm>
          <a:prstGeom prst="wedgeRoundRectCallout">
            <a:avLst>
              <a:gd name="adj1" fmla="val -65129"/>
              <a:gd name="adj2" fmla="val 27471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solidFill>
              <a:srgbClr val="602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02C0C"/>
                </a:solidFill>
                <a:latin typeface="Comic Sans MS" panose="030F0702030302020204" pitchFamily="66" charset="0"/>
              </a:rPr>
              <a:t>He works on a farm.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40904C4-B440-ED66-84AC-B07DC9DC5354}"/>
              </a:ext>
            </a:extLst>
          </p:cNvPr>
          <p:cNvSpPr/>
          <p:nvPr/>
        </p:nvSpPr>
        <p:spPr>
          <a:xfrm>
            <a:off x="6880205" y="3437690"/>
            <a:ext cx="1646427" cy="1107262"/>
          </a:xfrm>
          <a:prstGeom prst="wedgeRoundRectCallout">
            <a:avLst>
              <a:gd name="adj1" fmla="val -61887"/>
              <a:gd name="adj2" fmla="val -34066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solidFill>
              <a:srgbClr val="602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02C0C"/>
                </a:solidFill>
                <a:latin typeface="Comic Sans MS" panose="030F0702030302020204" pitchFamily="66" charset="0"/>
              </a:rPr>
              <a:t>He feeds animals on the farm.</a:t>
            </a:r>
          </a:p>
        </p:txBody>
      </p:sp>
    </p:spTree>
    <p:extLst>
      <p:ext uri="{BB962C8B-B14F-4D97-AF65-F5344CB8AC3E}">
        <p14:creationId xmlns:p14="http://schemas.microsoft.com/office/powerpoint/2010/main" val="21810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2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7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F15612-6042-D7D8-A91F-6658E1C5A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8"/>
          <a:stretch/>
        </p:blipFill>
        <p:spPr>
          <a:xfrm>
            <a:off x="0" y="0"/>
            <a:ext cx="9143999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F6FF1-3AE2-7AE3-6C57-0EA4BE703AC2}"/>
              </a:ext>
            </a:extLst>
          </p:cNvPr>
          <p:cNvSpPr txBox="1"/>
          <p:nvPr/>
        </p:nvSpPr>
        <p:spPr>
          <a:xfrm>
            <a:off x="2244585" y="434300"/>
            <a:ext cx="4889190" cy="1297156"/>
          </a:xfrm>
          <a:prstGeom prst="roundRect">
            <a:avLst/>
          </a:prstGeom>
          <a:solidFill>
            <a:srgbClr val="DDA960">
              <a:alpha val="5000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 algn="ctr" defTabSz="914355">
              <a:buClr>
                <a:srgbClr val="F7AE54"/>
              </a:buClr>
            </a:pPr>
            <a:r>
              <a:rPr lang="en-US" sz="3200" b="1" kern="0" spc="300" dirty="0">
                <a:solidFill>
                  <a:srgbClr val="411E16"/>
                </a:solidFill>
                <a:latin typeface="Comic Sans MS" panose="030F0702030302020204" pitchFamily="66" charset="0"/>
              </a:rPr>
              <a:t>UNIT 7: JOBS</a:t>
            </a:r>
          </a:p>
          <a:p>
            <a:pPr algn="ctr" defTabSz="914355">
              <a:buClr>
                <a:srgbClr val="F7AE54"/>
              </a:buClr>
            </a:pPr>
            <a:r>
              <a:rPr lang="en-US" sz="3200" b="1" dirty="0">
                <a:solidFill>
                  <a:srgbClr val="411E16"/>
                </a:solidFill>
                <a:latin typeface="Comic Sans MS" panose="030F0702030302020204" pitchFamily="66" charset="0"/>
              </a:rPr>
              <a:t>LESSON 3: PERIOD 2</a:t>
            </a:r>
            <a:endParaRPr lang="x-none" sz="3200" b="1" dirty="0">
              <a:solidFill>
                <a:srgbClr val="411E16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37000" y="212634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8C7ABC-BA6C-E5E6-DCB7-4EE18A54F8FC}"/>
              </a:ext>
            </a:extLst>
          </p:cNvPr>
          <p:cNvSpPr txBox="1"/>
          <p:nvPr/>
        </p:nvSpPr>
        <p:spPr>
          <a:xfrm>
            <a:off x="1794258" y="1839757"/>
            <a:ext cx="5555481" cy="2962509"/>
          </a:xfrm>
          <a:prstGeom prst="roundRect">
            <a:avLst/>
          </a:prstGeom>
          <a:solidFill>
            <a:srgbClr val="DDA960">
              <a:alpha val="50000"/>
            </a:srgbClr>
          </a:solidFill>
        </p:spPr>
        <p:txBody>
          <a:bodyPr wrap="square" lIns="91436" tIns="45718" rIns="91436" bIns="45718" rtlCol="0">
            <a:spAutoFit/>
          </a:bodyPr>
          <a:lstStyle/>
          <a:p>
            <a:pPr defTabSz="914355">
              <a:buClr>
                <a:schemeClr val="bg2"/>
              </a:buClr>
            </a:pPr>
            <a:r>
              <a:rPr lang="x-none" sz="2400" spc="3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What we learnt today</a:t>
            </a: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x-none" sz="2400" spc="3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defTabSz="914355">
              <a:buClr>
                <a:schemeClr val="bg2"/>
              </a:buClr>
            </a:pPr>
            <a:r>
              <a:rPr lang="en-US" sz="2400" kern="0" spc="3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Arial"/>
              </a:rPr>
              <a:t>1. Review vocabulary:</a:t>
            </a:r>
          </a:p>
          <a:p>
            <a:pPr defTabSz="914355">
              <a:buClr>
                <a:schemeClr val="bg2"/>
              </a:buClr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- firefighter, feed animals, put out fires, take care of</a:t>
            </a:r>
          </a:p>
          <a:p>
            <a:pPr defTabSz="914355">
              <a:buClr>
                <a:schemeClr val="bg2"/>
              </a:buClr>
            </a:pPr>
            <a:r>
              <a:rPr lang="en-US" sz="2400" kern="0" spc="3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sym typeface="Arial"/>
              </a:rPr>
              <a:t>2. Structure:</a:t>
            </a:r>
          </a:p>
          <a:p>
            <a:pPr marL="342900" indent="-342900" defTabSz="914355">
              <a:buClr>
                <a:srgbClr val="411E16"/>
              </a:buClr>
              <a:buFontTx/>
              <a:buChar char="-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What does a vet do?</a:t>
            </a:r>
          </a:p>
          <a:p>
            <a:pPr marL="342900" indent="-342900" defTabSz="914355">
              <a:buClr>
                <a:srgbClr val="411E16"/>
              </a:buClr>
              <a:buFontTx/>
              <a:buChar char="-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 vet takes care of animals.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3" y="89916"/>
            <a:ext cx="1072451" cy="514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89" y="2571750"/>
            <a:ext cx="2691907" cy="2691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52" y="2512187"/>
            <a:ext cx="2685463" cy="26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1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2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4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6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theme/theme1.xml><?xml version="1.0" encoding="utf-8"?>
<a:theme xmlns:a="http://schemas.openxmlformats.org/drawingml/2006/main" name="2_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14023</TotalTime>
  <Words>151</Words>
  <Application>Microsoft Office PowerPoint</Application>
  <PresentationFormat>On-screen Show (16:9)</PresentationFormat>
  <Paragraphs>31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Changa One</vt:lpstr>
      <vt:lpstr>Quicksand SemiBold</vt:lpstr>
      <vt:lpstr>Life Savers</vt:lpstr>
      <vt:lpstr>Comic Sans MS</vt:lpstr>
      <vt:lpstr>Bebas Neue</vt:lpstr>
      <vt:lpstr>Quicksand</vt:lpstr>
      <vt:lpstr>Life Savers ExtraBold</vt:lpstr>
      <vt:lpstr>2_Science Subject for Elementary - 3rd Grade: Physical, Life, and Earth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Poultry Farm MK Campaign</dc:title>
  <dc:creator>Admin</dc:creator>
  <cp:lastModifiedBy>DELL</cp:lastModifiedBy>
  <cp:revision>335</cp:revision>
  <dcterms:modified xsi:type="dcterms:W3CDTF">2025-02-17T14:53:42Z</dcterms:modified>
</cp:coreProperties>
</file>