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ags/tag1.xml" ContentType="application/vnd.openxmlformats-officedocument.presentationml.tags+xml"/>
  <Override PartName="/ppt/theme/themeOverride11.xml" ContentType="application/vnd.openxmlformats-officedocument.themeOverride+xml"/>
  <Override PartName="/ppt/theme/themeOverride12.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738" r:id="rId4"/>
    <p:sldMasterId id="2147483751" r:id="rId5"/>
  </p:sldMasterIdLst>
  <p:notesMasterIdLst>
    <p:notesMasterId r:id="rId34"/>
  </p:notesMasterIdLst>
  <p:sldIdLst>
    <p:sldId id="293" r:id="rId6"/>
    <p:sldId id="283" r:id="rId7"/>
    <p:sldId id="321" r:id="rId8"/>
    <p:sldId id="335" r:id="rId9"/>
    <p:sldId id="339" r:id="rId10"/>
    <p:sldId id="287" r:id="rId11"/>
    <p:sldId id="260" r:id="rId12"/>
    <p:sldId id="294" r:id="rId13"/>
    <p:sldId id="336" r:id="rId14"/>
    <p:sldId id="337" r:id="rId15"/>
    <p:sldId id="340" r:id="rId16"/>
    <p:sldId id="268" r:id="rId17"/>
    <p:sldId id="286" r:id="rId18"/>
    <p:sldId id="315" r:id="rId19"/>
    <p:sldId id="295" r:id="rId20"/>
    <p:sldId id="297" r:id="rId21"/>
    <p:sldId id="316" r:id="rId22"/>
    <p:sldId id="341" r:id="rId23"/>
    <p:sldId id="338" r:id="rId24"/>
    <p:sldId id="306" r:id="rId25"/>
    <p:sldId id="267" r:id="rId26"/>
    <p:sldId id="342" r:id="rId27"/>
    <p:sldId id="317" r:id="rId28"/>
    <p:sldId id="343" r:id="rId29"/>
    <p:sldId id="325" r:id="rId30"/>
    <p:sldId id="329" r:id="rId31"/>
    <p:sldId id="310" r:id="rId32"/>
    <p:sldId id="280" r:id="rId33"/>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D8FF"/>
    <a:srgbClr val="FF3399"/>
    <a:srgbClr val="79DCFF"/>
    <a:srgbClr val="B3EBFF"/>
    <a:srgbClr val="D1F3FF"/>
    <a:srgbClr val="CCFF66"/>
    <a:srgbClr val="FFCC99"/>
    <a:srgbClr val="FFFFFF"/>
    <a:srgbClr val="E1F7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5" autoAdjust="0"/>
    <p:restoredTop sz="94747" autoAdjust="0"/>
  </p:normalViewPr>
  <p:slideViewPr>
    <p:cSldViewPr snapToGrid="0" showGuides="1">
      <p:cViewPr varScale="1">
        <p:scale>
          <a:sx n="92" d="100"/>
          <a:sy n="92" d="100"/>
        </p:scale>
        <p:origin x="672" y="72"/>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56"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9/21/2025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xfrm>
            <a:off x="381000" y="685800"/>
            <a:ext cx="6096000" cy="3429000"/>
          </a:xfrm>
        </p:spPr>
      </p:sp>
      <p:sp>
        <p:nvSpPr>
          <p:cNvPr id="86019" name="文本占位符 860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27</a:t>
            </a:fld>
            <a:endParaRPr lang="zh-CN" altLang="en-US" dirty="0">
              <a:solidFill>
                <a:prstClr val="black"/>
              </a:solidFill>
            </a:endParaRPr>
          </a:p>
        </p:txBody>
      </p:sp>
    </p:spTree>
    <p:extLst>
      <p:ext uri="{BB962C8B-B14F-4D97-AF65-F5344CB8AC3E}">
        <p14:creationId xmlns:p14="http://schemas.microsoft.com/office/powerpoint/2010/main" val="405766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49757" tIns="24878" rIns="49757" bIns="24878"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22" y="2701621"/>
            <a:ext cx="6858130" cy="1241863"/>
          </a:xfrm>
          <a:prstGeom prst="rect">
            <a:avLst/>
          </a:prstGeom>
        </p:spPr>
        <p:txBody>
          <a:bodyPr lIns="49757" tIns="24878" rIns="49757" bIns="24878"/>
          <a:lstStyle>
            <a:lvl1pPr marL="0" indent="0" algn="ctr">
              <a:buNone/>
              <a:defRPr sz="1800"/>
            </a:lvl1pPr>
            <a:lvl2pPr marL="342424" indent="0" algn="ctr">
              <a:buNone/>
              <a:defRPr sz="1500"/>
            </a:lvl2pPr>
            <a:lvl3pPr marL="684847" indent="0" algn="ctr">
              <a:buNone/>
              <a:defRPr sz="1300"/>
            </a:lvl3pPr>
            <a:lvl4pPr marL="1027271" indent="0" algn="ctr">
              <a:buNone/>
              <a:defRPr sz="1200"/>
            </a:lvl4pPr>
            <a:lvl5pPr marL="1369348" indent="0" algn="ctr">
              <a:buNone/>
              <a:defRPr sz="1200"/>
            </a:lvl5pPr>
            <a:lvl6pPr marL="1711771" indent="0" algn="ctr">
              <a:buNone/>
              <a:defRPr sz="1200"/>
            </a:lvl6pPr>
            <a:lvl7pPr marL="2054195" indent="0" algn="ctr">
              <a:buNone/>
              <a:defRPr sz="1200"/>
            </a:lvl7pPr>
            <a:lvl8pPr marL="2396619" indent="0" algn="ctr">
              <a:buNone/>
              <a:defRPr sz="1200"/>
            </a:lvl8pPr>
            <a:lvl9pPr marL="2739043" indent="0" algn="ctr">
              <a:buNone/>
              <a:defRPr sz="12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3871845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
        <p:nvSpPr>
          <p:cNvPr id="3" name="内容占位符 2"/>
          <p:cNvSpPr>
            <a:spLocks noGrp="1"/>
          </p:cNvSpPr>
          <p:nvPr>
            <p:ph idx="1"/>
          </p:nvPr>
        </p:nvSpPr>
        <p:spPr>
          <a:xfrm>
            <a:off x="249170" y="868596"/>
            <a:ext cx="4485050" cy="2456885"/>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538707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2" y="1282346"/>
            <a:ext cx="7886849" cy="2139624"/>
          </a:xfrm>
          <a:prstGeom prst="rect">
            <a:avLst/>
          </a:prstGeom>
        </p:spPr>
        <p:txBody>
          <a:bodyPr lIns="49757" tIns="24878" rIns="49757" bIns="24878"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902" y="3442213"/>
            <a:ext cx="7886849" cy="1125178"/>
          </a:xfrm>
          <a:prstGeom prst="rect">
            <a:avLst/>
          </a:prstGeom>
        </p:spPr>
        <p:txBody>
          <a:bodyPr lIns="49757" tIns="24878" rIns="49757" bIns="24878"/>
          <a:lstStyle>
            <a:lvl1pPr marL="0" indent="0">
              <a:buNone/>
              <a:defRPr sz="1800">
                <a:solidFill>
                  <a:schemeClr val="tx1">
                    <a:tint val="75000"/>
                  </a:schemeClr>
                </a:solidFill>
              </a:defRPr>
            </a:lvl1pPr>
            <a:lvl2pPr marL="342424" indent="0">
              <a:buNone/>
              <a:defRPr sz="1500">
                <a:solidFill>
                  <a:schemeClr val="tx1">
                    <a:tint val="75000"/>
                  </a:schemeClr>
                </a:solidFill>
              </a:defRPr>
            </a:lvl2pPr>
            <a:lvl3pPr marL="684847" indent="0">
              <a:buNone/>
              <a:defRPr sz="1300">
                <a:solidFill>
                  <a:schemeClr val="tx1">
                    <a:tint val="75000"/>
                  </a:schemeClr>
                </a:solidFill>
              </a:defRPr>
            </a:lvl3pPr>
            <a:lvl4pPr marL="1027271" indent="0">
              <a:buNone/>
              <a:defRPr sz="1200">
                <a:solidFill>
                  <a:schemeClr val="tx1">
                    <a:tint val="75000"/>
                  </a:schemeClr>
                </a:solidFill>
              </a:defRPr>
            </a:lvl4pPr>
            <a:lvl5pPr marL="1369348" indent="0">
              <a:buNone/>
              <a:defRPr sz="1200">
                <a:solidFill>
                  <a:schemeClr val="tx1">
                    <a:tint val="75000"/>
                  </a:schemeClr>
                </a:solidFill>
              </a:defRPr>
            </a:lvl5pPr>
            <a:lvl6pPr marL="1711771" indent="0">
              <a:buNone/>
              <a:defRPr sz="1200">
                <a:solidFill>
                  <a:schemeClr val="tx1">
                    <a:tint val="75000"/>
                  </a:schemeClr>
                </a:solidFill>
              </a:defRPr>
            </a:lvl6pPr>
            <a:lvl7pPr marL="2054195" indent="0">
              <a:buNone/>
              <a:defRPr sz="1200">
                <a:solidFill>
                  <a:schemeClr val="tx1">
                    <a:tint val="75000"/>
                  </a:schemeClr>
                </a:solidFill>
              </a:defRPr>
            </a:lvl7pPr>
            <a:lvl8pPr marL="2396619" indent="0">
              <a:buNone/>
              <a:defRPr sz="1200">
                <a:solidFill>
                  <a:schemeClr val="tx1">
                    <a:tint val="75000"/>
                  </a:schemeClr>
                </a:solidFill>
              </a:defRPr>
            </a:lvl8pPr>
            <a:lvl9pPr marL="2739043" indent="0">
              <a:buNone/>
              <a:defRPr sz="1200">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34385066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62" y="1369264"/>
            <a:ext cx="3886273" cy="3263613"/>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241" y="1369264"/>
            <a:ext cx="3886273" cy="3263613"/>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9798704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6" y="273853"/>
            <a:ext cx="7886849" cy="994206"/>
          </a:xfrm>
          <a:prstGeom prst="rect">
            <a:avLst/>
          </a:prstGeom>
        </p:spPr>
        <p:txBody>
          <a:bodyPr lIns="49757" tIns="24878" rIns="49757" bIns="24878"/>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101" y="1333876"/>
            <a:ext cx="3655249"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smtClean="0"/>
              <a:t>单击此处编辑母版文本样式</a:t>
            </a:r>
          </a:p>
        </p:txBody>
      </p:sp>
      <p:sp>
        <p:nvSpPr>
          <p:cNvPr id="4" name="内容占位符 3"/>
          <p:cNvSpPr>
            <a:spLocks noGrp="1"/>
          </p:cNvSpPr>
          <p:nvPr>
            <p:ph sz="half" idx="2"/>
          </p:nvPr>
        </p:nvSpPr>
        <p:spPr>
          <a:xfrm>
            <a:off x="890101" y="1999104"/>
            <a:ext cx="3655249" cy="2643301"/>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95" y="1333876"/>
            <a:ext cx="3673251"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smtClean="0"/>
              <a:t>单击此处编辑母版文本样式</a:t>
            </a:r>
          </a:p>
        </p:txBody>
      </p:sp>
      <p:sp>
        <p:nvSpPr>
          <p:cNvPr id="6" name="内容占位符 5"/>
          <p:cNvSpPr>
            <a:spLocks noGrp="1"/>
          </p:cNvSpPr>
          <p:nvPr>
            <p:ph sz="quarter" idx="4"/>
          </p:nvPr>
        </p:nvSpPr>
        <p:spPr>
          <a:xfrm>
            <a:off x="4692795" y="1999104"/>
            <a:ext cx="3673251" cy="2643301"/>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599220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2025/9/21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Tree>
    <p:extLst>
      <p:ext uri="{BB962C8B-B14F-4D97-AF65-F5344CB8AC3E}">
        <p14:creationId xmlns:p14="http://schemas.microsoft.com/office/powerpoint/2010/main" val="23611104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6010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57" tIns="24878" rIns="49757" bIns="24878"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465" y="740595"/>
            <a:ext cx="4629238" cy="3655341"/>
          </a:xfrm>
          <a:prstGeom prst="rect">
            <a:avLst/>
          </a:prstGeom>
        </p:spPr>
        <p:txBody>
          <a:bodyPr lIns="49757" tIns="24878" rIns="49757" bIns="24878"/>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53" y="1543105"/>
            <a:ext cx="2949233" cy="2858787"/>
          </a:xfrm>
          <a:prstGeom prst="rect">
            <a:avLst/>
          </a:prstGeom>
        </p:spPr>
        <p:txBody>
          <a:bodyPr lIns="49757" tIns="24878" rIns="49757" bIns="24878"/>
          <a:lstStyle>
            <a:lvl1pPr marL="0" indent="0">
              <a:buNone/>
              <a:defRPr sz="1200"/>
            </a:lvl1pPr>
            <a:lvl2pPr marL="342424" indent="0">
              <a:buNone/>
              <a:defRPr sz="1000"/>
            </a:lvl2pPr>
            <a:lvl3pPr marL="684847" indent="0">
              <a:buNone/>
              <a:defRPr sz="900"/>
            </a:lvl3pPr>
            <a:lvl4pPr marL="1027271" indent="0">
              <a:buNone/>
              <a:defRPr sz="700"/>
            </a:lvl4pPr>
            <a:lvl5pPr marL="1369348" indent="0">
              <a:buNone/>
              <a:defRPr sz="700"/>
            </a:lvl5pPr>
            <a:lvl6pPr marL="1711771" indent="0">
              <a:buNone/>
              <a:defRPr sz="700"/>
            </a:lvl6pPr>
            <a:lvl7pPr marL="2054195" indent="0">
              <a:buNone/>
              <a:defRPr sz="700"/>
            </a:lvl7pPr>
            <a:lvl8pPr marL="2396619" indent="0">
              <a:buNone/>
              <a:defRPr sz="700"/>
            </a:lvl8pPr>
            <a:lvl9pPr marL="2739043" indent="0">
              <a:buNone/>
              <a:defRPr sz="700"/>
            </a:lvl9pPr>
          </a:lstStyle>
          <a:p>
            <a:pPr lvl="0"/>
            <a:r>
              <a:rPr lang="zh-CN" altLang="en-US" smtClean="0"/>
              <a:t>单击此处编辑母版文本样式</a:t>
            </a:r>
          </a:p>
        </p:txBody>
      </p:sp>
    </p:spTree>
    <p:extLst>
      <p:ext uri="{BB962C8B-B14F-4D97-AF65-F5344CB8AC3E}">
        <p14:creationId xmlns:p14="http://schemas.microsoft.com/office/powerpoint/2010/main" val="9746125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6" y="342912"/>
            <a:ext cx="3124071" cy="1200190"/>
          </a:xfrm>
          <a:prstGeom prst="rect">
            <a:avLst/>
          </a:prstGeom>
        </p:spPr>
        <p:txBody>
          <a:bodyPr lIns="49757" tIns="24878" rIns="49757" bIns="24878"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465" y="342912"/>
            <a:ext cx="4629238" cy="4053023"/>
          </a:xfrm>
          <a:prstGeom prst="rect">
            <a:avLst/>
          </a:prstGeom>
        </p:spPr>
        <p:txBody>
          <a:bodyPr lIns="49757" tIns="24878" rIns="49757" bIns="24878"/>
          <a:lstStyle>
            <a:lvl1pPr marL="0" indent="0">
              <a:buNone/>
              <a:defRPr sz="2400"/>
            </a:lvl1pPr>
            <a:lvl2pPr marL="342424" indent="0">
              <a:buNone/>
              <a:defRPr sz="2100"/>
            </a:lvl2pPr>
            <a:lvl3pPr marL="684847" indent="0">
              <a:buNone/>
              <a:defRPr sz="1800"/>
            </a:lvl3pPr>
            <a:lvl4pPr marL="1027271" indent="0">
              <a:buNone/>
              <a:defRPr sz="1500"/>
            </a:lvl4pPr>
            <a:lvl5pPr marL="1369348" indent="0">
              <a:buNone/>
              <a:defRPr sz="1500"/>
            </a:lvl5pPr>
            <a:lvl6pPr marL="1711771" indent="0">
              <a:buNone/>
              <a:defRPr sz="1500"/>
            </a:lvl6pPr>
            <a:lvl7pPr marL="2054195" indent="0">
              <a:buNone/>
              <a:defRPr sz="1500"/>
            </a:lvl7pPr>
            <a:lvl8pPr marL="2396619" indent="0">
              <a:buNone/>
              <a:defRPr sz="1500"/>
            </a:lvl8pPr>
            <a:lvl9pPr marL="2739043" indent="0">
              <a:buNone/>
              <a:defRPr sz="1500"/>
            </a:lvl9pPr>
          </a:lstStyle>
          <a:p>
            <a:endParaRPr lang="zh-CN" altLang="en-US"/>
          </a:p>
        </p:txBody>
      </p:sp>
      <p:sp>
        <p:nvSpPr>
          <p:cNvPr id="4" name="文本占位符 3"/>
          <p:cNvSpPr>
            <a:spLocks noGrp="1"/>
          </p:cNvSpPr>
          <p:nvPr>
            <p:ph type="body" sz="half" idx="2"/>
          </p:nvPr>
        </p:nvSpPr>
        <p:spPr>
          <a:xfrm>
            <a:off x="629856" y="1543105"/>
            <a:ext cx="3124071" cy="2858787"/>
          </a:xfrm>
          <a:prstGeom prst="rect">
            <a:avLst/>
          </a:prstGeom>
        </p:spPr>
        <p:txBody>
          <a:bodyPr lIns="49757" tIns="24878" rIns="49757" bIns="24878"/>
          <a:lstStyle>
            <a:lvl1pPr marL="0" indent="0">
              <a:buNone/>
              <a:defRPr sz="1500"/>
            </a:lvl1pPr>
            <a:lvl2pPr marL="342424" indent="0">
              <a:buNone/>
              <a:defRPr sz="1300"/>
            </a:lvl2pPr>
            <a:lvl3pPr marL="684847" indent="0">
              <a:buNone/>
              <a:defRPr sz="1200"/>
            </a:lvl3pPr>
            <a:lvl4pPr marL="1027271" indent="0">
              <a:buNone/>
              <a:defRPr sz="1000"/>
            </a:lvl4pPr>
            <a:lvl5pPr marL="1369348" indent="0">
              <a:buNone/>
              <a:defRPr sz="1000"/>
            </a:lvl5pPr>
            <a:lvl6pPr marL="1711771" indent="0">
              <a:buNone/>
              <a:defRPr sz="1000"/>
            </a:lvl6pPr>
            <a:lvl7pPr marL="2054195" indent="0">
              <a:buNone/>
              <a:defRPr sz="1000"/>
            </a:lvl7pPr>
            <a:lvl8pPr marL="2396619" indent="0">
              <a:buNone/>
              <a:defRPr sz="1000"/>
            </a:lvl8pPr>
            <a:lvl9pPr marL="2739043"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1367070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474925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57" tIns="24878" rIns="49757" bIns="24878"/>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598487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57" tIns="24878" rIns="49757" bIns="24878"/>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62" y="1369264"/>
            <a:ext cx="3886273" cy="3263613"/>
          </a:xfr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29241" y="1369264"/>
            <a:ext cx="3886273" cy="1574059"/>
          </a:xfr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29241" y="3057627"/>
            <a:ext cx="3886273" cy="1575250"/>
          </a:xfr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540802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2" y="-12917"/>
            <a:ext cx="9165771" cy="5290785"/>
            <a:chOff x="-29028" y="0"/>
            <a:chExt cx="12221028" cy="7054380"/>
          </a:xfrm>
        </p:grpSpPr>
        <p:pic>
          <p:nvPicPr>
            <p:cNvPr id="8" name="Picture 7"/>
            <p:cNvPicPr>
              <a:picLocks noChangeAspect="1"/>
            </p:cNvPicPr>
            <p:nvPr/>
          </p:nvPicPr>
          <p:blipFill rotWithShape="1">
            <a:blip r:embed="rId2"/>
            <a:srcRect l="9721"/>
            <a:stretch/>
          </p:blipFill>
          <p:spPr>
            <a:xfrm>
              <a:off x="-29028" y="0"/>
              <a:ext cx="12221028" cy="7054380"/>
            </a:xfrm>
            <a:prstGeom prst="rect">
              <a:avLst/>
            </a:prstGeom>
          </p:spPr>
        </p:pic>
        <p:grpSp>
          <p:nvGrpSpPr>
            <p:cNvPr id="9" name="Group 8"/>
            <p:cNvGrpSpPr/>
            <p:nvPr/>
          </p:nvGrpSpPr>
          <p:grpSpPr>
            <a:xfrm>
              <a:off x="7045160" y="3839994"/>
              <a:ext cx="3270049" cy="647652"/>
              <a:chOff x="7045160" y="3839994"/>
              <a:chExt cx="3270049" cy="647652"/>
            </a:xfrm>
          </p:grpSpPr>
          <p:sp>
            <p:nvSpPr>
              <p:cNvPr id="10" name="Rounded Rectangle 9"/>
              <p:cNvSpPr/>
              <p:nvPr/>
            </p:nvSpPr>
            <p:spPr>
              <a:xfrm rot="21089594">
                <a:off x="7045160" y="3851771"/>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1" name="Rounded Rectangle 10"/>
              <p:cNvSpPr/>
              <p:nvPr/>
            </p:nvSpPr>
            <p:spPr>
              <a:xfrm rot="1079854">
                <a:off x="8681648" y="3924583"/>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2" name="Rounded Rectangle 11"/>
              <p:cNvSpPr/>
              <p:nvPr/>
            </p:nvSpPr>
            <p:spPr>
              <a:xfrm rot="20999673">
                <a:off x="10177227" y="3839994"/>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3" name="Rounded Rectangle 12"/>
              <p:cNvSpPr/>
              <p:nvPr/>
            </p:nvSpPr>
            <p:spPr>
              <a:xfrm rot="1030604">
                <a:off x="10162266" y="4434662"/>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grpSp>
      <p:sp>
        <p:nvSpPr>
          <p:cNvPr id="14" name="Oval 13"/>
          <p:cNvSpPr/>
          <p:nvPr userDrawn="1"/>
        </p:nvSpPr>
        <p:spPr>
          <a:xfrm>
            <a:off x="6719338" y="2140567"/>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Rectangle 14"/>
          <p:cNvSpPr/>
          <p:nvPr userDrawn="1"/>
        </p:nvSpPr>
        <p:spPr>
          <a:xfrm>
            <a:off x="7320219" y="1763720"/>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6" name="Isosceles Triangle 15"/>
          <p:cNvSpPr/>
          <p:nvPr userDrawn="1"/>
        </p:nvSpPr>
        <p:spPr>
          <a:xfrm>
            <a:off x="6310568" y="1635741"/>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7" name="Parallelogram 16"/>
          <p:cNvSpPr/>
          <p:nvPr userDrawn="1"/>
        </p:nvSpPr>
        <p:spPr>
          <a:xfrm>
            <a:off x="5657077" y="1650519"/>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8" name="Heart 17"/>
          <p:cNvSpPr/>
          <p:nvPr userDrawn="1"/>
        </p:nvSpPr>
        <p:spPr>
          <a:xfrm>
            <a:off x="7921099" y="1600009"/>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2738444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p:blipFill>
        <p:spPr>
          <a:xfrm>
            <a:off x="3992745" y="1218745"/>
            <a:ext cx="5151257" cy="3819554"/>
          </a:xfrm>
          <a:prstGeom prst="rect">
            <a:avLst/>
          </a:prstGeom>
        </p:spPr>
      </p:pic>
    </p:spTree>
    <p:extLst>
      <p:ext uri="{BB962C8B-B14F-4D97-AF65-F5344CB8AC3E}">
        <p14:creationId xmlns:p14="http://schemas.microsoft.com/office/powerpoint/2010/main" val="734361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0" y="3"/>
            <a:ext cx="9201150" cy="5165623"/>
            <a:chOff x="0" y="-29497"/>
            <a:chExt cx="12268200" cy="6887497"/>
          </a:xfrm>
        </p:grpSpPr>
        <p:pic>
          <p:nvPicPr>
            <p:cNvPr id="8" name="Picture 7"/>
            <p:cNvPicPr>
              <a:picLocks noChangeAspect="1"/>
            </p:cNvPicPr>
            <p:nvPr/>
          </p:nvPicPr>
          <p:blipFill rotWithShape="1">
            <a:blip r:embed="rId2"/>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sp>
        <p:nvSpPr>
          <p:cNvPr id="11" name="Oval 10"/>
          <p:cNvSpPr/>
          <p:nvPr userDrawn="1"/>
        </p:nvSpPr>
        <p:spPr>
          <a:xfrm>
            <a:off x="7180320" y="1974633"/>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2" name="Rectangle 11"/>
          <p:cNvSpPr/>
          <p:nvPr userDrawn="1"/>
        </p:nvSpPr>
        <p:spPr>
          <a:xfrm>
            <a:off x="7420740" y="1300377"/>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3" name="Isosceles Triangle 12"/>
          <p:cNvSpPr/>
          <p:nvPr userDrawn="1"/>
        </p:nvSpPr>
        <p:spPr>
          <a:xfrm>
            <a:off x="6649981" y="1306095"/>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4" name="Parallelogram 13"/>
          <p:cNvSpPr/>
          <p:nvPr userDrawn="1"/>
        </p:nvSpPr>
        <p:spPr>
          <a:xfrm>
            <a:off x="6471282" y="2098457"/>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Heart 14"/>
          <p:cNvSpPr/>
          <p:nvPr userDrawn="1"/>
        </p:nvSpPr>
        <p:spPr>
          <a:xfrm>
            <a:off x="8040676" y="1712694"/>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37171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2025/9/21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73369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67" indent="0">
              <a:buNone/>
              <a:defRPr sz="1500">
                <a:solidFill>
                  <a:schemeClr val="tx1">
                    <a:tint val="75000"/>
                  </a:schemeClr>
                </a:solidFill>
              </a:defRPr>
            </a:lvl2pPr>
            <a:lvl3pPr marL="685734" indent="0">
              <a:buNone/>
              <a:defRPr sz="1400">
                <a:solidFill>
                  <a:schemeClr val="tx1">
                    <a:tint val="75000"/>
                  </a:schemeClr>
                </a:solidFill>
              </a:defRPr>
            </a:lvl3pPr>
            <a:lvl4pPr marL="1028599" indent="0">
              <a:buNone/>
              <a:defRPr sz="1200">
                <a:solidFill>
                  <a:schemeClr val="tx1">
                    <a:tint val="75000"/>
                  </a:schemeClr>
                </a:solidFill>
              </a:defRPr>
            </a:lvl4pPr>
            <a:lvl5pPr marL="1371466" indent="0">
              <a:buNone/>
              <a:defRPr sz="1200">
                <a:solidFill>
                  <a:schemeClr val="tx1">
                    <a:tint val="75000"/>
                  </a:schemeClr>
                </a:solidFill>
              </a:defRPr>
            </a:lvl5pPr>
            <a:lvl6pPr marL="1714332" indent="0">
              <a:buNone/>
              <a:defRPr sz="1200">
                <a:solidFill>
                  <a:schemeClr val="tx1">
                    <a:tint val="75000"/>
                  </a:schemeClr>
                </a:solidFill>
              </a:defRPr>
            </a:lvl6pPr>
            <a:lvl7pPr marL="2057199" indent="0">
              <a:buNone/>
              <a:defRPr sz="1200">
                <a:solidFill>
                  <a:schemeClr val="tx1">
                    <a:tint val="75000"/>
                  </a:schemeClr>
                </a:solidFill>
              </a:defRPr>
            </a:lvl7pPr>
            <a:lvl8pPr marL="2400066" indent="0">
              <a:buNone/>
              <a:defRPr sz="1200">
                <a:solidFill>
                  <a:schemeClr val="tx1">
                    <a:tint val="75000"/>
                  </a:schemeClr>
                </a:solidFill>
              </a:defRPr>
            </a:lvl8pPr>
            <a:lvl9pPr marL="274293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80702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800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4" name="Content Placeholder 3"/>
          <p:cNvSpPr>
            <a:spLocks noGrp="1"/>
          </p:cNvSpPr>
          <p:nvPr>
            <p:ph sz="half" idx="2"/>
          </p:nvPr>
        </p:nvSpPr>
        <p:spPr>
          <a:xfrm>
            <a:off x="629843" y="1878809"/>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9"/>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9026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98026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0501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301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867" indent="0">
              <a:buNone/>
              <a:defRPr sz="2100"/>
            </a:lvl2pPr>
            <a:lvl3pPr marL="685734" indent="0">
              <a:buNone/>
              <a:defRPr sz="1800"/>
            </a:lvl3pPr>
            <a:lvl4pPr marL="1028599" indent="0">
              <a:buNone/>
              <a:defRPr sz="1500"/>
            </a:lvl4pPr>
            <a:lvl5pPr marL="1371466" indent="0">
              <a:buNone/>
              <a:defRPr sz="1500"/>
            </a:lvl5pPr>
            <a:lvl6pPr marL="1714332" indent="0">
              <a:buNone/>
              <a:defRPr sz="1500"/>
            </a:lvl6pPr>
            <a:lvl7pPr marL="2057199" indent="0">
              <a:buNone/>
              <a:defRPr sz="1500"/>
            </a:lvl7pPr>
            <a:lvl8pPr marL="2400066" indent="0">
              <a:buNone/>
              <a:defRPr sz="1500"/>
            </a:lvl8pPr>
            <a:lvl9pPr marL="2742933"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62750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0380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7"/>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511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2025/9/21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2025/9/21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2025/9/21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2025/9/21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2025/9/21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9" y="862"/>
            <a:ext cx="9142269" cy="5141776"/>
          </a:xfrm>
          <a:prstGeom prst="rect">
            <a:avLst/>
          </a:prstGeom>
          <a:noFill/>
          <a:ln w="9525">
            <a:noFill/>
          </a:ln>
        </p:spPr>
      </p:pic>
    </p:spTree>
    <p:extLst>
      <p:ext uri="{BB962C8B-B14F-4D97-AF65-F5344CB8AC3E}">
        <p14:creationId xmlns:p14="http://schemas.microsoft.com/office/powerpoint/2010/main" val="4563210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hf sldNum="0" hdr="0"/>
  <p:txStyles>
    <p:titleStyle>
      <a:lvl1pPr marL="0" lvl="0" indent="0" algn="ctr" defTabSz="816496"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797" lvl="0" indent="-305797" algn="l" defTabSz="816496"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424" lvl="1" indent="-255696" algn="l" defTabSz="816496"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360" lvl="2" indent="-203867" algn="l" defTabSz="816496"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781" lvl="3" indent="-20455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510" lvl="4" indent="-20386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313" lvl="5"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7096" lvl="6"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5879" lvl="7"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663" lvl="8"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568"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784" lvl="1"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568" lvl="2"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353" lvl="3"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137" lvl="4"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3920" lvl="5"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703" lvl="6"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490" lvl="7"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271" lvl="8"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68574" tIns="34287" rIns="68574" bIns="34287"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1" y="1369220"/>
            <a:ext cx="7886700" cy="3263504"/>
          </a:xfrm>
          <a:prstGeom prst="rect">
            <a:avLst/>
          </a:prstGeom>
        </p:spPr>
        <p:txBody>
          <a:bodyPr vert="horz" lIns="68574" tIns="34287" rIns="68574" bIns="3428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68574" tIns="34287" rIns="68574" bIns="34287" rtlCol="0" anchor="ctr"/>
          <a:lstStyle>
            <a:lvl1pPr algn="l">
              <a:defRPr sz="900">
                <a:solidFill>
                  <a:schemeClr val="tx1">
                    <a:tint val="75000"/>
                  </a:schemeClr>
                </a:solidFill>
              </a:defRPr>
            </a:lvl1pPr>
          </a:lstStyle>
          <a:p>
            <a:pPr defTabSz="685734"/>
            <a:fld id="{96C69321-35DD-4BC7-953A-DC16A57A483D}" type="datetimeFigureOut">
              <a:rPr lang="en-GB" smtClean="0">
                <a:solidFill>
                  <a:prstClr val="black">
                    <a:tint val="75000"/>
                  </a:prstClr>
                </a:solidFill>
              </a:rPr>
              <a:pPr defTabSz="685734"/>
              <a:t>21/09/2025</a:t>
            </a:fld>
            <a:endParaRPr lang="en-GB">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74" tIns="34287" rIns="68574" bIns="34287" rtlCol="0" anchor="ctr"/>
          <a:lstStyle>
            <a:lvl1pPr algn="ctr">
              <a:defRPr sz="900">
                <a:solidFill>
                  <a:schemeClr val="tx1">
                    <a:tint val="75000"/>
                  </a:schemeClr>
                </a:solidFill>
              </a:defRPr>
            </a:lvl1pPr>
          </a:lstStyle>
          <a:p>
            <a:pPr defTabSz="685734"/>
            <a:endParaRPr lang="en-GB">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74" tIns="34287" rIns="68574" bIns="34287" rtlCol="0" anchor="ctr"/>
          <a:lstStyle>
            <a:lvl1pPr algn="r">
              <a:defRPr sz="900">
                <a:solidFill>
                  <a:schemeClr val="tx1">
                    <a:tint val="75000"/>
                  </a:schemeClr>
                </a:solidFill>
              </a:defRPr>
            </a:lvl1pPr>
          </a:lstStyle>
          <a:p>
            <a:pPr defTabSz="685734"/>
            <a:fld id="{EDF5074B-1D8C-4FBF-B643-29DBF83DE07B}" type="slidenum">
              <a:rPr lang="en-GB" smtClean="0">
                <a:solidFill>
                  <a:prstClr val="black">
                    <a:tint val="75000"/>
                  </a:prstClr>
                </a:solidFill>
              </a:rPr>
              <a:pPr defTabSz="685734"/>
              <a:t>‹#›</a:t>
            </a:fld>
            <a:endParaRPr lang="en-GB">
              <a:solidFill>
                <a:prstClr val="black">
                  <a:tint val="75000"/>
                </a:prstClr>
              </a:solidFill>
            </a:endParaRPr>
          </a:p>
        </p:txBody>
      </p:sp>
    </p:spTree>
    <p:extLst>
      <p:ext uri="{BB962C8B-B14F-4D97-AF65-F5344CB8AC3E}">
        <p14:creationId xmlns:p14="http://schemas.microsoft.com/office/powerpoint/2010/main" val="288543371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l" defTabSz="68573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2" indent="-171432" algn="l" defTabSz="68573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9" indent="-171432" algn="l" defTabSz="68573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6" indent="-171432" algn="l" defTabSz="68573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7"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5"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34" rtl="0" eaLnBrk="1" latinLnBrk="0" hangingPunct="1">
        <a:defRPr sz="1400" kern="1200">
          <a:solidFill>
            <a:schemeClr val="tx1"/>
          </a:solidFill>
          <a:latin typeface="+mn-lt"/>
          <a:ea typeface="+mn-ea"/>
          <a:cs typeface="+mn-cs"/>
        </a:defRPr>
      </a:lvl1pPr>
      <a:lvl2pPr marL="342867" algn="l" defTabSz="685734" rtl="0" eaLnBrk="1" latinLnBrk="0" hangingPunct="1">
        <a:defRPr sz="1400" kern="1200">
          <a:solidFill>
            <a:schemeClr val="tx1"/>
          </a:solidFill>
          <a:latin typeface="+mn-lt"/>
          <a:ea typeface="+mn-ea"/>
          <a:cs typeface="+mn-cs"/>
        </a:defRPr>
      </a:lvl2pPr>
      <a:lvl3pPr marL="685734" algn="l" defTabSz="685734" rtl="0" eaLnBrk="1" latinLnBrk="0" hangingPunct="1">
        <a:defRPr sz="1400" kern="1200">
          <a:solidFill>
            <a:schemeClr val="tx1"/>
          </a:solidFill>
          <a:latin typeface="+mn-lt"/>
          <a:ea typeface="+mn-ea"/>
          <a:cs typeface="+mn-cs"/>
        </a:defRPr>
      </a:lvl3pPr>
      <a:lvl4pPr marL="1028599" algn="l" defTabSz="685734" rtl="0" eaLnBrk="1" latinLnBrk="0" hangingPunct="1">
        <a:defRPr sz="1400" kern="1200">
          <a:solidFill>
            <a:schemeClr val="tx1"/>
          </a:solidFill>
          <a:latin typeface="+mn-lt"/>
          <a:ea typeface="+mn-ea"/>
          <a:cs typeface="+mn-cs"/>
        </a:defRPr>
      </a:lvl4pPr>
      <a:lvl5pPr marL="1371466" algn="l" defTabSz="685734" rtl="0" eaLnBrk="1" latinLnBrk="0" hangingPunct="1">
        <a:defRPr sz="1400" kern="1200">
          <a:solidFill>
            <a:schemeClr val="tx1"/>
          </a:solidFill>
          <a:latin typeface="+mn-lt"/>
          <a:ea typeface="+mn-ea"/>
          <a:cs typeface="+mn-cs"/>
        </a:defRPr>
      </a:lvl5pPr>
      <a:lvl6pPr marL="1714332" algn="l" defTabSz="685734" rtl="0" eaLnBrk="1" latinLnBrk="0" hangingPunct="1">
        <a:defRPr sz="1400" kern="1200">
          <a:solidFill>
            <a:schemeClr val="tx1"/>
          </a:solidFill>
          <a:latin typeface="+mn-lt"/>
          <a:ea typeface="+mn-ea"/>
          <a:cs typeface="+mn-cs"/>
        </a:defRPr>
      </a:lvl6pPr>
      <a:lvl7pPr marL="2057199" algn="l" defTabSz="685734" rtl="0" eaLnBrk="1" latinLnBrk="0" hangingPunct="1">
        <a:defRPr sz="1400" kern="1200">
          <a:solidFill>
            <a:schemeClr val="tx1"/>
          </a:solidFill>
          <a:latin typeface="+mn-lt"/>
          <a:ea typeface="+mn-ea"/>
          <a:cs typeface="+mn-cs"/>
        </a:defRPr>
      </a:lvl7pPr>
      <a:lvl8pPr marL="2400066" algn="l" defTabSz="685734" rtl="0" eaLnBrk="1" latinLnBrk="0" hangingPunct="1">
        <a:defRPr sz="1400" kern="1200">
          <a:solidFill>
            <a:schemeClr val="tx1"/>
          </a:solidFill>
          <a:latin typeface="+mn-lt"/>
          <a:ea typeface="+mn-ea"/>
          <a:cs typeface="+mn-cs"/>
        </a:defRPr>
      </a:lvl8pPr>
      <a:lvl9pPr marL="2742933" algn="l" defTabSz="68573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themeOverride" Target="../theme/themeOverride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0.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audio" Target="../media/audio1.wav"/><Relationship Id="rId4"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5.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slide" Target="slide16.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themeOverride" Target="../theme/themeOverride12.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audio" Target="../media/audio1.wav"/><Relationship Id="rId4"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themeOverride" Target="../theme/themeOverride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themeOverride" Target="../theme/themeOverride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5" descr="未标题-2.png"/>
          <p:cNvPicPr>
            <a:picLocks noChangeAspect="1"/>
          </p:cNvPicPr>
          <p:nvPr/>
        </p:nvPicPr>
        <p:blipFill>
          <a:blip r:embed="rId4" cstate="print"/>
          <a:stretch>
            <a:fillRect/>
          </a:stretch>
        </p:blipFill>
        <p:spPr>
          <a:xfrm>
            <a:off x="6240322" y="995417"/>
            <a:ext cx="2428892" cy="3237381"/>
          </a:xfrm>
          <a:prstGeom prst="rect">
            <a:avLst/>
          </a:prstGeom>
        </p:spPr>
      </p:pic>
      <p:sp>
        <p:nvSpPr>
          <p:cNvPr id="2" name="Cloud Callout 1"/>
          <p:cNvSpPr/>
          <p:nvPr/>
        </p:nvSpPr>
        <p:spPr>
          <a:xfrm>
            <a:off x="225911" y="1301674"/>
            <a:ext cx="5637007" cy="2355926"/>
          </a:xfrm>
          <a:prstGeom prst="cloudCallout">
            <a:avLst>
              <a:gd name="adj1" fmla="val 60630"/>
              <a:gd name="adj2" fmla="val -2581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Đ</a:t>
            </a:r>
            <a:r>
              <a:rPr lang="en-US" sz="2400" smtClean="0"/>
              <a:t>ể </a:t>
            </a:r>
            <a:r>
              <a:rPr lang="en-US" sz="2400"/>
              <a:t>tạo bài trình chiếu, thì em cần có máy tính hay cần có phần mềm trình chiếu?</a:t>
            </a:r>
          </a:p>
          <a:p>
            <a:endParaRPr lang="en-US"/>
          </a:p>
        </p:txBody>
      </p:sp>
    </p:spTree>
    <p:extLst>
      <p:ext uri="{BB962C8B-B14F-4D97-AF65-F5344CB8AC3E}">
        <p14:creationId xmlns:p14="http://schemas.microsoft.com/office/powerpoint/2010/main" val="306868738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31354" y="-375704"/>
            <a:ext cx="6026227" cy="4904674"/>
          </a:xfrm>
          <a:prstGeom prst="rect">
            <a:avLst/>
          </a:prstGeom>
        </p:spPr>
      </p:pic>
      <p:sp>
        <p:nvSpPr>
          <p:cNvPr id="11" name="Text Box 18"/>
          <p:cNvSpPr txBox="1">
            <a:spLocks noChangeArrowheads="1"/>
          </p:cNvSpPr>
          <p:nvPr/>
        </p:nvSpPr>
        <p:spPr bwMode="auto">
          <a:xfrm>
            <a:off x="1101688" y="1328567"/>
            <a:ext cx="4065223" cy="2492978"/>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sz="2000" b="1" i="1" smtClean="0">
                <a:solidFill>
                  <a:schemeClr val="accent1">
                    <a:lumMod val="75000"/>
                  </a:schemeClr>
                </a:solidFill>
                <a:latin typeface="Times New Roman" panose="02020603050405020304" pitchFamily="18" charset="0"/>
                <a:cs typeface="Times New Roman" panose="02020603050405020304" pitchFamily="18" charset="0"/>
              </a:rPr>
              <a:t>Phần mềm và phần cứng có mối quan hệ phụ thuộc lẫn nhau. Phần mềm thực hiện được chức năng của mình nhờ phần cứng. Phần cứng hoạt động được nhờ hướng dẫn của phần mềm</a:t>
            </a:r>
            <a:endParaRPr lang="en-US" altLang="zh-CN" sz="2000" b="1" kern="0" dirty="0">
              <a:solidFill>
                <a:schemeClr val="accent1">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3"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07494782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230477" y="-2583"/>
            <a:ext cx="4913528" cy="5146085"/>
          </a:xfrm>
          <a:prstGeom prst="rect">
            <a:avLst/>
          </a:prstGeom>
          <a:noFill/>
          <a:ln w="9525">
            <a:noFill/>
          </a:ln>
        </p:spPr>
      </p:pic>
      <p:sp>
        <p:nvSpPr>
          <p:cNvPr id="39" name="文本框 10247"/>
          <p:cNvSpPr txBox="1"/>
          <p:nvPr/>
        </p:nvSpPr>
        <p:spPr>
          <a:xfrm>
            <a:off x="523366" y="1862439"/>
            <a:ext cx="3478479" cy="973568"/>
          </a:xfrm>
          <a:prstGeom prst="rect">
            <a:avLst/>
          </a:prstGeom>
          <a:noFill/>
          <a:ln w="9525">
            <a:noFill/>
          </a:ln>
        </p:spPr>
        <p:txBody>
          <a:bodyPr wrap="square" lIns="49753" tIns="24876" rIns="49753" bIns="24876">
            <a:spAutoFit/>
          </a:bodyPr>
          <a:lstStyle/>
          <a:p>
            <a:pPr algn="just"/>
            <a:r>
              <a:rPr lang="en-US" sz="2000" b="1" i="1" err="1" smtClean="0">
                <a:solidFill>
                  <a:srgbClr val="0070C0"/>
                </a:solidFill>
                <a:latin typeface="Times New Roman" pitchFamily="18" charset="0"/>
                <a:cs typeface="Times New Roman" pitchFamily="18" charset="0"/>
              </a:rPr>
              <a:t>Em</a:t>
            </a:r>
            <a:r>
              <a:rPr lang="en-US" sz="2000" b="1" i="1" smtClean="0">
                <a:solidFill>
                  <a:srgbClr val="0070C0"/>
                </a:solidFill>
                <a:latin typeface="Times New Roman" pitchFamily="18" charset="0"/>
                <a:cs typeface="Times New Roman" pitchFamily="18" charset="0"/>
              </a:rPr>
              <a:t> hãy lấy ví dụ để thấy được phần mềm và phần cứng có mối quân hệ phụ thuộc lẫn nhau?</a:t>
            </a:r>
            <a:endParaRPr lang="en-US" sz="2000" b="1" i="1" dirty="0">
              <a:solidFill>
                <a:srgbClr val="0070C0"/>
              </a:solidFill>
              <a:latin typeface="Times New Roman" pitchFamily="18" charset="0"/>
              <a:cs typeface="Times New Roman" pitchFamily="18" charset="0"/>
            </a:endParaRPr>
          </a:p>
        </p:txBody>
      </p:sp>
      <p:sp>
        <p:nvSpPr>
          <p:cNvPr id="40" name="文本框 10248"/>
          <p:cNvSpPr txBox="1"/>
          <p:nvPr/>
        </p:nvSpPr>
        <p:spPr>
          <a:xfrm>
            <a:off x="5089663" y="1057117"/>
            <a:ext cx="2668176" cy="1589131"/>
          </a:xfrm>
          <a:prstGeom prst="rect">
            <a:avLst/>
          </a:prstGeom>
          <a:noFill/>
          <a:ln w="9525">
            <a:noFill/>
          </a:ln>
        </p:spPr>
        <p:txBody>
          <a:bodyPr wrap="square" lIns="49753" tIns="24876" rIns="49753" bIns="24876">
            <a:spAutoFit/>
          </a:bodyPr>
          <a:lstStyle/>
          <a:p>
            <a:pP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đôi</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smtClean="0">
                <a:solidFill>
                  <a:schemeClr val="bg1"/>
                </a:solidFill>
                <a:latin typeface="Segoe Print" pitchFamily="2" charset="0"/>
                <a:ea typeface="宋体" panose="02010600030101010101" pitchFamily="2" charset="-122"/>
              </a:rPr>
              <a:t>(2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a:t>
              </a:r>
            </a:p>
            <a:p>
              <a:pPr algn="ctr" defTabSz="685716"/>
              <a:r>
                <a:rPr lang="en-GB" sz="1900" b="1" smtClean="0">
                  <a:solidFill>
                    <a:prstClr val="white"/>
                  </a:solidFill>
                  <a:latin typeface="Times New Roman" pitchFamily="18" charset="0"/>
                  <a:cs typeface="Times New Roman" pitchFamily="18" charset="0"/>
                </a:rPr>
                <a:t>TÍNH GIỜ</a:t>
              </a:r>
              <a:endParaRPr lang="en-GB" sz="1900" b="1" dirty="0">
                <a:solidFill>
                  <a:prstClr val="white"/>
                </a:solidFill>
                <a:latin typeface="Times New Roman" pitchFamily="18" charset="0"/>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3" name="TextBox 22">
            <a:extLst>
              <a:ext uri="{FF2B5EF4-FFF2-40B4-BE49-F238E27FC236}">
                <a16:creationId xmlns:a16="http://schemas.microsoft.com/office/drawing/2014/main" id="{697F8153-8496-4443-A258-B4728722B5C5}"/>
              </a:ext>
            </a:extLst>
          </p:cNvPr>
          <p:cNvSpPr txBox="1"/>
          <p:nvPr/>
        </p:nvSpPr>
        <p:spPr>
          <a:xfrm>
            <a:off x="3649410" y="216197"/>
            <a:ext cx="4883727" cy="377018"/>
          </a:xfrm>
          <a:prstGeom prst="rect">
            <a:avLst/>
          </a:prstGeom>
          <a:noFill/>
        </p:spPr>
        <p:txBody>
          <a:bodyPr wrap="square" lIns="68573" tIns="34286" rIns="68573" bIns="34286" rtlCol="0">
            <a:spAutoFit/>
          </a:bodyPr>
          <a:lstStyle/>
          <a:p>
            <a:pPr algn="ctr" defTabSz="685716"/>
            <a:r>
              <a:rPr lang="en-GB" sz="2000" b="1" i="1" dirty="0" err="1" smtClean="0">
                <a:solidFill>
                  <a:srgbClr val="FF0000"/>
                </a:solidFill>
                <a:latin typeface="Times New Roman" pitchFamily="18" charset="0"/>
                <a:cs typeface="Times New Roman" pitchFamily="18" charset="0"/>
              </a:rPr>
              <a:t>Thời</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gian</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thảo</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luận</a:t>
            </a:r>
            <a:r>
              <a:rPr lang="en-GB" sz="2000" b="1" i="1" dirty="0" smtClean="0">
                <a:solidFill>
                  <a:srgbClr val="FF0000"/>
                </a:solidFill>
                <a:latin typeface="Times New Roman" pitchFamily="18" charset="0"/>
                <a:cs typeface="Times New Roman" pitchFamily="18" charset="0"/>
              </a:rPr>
              <a:t>: 2 </a:t>
            </a:r>
            <a:r>
              <a:rPr lang="en-GB" sz="2000" b="1" i="1" dirty="0" err="1" smtClean="0">
                <a:solidFill>
                  <a:srgbClr val="FF0000"/>
                </a:solidFill>
                <a:latin typeface="Times New Roman" pitchFamily="18" charset="0"/>
                <a:cs typeface="Times New Roman" pitchFamily="18" charset="0"/>
              </a:rPr>
              <a:t>phút</a:t>
            </a:r>
            <a:endParaRPr lang="en-GB" sz="3600" b="1" i="1" dirty="0">
              <a:solidFill>
                <a:srgbClr val="FF0000"/>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spTree>
    <p:extLst>
      <p:ext uri="{BB962C8B-B14F-4D97-AF65-F5344CB8AC3E}">
        <p14:creationId xmlns:p14="http://schemas.microsoft.com/office/powerpoint/2010/main" val="3353339018"/>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607807" y="1915615"/>
            <a:ext cx="7777779" cy="400097"/>
          </a:xfrm>
          <a:prstGeom prst="rect">
            <a:avLst/>
          </a:prstGeom>
        </p:spPr>
        <p:txBody>
          <a:bodyPr wrap="square" lIns="91425" tIns="45714" rIns="91425" bIns="45714">
            <a:spAutoFit/>
          </a:bodyPr>
          <a:lstStyle/>
          <a:p>
            <a:endParaRPr lang="vi-VN" sz="2000" dirty="0">
              <a:latin typeface="Times New Roman" pitchFamily="18" charset="0"/>
              <a:cs typeface="Times New Roman" pitchFamily="18" charset="0"/>
            </a:endParaRPr>
          </a:p>
        </p:txBody>
      </p:sp>
      <p:sp>
        <p:nvSpPr>
          <p:cNvPr id="2" name="TextBox 1"/>
          <p:cNvSpPr txBox="1"/>
          <p:nvPr/>
        </p:nvSpPr>
        <p:spPr>
          <a:xfrm>
            <a:off x="699247" y="1818042"/>
            <a:ext cx="7896113" cy="1384995"/>
          </a:xfrm>
          <a:prstGeom prst="rect">
            <a:avLst/>
          </a:prstGeom>
          <a:noFill/>
        </p:spPr>
        <p:txBody>
          <a:bodyPr wrap="square" rtlCol="0">
            <a:spAutoFit/>
          </a:bodyPr>
          <a:lstStyle/>
          <a:p>
            <a:r>
              <a:rPr lang="en-US" sz="2800" smtClean="0"/>
              <a:t>Phần mềm máy tính hướng dẫn phần cứng hoạt động, còn phần cứng thực hiện các công việc theo hướng dẫn đó</a:t>
            </a:r>
            <a:endParaRPr lang="en-US" sz="2800"/>
          </a:p>
        </p:txBody>
      </p:sp>
    </p:spTree>
    <p:extLst>
      <p:ext uri="{BB962C8B-B14F-4D97-AF65-F5344CB8AC3E}">
        <p14:creationId xmlns:p14="http://schemas.microsoft.com/office/powerpoint/2010/main" val="382929196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751682" y="2002030"/>
            <a:ext cx="2267133"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60" name="组合 17"/>
          <p:cNvGrpSpPr/>
          <p:nvPr/>
        </p:nvGrpSpPr>
        <p:grpSpPr>
          <a:xfrm>
            <a:off x="4018814" y="2090036"/>
            <a:ext cx="5125185" cy="1203882"/>
            <a:chOff x="5141551" y="2177215"/>
            <a:chExt cx="4744350" cy="839433"/>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376009" y="2130940"/>
                <a:ext cx="309958" cy="5952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731179" y="2177215"/>
              <a:ext cx="3947655" cy="839433"/>
            </a:xfrm>
            <a:prstGeom prst="rect">
              <a:avLst/>
            </a:prstGeom>
            <a:noFill/>
          </p:spPr>
          <p:txBody>
            <a:bodyPr wrap="square" rtlCol="0">
              <a:spAutoFit/>
            </a:bodyPr>
            <a:lstStyle/>
            <a:p>
              <a:pPr algn="ct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Thao tác không đúng cách sẽ gây ra lỗi phần mềm và hư hại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2" y="2305348"/>
              <a:ext cx="501873" cy="233304"/>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3479315007"/>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72122" y="182881"/>
            <a:ext cx="3991087" cy="4668818"/>
          </a:xfrm>
          <a:prstGeom prst="rect">
            <a:avLst/>
          </a:prstGeom>
          <a:noFill/>
          <a:ln w="9525">
            <a:noFill/>
          </a:ln>
        </p:spPr>
      </p:pic>
      <p:pic>
        <p:nvPicPr>
          <p:cNvPr id="38" name="图片 10244" descr="23"/>
          <p:cNvPicPr>
            <a:picLocks noChangeAspect="1"/>
          </p:cNvPicPr>
          <p:nvPr/>
        </p:nvPicPr>
        <p:blipFill>
          <a:blip r:embed="rId5"/>
          <a:stretch>
            <a:fillRect/>
          </a:stretch>
        </p:blipFill>
        <p:spPr>
          <a:xfrm>
            <a:off x="3944043" y="-2583"/>
            <a:ext cx="5199961" cy="5146085"/>
          </a:xfrm>
          <a:prstGeom prst="rect">
            <a:avLst/>
          </a:prstGeom>
          <a:noFill/>
          <a:ln w="9525">
            <a:noFill/>
          </a:ln>
        </p:spPr>
      </p:pic>
      <p:sp>
        <p:nvSpPr>
          <p:cNvPr id="39" name="文本框 10247"/>
          <p:cNvSpPr txBox="1"/>
          <p:nvPr/>
        </p:nvSpPr>
        <p:spPr>
          <a:xfrm>
            <a:off x="686848" y="1515493"/>
            <a:ext cx="2941373" cy="2820227"/>
          </a:xfrm>
          <a:prstGeom prst="rect">
            <a:avLst/>
          </a:prstGeom>
          <a:noFill/>
          <a:ln w="9525">
            <a:noFill/>
          </a:ln>
        </p:spPr>
        <p:txBody>
          <a:bodyPr wrap="square" lIns="49753" tIns="24876" rIns="49753" bIns="24876">
            <a:spAutoFit/>
          </a:bodyPr>
          <a:lstStyle/>
          <a:p>
            <a:pPr algn="just"/>
            <a:r>
              <a:rPr lang="en-US" sz="2000" b="1" smtClean="0">
                <a:solidFill>
                  <a:srgbClr val="C00000"/>
                </a:solidFill>
                <a:latin typeface="Times New Roman" pitchFamily="18" charset="0"/>
                <a:cs typeface="Times New Roman" pitchFamily="18" charset="0"/>
              </a:rPr>
              <a:t>Điều gì xảy ra nếu em tắt máy tính bằng cách nhấn và giữ nút nguồn trên thân máy?</a:t>
            </a:r>
          </a:p>
          <a:p>
            <a:pPr algn="just"/>
            <a:endParaRPr lang="en-US" sz="2000" b="1" smtClean="0">
              <a:solidFill>
                <a:srgbClr val="C00000"/>
              </a:solidFill>
              <a:latin typeface="Times New Roman" pitchFamily="18" charset="0"/>
              <a:cs typeface="Times New Roman" pitchFamily="18" charset="0"/>
            </a:endParaRPr>
          </a:p>
          <a:p>
            <a:pPr algn="just"/>
            <a:r>
              <a:rPr lang="en-US" sz="2000" b="1" smtClean="0">
                <a:solidFill>
                  <a:srgbClr val="C00000"/>
                </a:solidFill>
                <a:latin typeface="Times New Roman" pitchFamily="18" charset="0"/>
                <a:cs typeface="Times New Roman" pitchFamily="18" charset="0"/>
              </a:rPr>
              <a:t>Hãy nêu các thao tác không đúng khi sử dụng máy tính và gây ra lỗi phần mềm và phần cứng.</a:t>
            </a:r>
            <a:endParaRPr lang="en-US" sz="2000" b="1" dirty="0">
              <a:solidFill>
                <a:srgbClr val="0070C0"/>
              </a:solidFill>
              <a:latin typeface="Times New Roman" pitchFamily="18" charset="0"/>
              <a:cs typeface="Times New Roman" pitchFamily="18" charset="0"/>
            </a:endParaRPr>
          </a:p>
        </p:txBody>
      </p:sp>
      <p:sp>
        <p:nvSpPr>
          <p:cNvPr id="40" name="文本框 10248"/>
          <p:cNvSpPr txBox="1"/>
          <p:nvPr/>
        </p:nvSpPr>
        <p:spPr>
          <a:xfrm>
            <a:off x="4938854" y="1057117"/>
            <a:ext cx="2668176" cy="1589131"/>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nhóm</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smtClean="0">
                <a:solidFill>
                  <a:schemeClr val="bg1"/>
                </a:solidFill>
                <a:latin typeface="Segoe Print" pitchFamily="2" charset="0"/>
                <a:ea typeface="宋体" panose="02010600030101010101" pitchFamily="2" charset="-122"/>
              </a:rPr>
              <a:t>(4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144901296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par>
                                <p:cTn id="38" presetID="27" presetClass="entr" presetSubtype="0" fill="hold" grpId="0" nodeType="withEffect">
                                  <p:stCondLst>
                                    <p:cond delay="0"/>
                                  </p:stCondLst>
                                  <p:iterate type="lt">
                                    <p:tmPct val="50000"/>
                                  </p:iterate>
                                  <p:childTnLst>
                                    <p:set>
                                      <p:cBhvr>
                                        <p:cTn id="39" dur="1" fill="hold">
                                          <p:stCondLst>
                                            <p:cond delay="0"/>
                                          </p:stCondLst>
                                        </p:cTn>
                                        <p:tgtEl>
                                          <p:spTgt spid="39">
                                            <p:txEl>
                                              <p:pRg st="2" end="2"/>
                                            </p:txEl>
                                          </p:spTgt>
                                        </p:tgtEl>
                                        <p:attrNameLst>
                                          <p:attrName>style.visibility</p:attrName>
                                        </p:attrNameLst>
                                      </p:cBhvr>
                                      <p:to>
                                        <p:strVal val="visible"/>
                                      </p:to>
                                    </p:set>
                                    <p:anim calcmode="discrete" valueType="clr">
                                      <p:cBhvr override="childStyle">
                                        <p:cTn id="40" dur="80"/>
                                        <p:tgtEl>
                                          <p:spTgt spid="3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9">
                                            <p:txEl>
                                              <p:pRg st="2" end="2"/>
                                            </p:txEl>
                                          </p:spTgt>
                                        </p:tgtEl>
                                        <p:attrNameLst>
                                          <p:attrName>fillcolor</p:attrName>
                                        </p:attrNameLst>
                                      </p:cBhvr>
                                      <p:tavLst>
                                        <p:tav tm="0">
                                          <p:val>
                                            <p:clrVal>
                                              <a:schemeClr val="accent2"/>
                                            </p:clrVal>
                                          </p:val>
                                        </p:tav>
                                        <p:tav tm="50000">
                                          <p:val>
                                            <p:clrVal>
                                              <a:schemeClr val="hlink"/>
                                            </p:clrVal>
                                          </p:val>
                                        </p:tav>
                                      </p:tavLst>
                                    </p:anim>
                                    <p:set>
                                      <p:cBhvr>
                                        <p:cTn id="42" dur="80"/>
                                        <p:tgtEl>
                                          <p:spTgt spid="3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32942" y="130701"/>
            <a:ext cx="1988855" cy="554876"/>
            <a:chOff x="4306208" y="245987"/>
            <a:chExt cx="2651806" cy="739834"/>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06208" y="245987"/>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18885" y="4607970"/>
            <a:ext cx="3655252" cy="392407"/>
          </a:xfrm>
          <a:prstGeom prst="rect">
            <a:avLst/>
          </a:prstGeom>
          <a:noFill/>
        </p:spPr>
        <p:txBody>
          <a:bodyPr wrap="square" lIns="68573" tIns="34286" rIns="68573" bIns="34286" rtlCol="0">
            <a:spAutoFit/>
          </a:bodyPr>
          <a:lstStyle/>
          <a:p>
            <a:pPr algn="ctr" defTabSz="685716"/>
            <a:r>
              <a:rPr lang="en-GB" sz="2100" b="1" dirty="0" err="1" smtClean="0">
                <a:solidFill>
                  <a:prstClr val="white"/>
                </a:solidFill>
                <a:latin typeface="Times New Roman" pitchFamily="18" charset="0"/>
                <a:cs typeface="Times New Roman" pitchFamily="18" charset="0"/>
              </a:rPr>
              <a:t>Thời</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gian</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thảo</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luận</a:t>
            </a:r>
            <a:r>
              <a:rPr lang="en-GB" sz="2100" b="1" smtClean="0">
                <a:solidFill>
                  <a:prstClr val="white"/>
                </a:solidFill>
                <a:latin typeface="Times New Roman" pitchFamily="18" charset="0"/>
                <a:cs typeface="Times New Roman" pitchFamily="18" charset="0"/>
              </a:rPr>
              <a:t>: 3 </a:t>
            </a:r>
            <a:r>
              <a:rPr lang="en-GB" sz="2100" b="1" dirty="0" err="1" smtClean="0">
                <a:solidFill>
                  <a:prstClr val="white"/>
                </a:solidFill>
                <a:latin typeface="Times New Roman" pitchFamily="18" charset="0"/>
                <a:cs typeface="Times New Roman" pitchFamily="18" charset="0"/>
              </a:rPr>
              <a:t>phút</a:t>
            </a:r>
            <a:endParaRPr lang="en-GB" sz="36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pic>
        <p:nvPicPr>
          <p:cNvPr id="20" name="Picture 19"/>
          <p:cNvPicPr>
            <a:picLocks noChangeAspect="1"/>
          </p:cNvPicPr>
          <p:nvPr/>
        </p:nvPicPr>
        <p:blipFill>
          <a:blip r:embed="rId7"/>
          <a:stretch>
            <a:fillRect/>
          </a:stretch>
        </p:blipFill>
        <p:spPr>
          <a:xfrm>
            <a:off x="2429488" y="1437838"/>
            <a:ext cx="6763476" cy="3170132"/>
          </a:xfrm>
          <a:prstGeom prst="rect">
            <a:avLst/>
          </a:prstGeom>
        </p:spPr>
      </p:pic>
      <p:sp>
        <p:nvSpPr>
          <p:cNvPr id="19" name="Rectangle 18"/>
          <p:cNvSpPr/>
          <p:nvPr/>
        </p:nvSpPr>
        <p:spPr>
          <a:xfrm>
            <a:off x="2424552" y="201067"/>
            <a:ext cx="6719447" cy="830997"/>
          </a:xfrm>
          <a:prstGeom prst="rect">
            <a:avLst/>
          </a:prstGeom>
        </p:spPr>
        <p:txBody>
          <a:bodyPr wrap="square">
            <a:spAutoFit/>
          </a:bodyPr>
          <a:lstStyle/>
          <a:p>
            <a:pPr algn="just"/>
            <a:r>
              <a:rPr lang="en-US" sz="2400" b="1">
                <a:solidFill>
                  <a:srgbClr val="C00000"/>
                </a:solidFill>
                <a:latin typeface="Times New Roman" pitchFamily="18" charset="0"/>
                <a:cs typeface="Times New Roman" pitchFamily="18" charset="0"/>
              </a:rPr>
              <a:t>Điều gì xảy ra nếu em tắt máy tính bằng cách nhấn và giữ nút nguồn trên thân máy?</a:t>
            </a:r>
          </a:p>
        </p:txBody>
      </p:sp>
      <p:sp>
        <p:nvSpPr>
          <p:cNvPr id="22" name="Rectangle 21"/>
          <p:cNvSpPr/>
          <p:nvPr/>
        </p:nvSpPr>
        <p:spPr>
          <a:xfrm>
            <a:off x="2432467" y="194051"/>
            <a:ext cx="6711532" cy="830997"/>
          </a:xfrm>
          <a:prstGeom prst="rect">
            <a:avLst/>
          </a:prstGeom>
        </p:spPr>
        <p:txBody>
          <a:bodyPr wrap="square">
            <a:spAutoFit/>
          </a:bodyPr>
          <a:lstStyle/>
          <a:p>
            <a:pPr algn="just"/>
            <a:r>
              <a:rPr lang="en-US" sz="2400" b="1">
                <a:solidFill>
                  <a:srgbClr val="C00000"/>
                </a:solidFill>
                <a:latin typeface="Times New Roman" pitchFamily="18" charset="0"/>
                <a:cs typeface="Times New Roman" pitchFamily="18" charset="0"/>
              </a:rPr>
              <a:t>Hãy nêu các thao tác không đúng khi sử dụng máy tính và gây ra lỗi phần mềm và phần cứng.</a:t>
            </a:r>
            <a:endParaRPr lang="en-US" sz="2400" b="1" dirty="0">
              <a:solidFill>
                <a:srgbClr val="0070C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91690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9"/>
                                        </p:tgtEl>
                                        <p:attrNameLst>
                                          <p:attrName>ppt_w</p:attrName>
                                        </p:attrNameLst>
                                      </p:cBhvr>
                                      <p:tavLst>
                                        <p:tav tm="0">
                                          <p:val>
                                            <p:strVal val="ppt_w"/>
                                          </p:val>
                                        </p:tav>
                                        <p:tav tm="100000">
                                          <p:val>
                                            <p:fltVal val="0"/>
                                          </p:val>
                                        </p:tav>
                                      </p:tavLst>
                                    </p:anim>
                                    <p:anim calcmode="lin" valueType="num">
                                      <p:cBhvr>
                                        <p:cTn id="12" dur="500"/>
                                        <p:tgtEl>
                                          <p:spTgt spid="19"/>
                                        </p:tgtEl>
                                        <p:attrNameLst>
                                          <p:attrName>ppt_h</p:attrName>
                                        </p:attrNameLst>
                                      </p:cBhvr>
                                      <p:tavLst>
                                        <p:tav tm="0">
                                          <p:val>
                                            <p:strVal val="ppt_h"/>
                                          </p:val>
                                        </p:tav>
                                        <p:tav tm="100000">
                                          <p:val>
                                            <p:fltVal val="0"/>
                                          </p:val>
                                        </p:tav>
                                      </p:tavLst>
                                    </p:anim>
                                    <p:animEffect transition="out" filter="fade">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22" presetClass="exit" presetSubtype="1" fill="hold" grpId="0" nodeType="withEffect">
                                  <p:stCondLst>
                                    <p:cond delay="0"/>
                                  </p:stCondLst>
                                  <p:childTnLst>
                                    <p:animEffect transition="out" filter="wipe(up)">
                                      <p:cBhvr>
                                        <p:cTn id="32" dur="120000"/>
                                        <p:tgtEl>
                                          <p:spTgt spid="8"/>
                                        </p:tgtEl>
                                      </p:cBhvr>
                                    </p:animEffect>
                                    <p:set>
                                      <p:cBhvr>
                                        <p:cTn id="33" dur="1" fill="hold">
                                          <p:stCondLst>
                                            <p:cond delay="119999"/>
                                          </p:stCondLst>
                                        </p:cTn>
                                        <p:tgtEl>
                                          <p:spTgt spid="8"/>
                                        </p:tgtEl>
                                        <p:attrNameLst>
                                          <p:attrName>style.visibility</p:attrName>
                                        </p:attrNameLst>
                                      </p:cBhvr>
                                      <p:to>
                                        <p:strVal val="hidden"/>
                                      </p:to>
                                    </p:se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120000"/>
                                        <p:tgtEl>
                                          <p:spTgt spid="9"/>
                                        </p:tgtEl>
                                      </p:cBhvr>
                                    </p:animEffect>
                                  </p:childTnLst>
                                </p:cTn>
                              </p:par>
                            </p:childTnLst>
                          </p:cTn>
                        </p:par>
                        <p:par>
                          <p:cTn id="37" fill="hold">
                            <p:stCondLst>
                              <p:cond delay="120000"/>
                            </p:stCondLst>
                            <p:childTnLst>
                              <p:par>
                                <p:cTn id="38" presetID="22" presetClass="exit" presetSubtype="1" fill="hold" grpId="1" nodeType="afterEffect">
                                  <p:stCondLst>
                                    <p:cond delay="0"/>
                                  </p:stCondLst>
                                  <p:childTnLst>
                                    <p:animEffect transition="out" filter="wipe(up)">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53"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subTnLst>
                                    <p:audio>
                                      <p:cMediaNode>
                                        <p:cTn display="0" masterRel="sameClick">
                                          <p:stCondLst>
                                            <p:cond evt="begin" delay="0">
                                              <p:tn val="41"/>
                                            </p:cond>
                                          </p:stCondLst>
                                          <p:endCondLst>
                                            <p:cond evt="onStopAudio" delay="0">
                                              <p:tgtEl>
                                                <p:sldTgt/>
                                              </p:tgtEl>
                                            </p:cond>
                                          </p:endCondLst>
                                        </p:cTn>
                                        <p:tgtEl>
                                          <p:sndTgt r:embed="rId5" name="chimes.wav"/>
                                        </p:tgtEl>
                                      </p:cMediaNode>
                                    </p:audio>
                                  </p:subTnLst>
                                </p:cTn>
                              </p:par>
                            </p:childTnLst>
                          </p:cTn>
                        </p:par>
                        <p:par>
                          <p:cTn id="46" fill="hold">
                            <p:stCondLst>
                              <p:cond delay="120500"/>
                            </p:stCondLst>
                            <p:childTnLst>
                              <p:par>
                                <p:cTn id="47" presetID="1"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2"/>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129624" fill="hold"/>
                                        <p:tgtEl>
                                          <p:spTgt spid="2"/>
                                        </p:tgtEl>
                                      </p:cBhvr>
                                    </p:cmd>
                                  </p:childTnLst>
                                </p:cTn>
                              </p:par>
                            </p:childTnLst>
                          </p:cTn>
                        </p:par>
                      </p:childTnLst>
                    </p:cTn>
                  </p:par>
                </p:childTnLst>
              </p:cTn>
              <p:nextCondLst>
                <p:cond evt="onClick" delay="0">
                  <p:tgtEl>
                    <p:spTgt spid="2"/>
                  </p:tgtEl>
                </p:cond>
              </p:nextCondLst>
            </p:seq>
            <p:audio>
              <p:cMediaNode vol="80000">
                <p:cTn id="54"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P spid="19" grpId="0"/>
      <p:bldP spid="19" grpId="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31354" y="-375704"/>
            <a:ext cx="6026227" cy="4904674"/>
          </a:xfrm>
          <a:prstGeom prst="rect">
            <a:avLst/>
          </a:prstGeom>
        </p:spPr>
      </p:pic>
      <p:pic>
        <p:nvPicPr>
          <p:cNvPr id="12" name="图片 5" descr="未标题-2.png"/>
          <p:cNvPicPr>
            <a:picLocks noChangeAspect="1"/>
          </p:cNvPicPr>
          <p:nvPr/>
        </p:nvPicPr>
        <p:blipFill>
          <a:blip r:embed="rId3" cstate="print"/>
          <a:stretch>
            <a:fillRect/>
          </a:stretch>
        </p:blipFill>
        <p:spPr>
          <a:xfrm>
            <a:off x="5573348" y="1016383"/>
            <a:ext cx="2428892" cy="3237381"/>
          </a:xfrm>
          <a:prstGeom prst="rect">
            <a:avLst/>
          </a:prstGeom>
        </p:spPr>
      </p:pic>
      <p:pic>
        <p:nvPicPr>
          <p:cNvPr id="5" name="Picture 4"/>
          <p:cNvPicPr>
            <a:picLocks noChangeAspect="1"/>
          </p:cNvPicPr>
          <p:nvPr/>
        </p:nvPicPr>
        <p:blipFill>
          <a:blip r:embed="rId4"/>
          <a:stretch>
            <a:fillRect/>
          </a:stretch>
        </p:blipFill>
        <p:spPr>
          <a:xfrm>
            <a:off x="893618" y="1133367"/>
            <a:ext cx="4384964" cy="2763223"/>
          </a:xfrm>
          <a:prstGeom prst="rect">
            <a:avLst/>
          </a:prstGeom>
        </p:spPr>
      </p:pic>
      <p:sp>
        <p:nvSpPr>
          <p:cNvPr id="2" name="TextBox 1"/>
          <p:cNvSpPr txBox="1"/>
          <p:nvPr/>
        </p:nvSpPr>
        <p:spPr>
          <a:xfrm>
            <a:off x="893618" y="3945987"/>
            <a:ext cx="4384964" cy="307777"/>
          </a:xfrm>
          <a:prstGeom prst="rect">
            <a:avLst/>
          </a:prstGeom>
          <a:noFill/>
        </p:spPr>
        <p:txBody>
          <a:bodyPr wrap="square" rtlCol="0">
            <a:spAutoFit/>
          </a:bodyPr>
          <a:lstStyle/>
          <a:p>
            <a:r>
              <a:rPr lang="en-US" smtClean="0"/>
              <a:t>Máy tính thông báo khởi động lại một cách bất thường</a:t>
            </a:r>
            <a:endParaRPr lang="en-US"/>
          </a:p>
        </p:txBody>
      </p:sp>
    </p:spTree>
    <p:extLst>
      <p:ext uri="{BB962C8B-B14F-4D97-AF65-F5344CB8AC3E}">
        <p14:creationId xmlns:p14="http://schemas.microsoft.com/office/powerpoint/2010/main" val="129209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26"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80">
                                          <p:stCondLst>
                                            <p:cond delay="0"/>
                                          </p:stCondLst>
                                        </p:cTn>
                                        <p:tgtEl>
                                          <p:spTgt spid="12"/>
                                        </p:tgtEl>
                                      </p:cBhvr>
                                    </p:animEffect>
                                    <p:anim calcmode="lin" valueType="num">
                                      <p:cBhvr>
                                        <p:cTn id="1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6" dur="26">
                                          <p:stCondLst>
                                            <p:cond delay="650"/>
                                          </p:stCondLst>
                                        </p:cTn>
                                        <p:tgtEl>
                                          <p:spTgt spid="12"/>
                                        </p:tgtEl>
                                      </p:cBhvr>
                                      <p:to x="100000" y="60000"/>
                                    </p:animScale>
                                    <p:animScale>
                                      <p:cBhvr>
                                        <p:cTn id="17" dur="166" decel="50000">
                                          <p:stCondLst>
                                            <p:cond delay="676"/>
                                          </p:stCondLst>
                                        </p:cTn>
                                        <p:tgtEl>
                                          <p:spTgt spid="12"/>
                                        </p:tgtEl>
                                      </p:cBhvr>
                                      <p:to x="100000" y="100000"/>
                                    </p:animScale>
                                    <p:animScale>
                                      <p:cBhvr>
                                        <p:cTn id="18" dur="26">
                                          <p:stCondLst>
                                            <p:cond delay="1312"/>
                                          </p:stCondLst>
                                        </p:cTn>
                                        <p:tgtEl>
                                          <p:spTgt spid="12"/>
                                        </p:tgtEl>
                                      </p:cBhvr>
                                      <p:to x="100000" y="80000"/>
                                    </p:animScale>
                                    <p:animScale>
                                      <p:cBhvr>
                                        <p:cTn id="19" dur="166" decel="50000">
                                          <p:stCondLst>
                                            <p:cond delay="1338"/>
                                          </p:stCondLst>
                                        </p:cTn>
                                        <p:tgtEl>
                                          <p:spTgt spid="12"/>
                                        </p:tgtEl>
                                      </p:cBhvr>
                                      <p:to x="100000" y="100000"/>
                                    </p:animScale>
                                    <p:animScale>
                                      <p:cBhvr>
                                        <p:cTn id="20" dur="26">
                                          <p:stCondLst>
                                            <p:cond delay="1642"/>
                                          </p:stCondLst>
                                        </p:cTn>
                                        <p:tgtEl>
                                          <p:spTgt spid="12"/>
                                        </p:tgtEl>
                                      </p:cBhvr>
                                      <p:to x="100000" y="90000"/>
                                    </p:animScale>
                                    <p:animScale>
                                      <p:cBhvr>
                                        <p:cTn id="21" dur="166" decel="50000">
                                          <p:stCondLst>
                                            <p:cond delay="1668"/>
                                          </p:stCondLst>
                                        </p:cTn>
                                        <p:tgtEl>
                                          <p:spTgt spid="12"/>
                                        </p:tgtEl>
                                      </p:cBhvr>
                                      <p:to x="100000" y="100000"/>
                                    </p:animScale>
                                    <p:animScale>
                                      <p:cBhvr>
                                        <p:cTn id="22" dur="26">
                                          <p:stCondLst>
                                            <p:cond delay="1808"/>
                                          </p:stCondLst>
                                        </p:cTn>
                                        <p:tgtEl>
                                          <p:spTgt spid="12"/>
                                        </p:tgtEl>
                                      </p:cBhvr>
                                      <p:to x="100000" y="95000"/>
                                    </p:animScale>
                                    <p:animScale>
                                      <p:cBhvr>
                                        <p:cTn id="2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429783" y="2285033"/>
            <a:ext cx="8165577" cy="1077206"/>
          </a:xfrm>
          <a:prstGeom prst="rect">
            <a:avLst/>
          </a:prstGeom>
        </p:spPr>
        <p:txBody>
          <a:bodyPr wrap="square" lIns="91425" tIns="45714" rIns="91425" bIns="45714">
            <a:spAutoFit/>
          </a:bodyPr>
          <a:lstStyle/>
          <a:p>
            <a:r>
              <a:rPr lang="en-US" sz="3200" smtClean="0">
                <a:latin typeface="Times New Roman" pitchFamily="18" charset="0"/>
                <a:cs typeface="Times New Roman" pitchFamily="18" charset="0"/>
              </a:rPr>
              <a:t>Em cần thao tác đúng cách khi sử dụng máy tính để tránh gây ra lỗi phần mềm và phần cứng</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9578155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92759"/>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smtClean="0">
                <a:solidFill>
                  <a:schemeClr val="accent5">
                    <a:lumMod val="75000"/>
                  </a:schemeClr>
                </a:solidFill>
                <a:latin typeface="Segoe Print" pitchFamily="2" charset="0"/>
              </a:rPr>
              <a:t>AI NHANH NHẤT</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482021" y="2277578"/>
            <a:ext cx="2355077" cy="738640"/>
          </a:xfrm>
          <a:prstGeom prst="rect">
            <a:avLst/>
          </a:prstGeom>
          <a:noFill/>
        </p:spPr>
        <p:txBody>
          <a:bodyPr wrap="none" lIns="91401" tIns="45702" rIns="91401" bIns="45702" rtlCol="0">
            <a:spAutoFit/>
          </a:bodyPr>
          <a:lstStyle/>
          <a:p>
            <a:pPr algn="ctr">
              <a:lnSpc>
                <a:spcPct val="150000"/>
              </a:lnSpc>
            </a:pPr>
            <a:r>
              <a:rPr lang="en-US" altLang="zh-CN" sz="2800" b="1" dirty="0">
                <a:solidFill>
                  <a:srgbClr val="00B0F0"/>
                </a:solidFill>
                <a:latin typeface="Segoe Print" pitchFamily="2" charset="0"/>
                <a:ea typeface="微软雅黑" panose="020B0503020204020204" pitchFamily="34" charset="-122"/>
              </a:rPr>
              <a:t>LUYỆN TẬP</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40784372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5" name="图片 3" descr="未标题-2.png"/>
          <p:cNvPicPr>
            <a:picLocks noChangeAspect="1"/>
          </p:cNvPicPr>
          <p:nvPr/>
        </p:nvPicPr>
        <p:blipFill>
          <a:blip r:embed="rId4" cstate="print"/>
          <a:stretch>
            <a:fillRect/>
          </a:stretch>
        </p:blipFill>
        <p:spPr>
          <a:xfrm>
            <a:off x="225911" y="1624406"/>
            <a:ext cx="7498079" cy="3519094"/>
          </a:xfrm>
          <a:prstGeom prst="rect">
            <a:avLst/>
          </a:prstGeom>
        </p:spPr>
      </p:pic>
      <p:pic>
        <p:nvPicPr>
          <p:cNvPr id="47" name="图片 5" descr="未标题-2.png"/>
          <p:cNvPicPr>
            <a:picLocks noChangeAspect="1"/>
          </p:cNvPicPr>
          <p:nvPr/>
        </p:nvPicPr>
        <p:blipFill>
          <a:blip r:embed="rId5" cstate="print"/>
          <a:stretch>
            <a:fillRect/>
          </a:stretch>
        </p:blipFill>
        <p:spPr>
          <a:xfrm>
            <a:off x="7412804" y="269277"/>
            <a:ext cx="1593253" cy="2656804"/>
          </a:xfrm>
          <a:prstGeom prst="rect">
            <a:avLst/>
          </a:prstGeom>
        </p:spPr>
      </p:pic>
      <p:sp>
        <p:nvSpPr>
          <p:cNvPr id="54" name="Arrow: Right 2">
            <a:hlinkClick r:id="rId6" action="ppaction://hlinksldjump"/>
            <a:extLst>
              <a:ext uri="{FF2B5EF4-FFF2-40B4-BE49-F238E27FC236}">
                <a16:creationId xmlns:a16="http://schemas.microsoft.com/office/drawing/2014/main" id="{22677E6F-53A0-21DF-1652-EDE8B0FC83A8}"/>
              </a:ext>
            </a:extLst>
          </p:cNvPr>
          <p:cNvSpPr/>
          <p:nvPr/>
        </p:nvSpPr>
        <p:spPr>
          <a:xfrm>
            <a:off x="8229600" y="6403948"/>
            <a:ext cx="449982" cy="149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2" name="Rectangle 1"/>
          <p:cNvSpPr/>
          <p:nvPr/>
        </p:nvSpPr>
        <p:spPr>
          <a:xfrm>
            <a:off x="1551790" y="2968011"/>
            <a:ext cx="4846320" cy="1569660"/>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Phần mềm soạn thảo, phần mềm Paint, trình duyệt web,…Nếu không có phần cứng hỗ trơ thì phần mềm không thể hoạt động được</a:t>
            </a:r>
          </a:p>
        </p:txBody>
      </p:sp>
      <p:sp>
        <p:nvSpPr>
          <p:cNvPr id="24" name="Round Diagonal Corner Rectangle 23"/>
          <p:cNvSpPr/>
          <p:nvPr/>
        </p:nvSpPr>
        <p:spPr>
          <a:xfrm>
            <a:off x="-12662" y="833175"/>
            <a:ext cx="7664039" cy="152900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Em hãy kể tên một phần mềm. Nếu không có phần cứng thì phần mềm đó có thực hiện được chức năng của mình không?</a:t>
            </a: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80">
                                          <p:stCondLst>
                                            <p:cond delay="0"/>
                                          </p:stCondLst>
                                        </p:cTn>
                                        <p:tgtEl>
                                          <p:spTgt spid="45"/>
                                        </p:tgtEl>
                                      </p:cBhvr>
                                    </p:animEffect>
                                    <p:anim calcmode="lin" valueType="num">
                                      <p:cBhvr>
                                        <p:cTn id="15"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 dur="26">
                                          <p:stCondLst>
                                            <p:cond delay="650"/>
                                          </p:stCondLst>
                                        </p:cTn>
                                        <p:tgtEl>
                                          <p:spTgt spid="45"/>
                                        </p:tgtEl>
                                      </p:cBhvr>
                                      <p:to x="100000" y="60000"/>
                                    </p:animScale>
                                    <p:animScale>
                                      <p:cBhvr>
                                        <p:cTn id="21" dur="166" decel="50000">
                                          <p:stCondLst>
                                            <p:cond delay="676"/>
                                          </p:stCondLst>
                                        </p:cTn>
                                        <p:tgtEl>
                                          <p:spTgt spid="45"/>
                                        </p:tgtEl>
                                      </p:cBhvr>
                                      <p:to x="100000" y="100000"/>
                                    </p:animScale>
                                    <p:animScale>
                                      <p:cBhvr>
                                        <p:cTn id="22" dur="26">
                                          <p:stCondLst>
                                            <p:cond delay="1312"/>
                                          </p:stCondLst>
                                        </p:cTn>
                                        <p:tgtEl>
                                          <p:spTgt spid="45"/>
                                        </p:tgtEl>
                                      </p:cBhvr>
                                      <p:to x="100000" y="80000"/>
                                    </p:animScale>
                                    <p:animScale>
                                      <p:cBhvr>
                                        <p:cTn id="23" dur="166" decel="50000">
                                          <p:stCondLst>
                                            <p:cond delay="1338"/>
                                          </p:stCondLst>
                                        </p:cTn>
                                        <p:tgtEl>
                                          <p:spTgt spid="45"/>
                                        </p:tgtEl>
                                      </p:cBhvr>
                                      <p:to x="100000" y="100000"/>
                                    </p:animScale>
                                    <p:animScale>
                                      <p:cBhvr>
                                        <p:cTn id="24" dur="26">
                                          <p:stCondLst>
                                            <p:cond delay="1642"/>
                                          </p:stCondLst>
                                        </p:cTn>
                                        <p:tgtEl>
                                          <p:spTgt spid="45"/>
                                        </p:tgtEl>
                                      </p:cBhvr>
                                      <p:to x="100000" y="90000"/>
                                    </p:animScale>
                                    <p:animScale>
                                      <p:cBhvr>
                                        <p:cTn id="25" dur="166" decel="50000">
                                          <p:stCondLst>
                                            <p:cond delay="1668"/>
                                          </p:stCondLst>
                                        </p:cTn>
                                        <p:tgtEl>
                                          <p:spTgt spid="45"/>
                                        </p:tgtEl>
                                      </p:cBhvr>
                                      <p:to x="100000" y="100000"/>
                                    </p:animScale>
                                    <p:animScale>
                                      <p:cBhvr>
                                        <p:cTn id="26" dur="26">
                                          <p:stCondLst>
                                            <p:cond delay="1808"/>
                                          </p:stCondLst>
                                        </p:cTn>
                                        <p:tgtEl>
                                          <p:spTgt spid="45"/>
                                        </p:tgtEl>
                                      </p:cBhvr>
                                      <p:to x="100000" y="95000"/>
                                    </p:animScale>
                                    <p:animScale>
                                      <p:cBhvr>
                                        <p:cTn id="27" dur="166" decel="50000">
                                          <p:stCondLst>
                                            <p:cond delay="1834"/>
                                          </p:stCondLst>
                                        </p:cTn>
                                        <p:tgtEl>
                                          <p:spTgt spid="45"/>
                                        </p:tgtEl>
                                      </p:cBhvr>
                                      <p:to x="100000" y="100000"/>
                                    </p:animScale>
                                  </p:childTnLst>
                                </p:cTn>
                              </p:par>
                            </p:childTnLst>
                          </p:cTn>
                        </p:par>
                        <p:par>
                          <p:cTn id="28" fill="hold">
                            <p:stCondLst>
                              <p:cond delay="2000"/>
                            </p:stCondLst>
                            <p:childTnLst>
                              <p:par>
                                <p:cTn id="29" presetID="26"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80">
                                          <p:stCondLst>
                                            <p:cond delay="0"/>
                                          </p:stCondLst>
                                        </p:cTn>
                                        <p:tgtEl>
                                          <p:spTgt spid="47"/>
                                        </p:tgtEl>
                                      </p:cBhvr>
                                    </p:animEffect>
                                    <p:anim calcmode="lin" valueType="num">
                                      <p:cBhvr>
                                        <p:cTn id="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7" dur="26">
                                          <p:stCondLst>
                                            <p:cond delay="650"/>
                                          </p:stCondLst>
                                        </p:cTn>
                                        <p:tgtEl>
                                          <p:spTgt spid="47"/>
                                        </p:tgtEl>
                                      </p:cBhvr>
                                      <p:to x="100000" y="60000"/>
                                    </p:animScale>
                                    <p:animScale>
                                      <p:cBhvr>
                                        <p:cTn id="38" dur="166" decel="50000">
                                          <p:stCondLst>
                                            <p:cond delay="676"/>
                                          </p:stCondLst>
                                        </p:cTn>
                                        <p:tgtEl>
                                          <p:spTgt spid="47"/>
                                        </p:tgtEl>
                                      </p:cBhvr>
                                      <p:to x="100000" y="100000"/>
                                    </p:animScale>
                                    <p:animScale>
                                      <p:cBhvr>
                                        <p:cTn id="39" dur="26">
                                          <p:stCondLst>
                                            <p:cond delay="1312"/>
                                          </p:stCondLst>
                                        </p:cTn>
                                        <p:tgtEl>
                                          <p:spTgt spid="47"/>
                                        </p:tgtEl>
                                      </p:cBhvr>
                                      <p:to x="100000" y="80000"/>
                                    </p:animScale>
                                    <p:animScale>
                                      <p:cBhvr>
                                        <p:cTn id="40" dur="166" decel="50000">
                                          <p:stCondLst>
                                            <p:cond delay="1338"/>
                                          </p:stCondLst>
                                        </p:cTn>
                                        <p:tgtEl>
                                          <p:spTgt spid="47"/>
                                        </p:tgtEl>
                                      </p:cBhvr>
                                      <p:to x="100000" y="100000"/>
                                    </p:animScale>
                                    <p:animScale>
                                      <p:cBhvr>
                                        <p:cTn id="41" dur="26">
                                          <p:stCondLst>
                                            <p:cond delay="1642"/>
                                          </p:stCondLst>
                                        </p:cTn>
                                        <p:tgtEl>
                                          <p:spTgt spid="47"/>
                                        </p:tgtEl>
                                      </p:cBhvr>
                                      <p:to x="100000" y="90000"/>
                                    </p:animScale>
                                    <p:animScale>
                                      <p:cBhvr>
                                        <p:cTn id="42" dur="166" decel="50000">
                                          <p:stCondLst>
                                            <p:cond delay="1668"/>
                                          </p:stCondLst>
                                        </p:cTn>
                                        <p:tgtEl>
                                          <p:spTgt spid="47"/>
                                        </p:tgtEl>
                                      </p:cBhvr>
                                      <p:to x="100000" y="100000"/>
                                    </p:animScale>
                                    <p:animScale>
                                      <p:cBhvr>
                                        <p:cTn id="43" dur="26">
                                          <p:stCondLst>
                                            <p:cond delay="1808"/>
                                          </p:stCondLst>
                                        </p:cTn>
                                        <p:tgtEl>
                                          <p:spTgt spid="47"/>
                                        </p:tgtEl>
                                      </p:cBhvr>
                                      <p:to x="100000" y="95000"/>
                                    </p:animScale>
                                    <p:animScale>
                                      <p:cBhvr>
                                        <p:cTn id="44" dur="166" decel="50000">
                                          <p:stCondLst>
                                            <p:cond delay="1834"/>
                                          </p:stCondLst>
                                        </p:cTn>
                                        <p:tgtEl>
                                          <p:spTgt spid="47"/>
                                        </p:tgtEl>
                                      </p:cBhvr>
                                      <p:to x="100000" y="100000"/>
                                    </p:animScale>
                                  </p:childTnLst>
                                </p:cTn>
                              </p:par>
                              <p:par>
                                <p:cTn id="45" presetID="16" presetClass="entr" presetSubtype="2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3" descr="未标题-2.png"/>
          <p:cNvPicPr>
            <a:picLocks noChangeAspect="1"/>
          </p:cNvPicPr>
          <p:nvPr/>
        </p:nvPicPr>
        <p:blipFill>
          <a:blip r:embed="rId2" cstate="print"/>
          <a:stretch>
            <a:fillRect/>
          </a:stretch>
        </p:blipFill>
        <p:spPr>
          <a:xfrm>
            <a:off x="225911" y="1936376"/>
            <a:ext cx="7498079" cy="3207123"/>
          </a:xfrm>
          <a:prstGeom prst="rect">
            <a:avLst/>
          </a:prstGeom>
        </p:spPr>
      </p:pic>
      <p:pic>
        <p:nvPicPr>
          <p:cNvPr id="47" name="图片 5" descr="未标题-2.png"/>
          <p:cNvPicPr>
            <a:picLocks noChangeAspect="1"/>
          </p:cNvPicPr>
          <p:nvPr/>
        </p:nvPicPr>
        <p:blipFill>
          <a:blip r:embed="rId3" cstate="print"/>
          <a:stretch>
            <a:fillRect/>
          </a:stretch>
        </p:blipFill>
        <p:spPr>
          <a:xfrm>
            <a:off x="7412804" y="269277"/>
            <a:ext cx="1593253" cy="2656804"/>
          </a:xfrm>
          <a:prstGeom prst="rect">
            <a:avLst/>
          </a:prstGeom>
        </p:spPr>
      </p:pic>
      <p:sp>
        <p:nvSpPr>
          <p:cNvPr id="54" name="Arrow: Right 2">
            <a:hlinkClick r:id="rId4" action="ppaction://hlinksldjump"/>
            <a:extLst>
              <a:ext uri="{FF2B5EF4-FFF2-40B4-BE49-F238E27FC236}">
                <a16:creationId xmlns:a16="http://schemas.microsoft.com/office/drawing/2014/main" id="{22677E6F-53A0-21DF-1652-EDE8B0FC83A8}"/>
              </a:ext>
            </a:extLst>
          </p:cNvPr>
          <p:cNvSpPr/>
          <p:nvPr/>
        </p:nvSpPr>
        <p:spPr>
          <a:xfrm>
            <a:off x="8229600" y="6403948"/>
            <a:ext cx="449982" cy="149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23" name="Round Diagonal Corner Rectangle 22"/>
          <p:cNvSpPr/>
          <p:nvPr/>
        </p:nvSpPr>
        <p:spPr>
          <a:xfrm>
            <a:off x="-1" y="695244"/>
            <a:ext cx="7336715" cy="152900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atin typeface="Times New Roman" panose="02020603050405020304" pitchFamily="18" charset="0"/>
                <a:cs typeface="Times New Roman" panose="02020603050405020304" pitchFamily="18" charset="0"/>
              </a:rPr>
              <a:t>Em hãy nêu một số ví dụ về thao tác không đúng cách dẫn đến lỗi phần </a:t>
            </a:r>
            <a:r>
              <a:rPr lang="en-US" sz="2800" smtClean="0">
                <a:latin typeface="Times New Roman" panose="02020603050405020304" pitchFamily="18" charset="0"/>
                <a:cs typeface="Times New Roman" panose="02020603050405020304" pitchFamily="18" charset="0"/>
              </a:rPr>
              <a:t>mềm </a:t>
            </a:r>
            <a:r>
              <a:rPr lang="en-US" sz="2800">
                <a:latin typeface="Times New Roman" panose="02020603050405020304" pitchFamily="18" charset="0"/>
                <a:cs typeface="Times New Roman" panose="02020603050405020304" pitchFamily="18" charset="0"/>
              </a:rPr>
              <a:t>và phần cứng?</a:t>
            </a:r>
          </a:p>
        </p:txBody>
      </p:sp>
      <p:sp>
        <p:nvSpPr>
          <p:cNvPr id="2" name="Rectangle 1"/>
          <p:cNvSpPr/>
          <p:nvPr/>
        </p:nvSpPr>
        <p:spPr>
          <a:xfrm>
            <a:off x="1468419" y="3368130"/>
            <a:ext cx="4846320" cy="1200329"/>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Tắt máy không đúng cách, mở quá nhiều ứng dụng, vào các trang web có virus</a:t>
            </a:r>
          </a:p>
        </p:txBody>
      </p:sp>
    </p:spTree>
    <p:extLst>
      <p:ext uri="{BB962C8B-B14F-4D97-AF65-F5344CB8AC3E}">
        <p14:creationId xmlns:p14="http://schemas.microsoft.com/office/powerpoint/2010/main" val="113446402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80">
                                          <p:stCondLst>
                                            <p:cond delay="0"/>
                                          </p:stCondLst>
                                        </p:cTn>
                                        <p:tgtEl>
                                          <p:spTgt spid="45"/>
                                        </p:tgtEl>
                                      </p:cBhvr>
                                    </p:animEffect>
                                    <p:anim calcmode="lin" valueType="num">
                                      <p:cBhvr>
                                        <p:cTn id="15"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 dur="26">
                                          <p:stCondLst>
                                            <p:cond delay="650"/>
                                          </p:stCondLst>
                                        </p:cTn>
                                        <p:tgtEl>
                                          <p:spTgt spid="45"/>
                                        </p:tgtEl>
                                      </p:cBhvr>
                                      <p:to x="100000" y="60000"/>
                                    </p:animScale>
                                    <p:animScale>
                                      <p:cBhvr>
                                        <p:cTn id="21" dur="166" decel="50000">
                                          <p:stCondLst>
                                            <p:cond delay="676"/>
                                          </p:stCondLst>
                                        </p:cTn>
                                        <p:tgtEl>
                                          <p:spTgt spid="45"/>
                                        </p:tgtEl>
                                      </p:cBhvr>
                                      <p:to x="100000" y="100000"/>
                                    </p:animScale>
                                    <p:animScale>
                                      <p:cBhvr>
                                        <p:cTn id="22" dur="26">
                                          <p:stCondLst>
                                            <p:cond delay="1312"/>
                                          </p:stCondLst>
                                        </p:cTn>
                                        <p:tgtEl>
                                          <p:spTgt spid="45"/>
                                        </p:tgtEl>
                                      </p:cBhvr>
                                      <p:to x="100000" y="80000"/>
                                    </p:animScale>
                                    <p:animScale>
                                      <p:cBhvr>
                                        <p:cTn id="23" dur="166" decel="50000">
                                          <p:stCondLst>
                                            <p:cond delay="1338"/>
                                          </p:stCondLst>
                                        </p:cTn>
                                        <p:tgtEl>
                                          <p:spTgt spid="45"/>
                                        </p:tgtEl>
                                      </p:cBhvr>
                                      <p:to x="100000" y="100000"/>
                                    </p:animScale>
                                    <p:animScale>
                                      <p:cBhvr>
                                        <p:cTn id="24" dur="26">
                                          <p:stCondLst>
                                            <p:cond delay="1642"/>
                                          </p:stCondLst>
                                        </p:cTn>
                                        <p:tgtEl>
                                          <p:spTgt spid="45"/>
                                        </p:tgtEl>
                                      </p:cBhvr>
                                      <p:to x="100000" y="90000"/>
                                    </p:animScale>
                                    <p:animScale>
                                      <p:cBhvr>
                                        <p:cTn id="25" dur="166" decel="50000">
                                          <p:stCondLst>
                                            <p:cond delay="1668"/>
                                          </p:stCondLst>
                                        </p:cTn>
                                        <p:tgtEl>
                                          <p:spTgt spid="45"/>
                                        </p:tgtEl>
                                      </p:cBhvr>
                                      <p:to x="100000" y="100000"/>
                                    </p:animScale>
                                    <p:animScale>
                                      <p:cBhvr>
                                        <p:cTn id="26" dur="26">
                                          <p:stCondLst>
                                            <p:cond delay="1808"/>
                                          </p:stCondLst>
                                        </p:cTn>
                                        <p:tgtEl>
                                          <p:spTgt spid="45"/>
                                        </p:tgtEl>
                                      </p:cBhvr>
                                      <p:to x="100000" y="95000"/>
                                    </p:animScale>
                                    <p:animScale>
                                      <p:cBhvr>
                                        <p:cTn id="27" dur="166" decel="50000">
                                          <p:stCondLst>
                                            <p:cond delay="1834"/>
                                          </p:stCondLst>
                                        </p:cTn>
                                        <p:tgtEl>
                                          <p:spTgt spid="45"/>
                                        </p:tgtEl>
                                      </p:cBhvr>
                                      <p:to x="100000" y="100000"/>
                                    </p:animScale>
                                  </p:childTnLst>
                                </p:cTn>
                              </p:par>
                            </p:childTnLst>
                          </p:cTn>
                        </p:par>
                        <p:par>
                          <p:cTn id="28" fill="hold">
                            <p:stCondLst>
                              <p:cond delay="2000"/>
                            </p:stCondLst>
                            <p:childTnLst>
                              <p:par>
                                <p:cTn id="29" presetID="26"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80">
                                          <p:stCondLst>
                                            <p:cond delay="0"/>
                                          </p:stCondLst>
                                        </p:cTn>
                                        <p:tgtEl>
                                          <p:spTgt spid="47"/>
                                        </p:tgtEl>
                                      </p:cBhvr>
                                    </p:animEffect>
                                    <p:anim calcmode="lin" valueType="num">
                                      <p:cBhvr>
                                        <p:cTn id="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7" dur="26">
                                          <p:stCondLst>
                                            <p:cond delay="650"/>
                                          </p:stCondLst>
                                        </p:cTn>
                                        <p:tgtEl>
                                          <p:spTgt spid="47"/>
                                        </p:tgtEl>
                                      </p:cBhvr>
                                      <p:to x="100000" y="60000"/>
                                    </p:animScale>
                                    <p:animScale>
                                      <p:cBhvr>
                                        <p:cTn id="38" dur="166" decel="50000">
                                          <p:stCondLst>
                                            <p:cond delay="676"/>
                                          </p:stCondLst>
                                        </p:cTn>
                                        <p:tgtEl>
                                          <p:spTgt spid="47"/>
                                        </p:tgtEl>
                                      </p:cBhvr>
                                      <p:to x="100000" y="100000"/>
                                    </p:animScale>
                                    <p:animScale>
                                      <p:cBhvr>
                                        <p:cTn id="39" dur="26">
                                          <p:stCondLst>
                                            <p:cond delay="1312"/>
                                          </p:stCondLst>
                                        </p:cTn>
                                        <p:tgtEl>
                                          <p:spTgt spid="47"/>
                                        </p:tgtEl>
                                      </p:cBhvr>
                                      <p:to x="100000" y="80000"/>
                                    </p:animScale>
                                    <p:animScale>
                                      <p:cBhvr>
                                        <p:cTn id="40" dur="166" decel="50000">
                                          <p:stCondLst>
                                            <p:cond delay="1338"/>
                                          </p:stCondLst>
                                        </p:cTn>
                                        <p:tgtEl>
                                          <p:spTgt spid="47"/>
                                        </p:tgtEl>
                                      </p:cBhvr>
                                      <p:to x="100000" y="100000"/>
                                    </p:animScale>
                                    <p:animScale>
                                      <p:cBhvr>
                                        <p:cTn id="41" dur="26">
                                          <p:stCondLst>
                                            <p:cond delay="1642"/>
                                          </p:stCondLst>
                                        </p:cTn>
                                        <p:tgtEl>
                                          <p:spTgt spid="47"/>
                                        </p:tgtEl>
                                      </p:cBhvr>
                                      <p:to x="100000" y="90000"/>
                                    </p:animScale>
                                    <p:animScale>
                                      <p:cBhvr>
                                        <p:cTn id="42" dur="166" decel="50000">
                                          <p:stCondLst>
                                            <p:cond delay="1668"/>
                                          </p:stCondLst>
                                        </p:cTn>
                                        <p:tgtEl>
                                          <p:spTgt spid="47"/>
                                        </p:tgtEl>
                                      </p:cBhvr>
                                      <p:to x="100000" y="100000"/>
                                    </p:animScale>
                                    <p:animScale>
                                      <p:cBhvr>
                                        <p:cTn id="43" dur="26">
                                          <p:stCondLst>
                                            <p:cond delay="1808"/>
                                          </p:stCondLst>
                                        </p:cTn>
                                        <p:tgtEl>
                                          <p:spTgt spid="47"/>
                                        </p:tgtEl>
                                      </p:cBhvr>
                                      <p:to x="100000" y="95000"/>
                                    </p:animScale>
                                    <p:animScale>
                                      <p:cBhvr>
                                        <p:cTn id="44" dur="166" decel="50000">
                                          <p:stCondLst>
                                            <p:cond delay="1834"/>
                                          </p:stCondLst>
                                        </p:cTn>
                                        <p:tgtEl>
                                          <p:spTgt spid="47"/>
                                        </p:tgtEl>
                                      </p:cBhvr>
                                      <p:to x="100000" y="100000"/>
                                    </p:animScale>
                                  </p:childTnLst>
                                </p:cTn>
                              </p:par>
                              <p:par>
                                <p:cTn id="45" presetID="16" presetClass="entr" presetSubtype="2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535727" y="2277579"/>
            <a:ext cx="2247664" cy="738633"/>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VẬN DỤNG</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367615840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10244" descr="23"/>
          <p:cNvPicPr>
            <a:picLocks noChangeAspect="1"/>
          </p:cNvPicPr>
          <p:nvPr/>
        </p:nvPicPr>
        <p:blipFill>
          <a:blip r:embed="rId2"/>
          <a:stretch>
            <a:fillRect/>
          </a:stretch>
        </p:blipFill>
        <p:spPr>
          <a:xfrm>
            <a:off x="2084070" y="-2585"/>
            <a:ext cx="5199961" cy="5146085"/>
          </a:xfrm>
          <a:prstGeom prst="rect">
            <a:avLst/>
          </a:prstGeom>
          <a:noFill/>
          <a:ln w="9525">
            <a:noFill/>
          </a:ln>
        </p:spPr>
      </p:pic>
      <p:sp>
        <p:nvSpPr>
          <p:cNvPr id="40" name="文本框 10248"/>
          <p:cNvSpPr txBox="1"/>
          <p:nvPr/>
        </p:nvSpPr>
        <p:spPr>
          <a:xfrm>
            <a:off x="3349962" y="981326"/>
            <a:ext cx="2668176" cy="1589131"/>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nhóm</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smtClean="0">
                <a:solidFill>
                  <a:schemeClr val="bg1"/>
                </a:solidFill>
                <a:latin typeface="Segoe Print" pitchFamily="2" charset="0"/>
                <a:ea typeface="宋体" panose="02010600030101010101" pitchFamily="2" charset="-122"/>
              </a:rPr>
              <a:t>(2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87726085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550843" y="-550843"/>
            <a:ext cx="8627626" cy="5694343"/>
          </a:xfrm>
          <a:prstGeom prst="rect">
            <a:avLst/>
          </a:prstGeom>
        </p:spPr>
      </p:pic>
      <p:pic>
        <p:nvPicPr>
          <p:cNvPr id="12" name="图片 5" descr="未标题-2.png"/>
          <p:cNvPicPr>
            <a:picLocks noChangeAspect="1"/>
          </p:cNvPicPr>
          <p:nvPr/>
        </p:nvPicPr>
        <p:blipFill>
          <a:blip r:embed="rId5" cstate="print"/>
          <a:stretch>
            <a:fillRect/>
          </a:stretch>
        </p:blipFill>
        <p:spPr>
          <a:xfrm>
            <a:off x="6862337" y="1016383"/>
            <a:ext cx="2428892" cy="3237381"/>
          </a:xfrm>
          <a:prstGeom prst="rect">
            <a:avLst/>
          </a:prstGeom>
        </p:spPr>
      </p:pic>
      <p:sp>
        <p:nvSpPr>
          <p:cNvPr id="5" name="Rectangle 4"/>
          <p:cNvSpPr/>
          <p:nvPr/>
        </p:nvSpPr>
        <p:spPr>
          <a:xfrm>
            <a:off x="771181" y="1207380"/>
            <a:ext cx="5801742" cy="3253711"/>
          </a:xfrm>
          <a:prstGeom prst="rect">
            <a:avLst/>
          </a:prstGeom>
        </p:spPr>
        <p:txBody>
          <a:bodyPr wrap="square">
            <a:spAutoFit/>
          </a:bodyPr>
          <a:lstStyle/>
          <a:p>
            <a:pPr>
              <a:lnSpc>
                <a:spcPct val="107000"/>
              </a:lnSpc>
              <a:spcAft>
                <a:spcPts val="800"/>
              </a:spcAft>
            </a:pPr>
            <a:r>
              <a:rPr lang="en-US" sz="2400" smtClean="0">
                <a:latin typeface="Times New Roman" panose="02020603050405020304" pitchFamily="18" charset="0"/>
                <a:ea typeface="Calibri" panose="020F0502020204030204" pitchFamily="34" charset="0"/>
                <a:cs typeface="Times New Roman" panose="02020603050405020304" pitchFamily="18" charset="0"/>
              </a:rPr>
              <a:t>Máy tính của bạn Nam bị hỏng bàn phím. Người thợ sửa máy tính cho biết: “ Do gõ mạnh tay nên một số phím bị liệt, cần thay. Một số phím bị sai chức năng do phần mềm điều khiển bàn phím bị virus, cần chạy phần mềm diệt virus” Em hãy cho biết máy tính của Nam bị hỏng phần mềm và phần cứng nào. Vì sao?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764569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44168" y="139395"/>
            <a:ext cx="1977629" cy="59997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22970" y="243611"/>
            <a:ext cx="2914887" cy="500129"/>
          </a:xfrm>
          <a:prstGeom prst="rect">
            <a:avLst/>
          </a:prstGeom>
          <a:noFill/>
        </p:spPr>
        <p:txBody>
          <a:bodyPr wrap="none" lIns="68573" tIns="34286" rIns="68573" bIns="34286" rtlCol="0">
            <a:spAutoFit/>
          </a:bodyPr>
          <a:lstStyle/>
          <a:p>
            <a:pPr algn="ctr" defTabSz="685716"/>
            <a:r>
              <a:rPr lang="en-GB" sz="2800" b="1" smtClean="0">
                <a:solidFill>
                  <a:prstClr val="white"/>
                </a:solidFill>
                <a:latin typeface="Times New Roman" pitchFamily="18" charset="0"/>
                <a:cs typeface="Times New Roman" pitchFamily="18" charset="0"/>
              </a:rPr>
              <a:t>Thời gian: 2 phút</a:t>
            </a:r>
            <a:endParaRPr lang="en-GB" sz="44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spTree>
    <p:custDataLst>
      <p:tags r:id="rId1"/>
    </p:custDataLst>
    <p:extLst>
      <p:ext uri="{BB962C8B-B14F-4D97-AF65-F5344CB8AC3E}">
        <p14:creationId xmlns:p14="http://schemas.microsoft.com/office/powerpoint/2010/main" val="38934512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120000"/>
                                        <p:tgtEl>
                                          <p:spTgt spid="8"/>
                                        </p:tgtEl>
                                      </p:cBhvr>
                                    </p:animEffect>
                                    <p:set>
                                      <p:cBhvr>
                                        <p:cTn id="10" dur="1" fill="hold">
                                          <p:stCondLst>
                                            <p:cond delay="11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20000"/>
                                        <p:tgtEl>
                                          <p:spTgt spid="9"/>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63675"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0" y="0"/>
            <a:ext cx="9144000" cy="5143500"/>
          </a:xfrm>
          <a:prstGeom prst="rect">
            <a:avLst/>
          </a:prstGeom>
          <a:noFill/>
          <a:ln w="9525">
            <a:noFill/>
          </a:ln>
        </p:spPr>
      </p:pic>
      <p:sp>
        <p:nvSpPr>
          <p:cNvPr id="2" name="矩形 1"/>
          <p:cNvSpPr/>
          <p:nvPr/>
        </p:nvSpPr>
        <p:spPr>
          <a:xfrm>
            <a:off x="2177711" y="1257421"/>
            <a:ext cx="4631879" cy="2282967"/>
          </a:xfrm>
          <a:prstGeom prst="rect">
            <a:avLst/>
          </a:prstGeom>
        </p:spPr>
        <p:txBody>
          <a:bodyPr wrap="square" lIns="49755" tIns="24877" rIns="49755" bIns="24877">
            <a:spAutoFit/>
          </a:bodyPr>
          <a:lstStyle/>
          <a:p>
            <a:r>
              <a:rPr lang="en-US" sz="2000" b="1" i="1">
                <a:latin typeface="Times New Roman" panose="02020603050405020304" pitchFamily="18" charset="0"/>
                <a:cs typeface="Times New Roman" panose="02020603050405020304" pitchFamily="18" charset="0"/>
              </a:rPr>
              <a:t>Phần mềm hướng dẫn phần cứng hoạt động. Phần cứng giúp phần mềm thực hiện được chức năng của mình.</a:t>
            </a:r>
            <a:endParaRPr lang="en-US" sz="2000">
              <a:latin typeface="Times New Roman" panose="02020603050405020304" pitchFamily="18" charset="0"/>
              <a:cs typeface="Times New Roman" panose="02020603050405020304" pitchFamily="18" charset="0"/>
            </a:endParaRPr>
          </a:p>
          <a:p>
            <a:r>
              <a:rPr lang="en-US" sz="2000" b="1" i="1">
                <a:latin typeface="Times New Roman" panose="02020603050405020304" pitchFamily="18" charset="0"/>
                <a:cs typeface="Times New Roman" panose="02020603050405020304" pitchFamily="18" charset="0"/>
              </a:rPr>
              <a:t>Khi sử dụng máy tính, thao tác không đúng cách sẽ gây ra lỗi phần mềm và hư hại phần cứng</a:t>
            </a:r>
            <a:r>
              <a:rPr lang="en-US" sz="2000">
                <a:latin typeface="Times New Roman" panose="02020603050405020304" pitchFamily="18" charset="0"/>
                <a:cs typeface="Times New Roman" panose="02020603050405020304" pitchFamily="18" charset="0"/>
              </a:rPr>
              <a:t>.</a:t>
            </a:r>
          </a:p>
          <a:p>
            <a:pPr marL="285723" indent="-285723">
              <a:lnSpc>
                <a:spcPct val="150000"/>
              </a:lnSpc>
              <a:buFont typeface="Arial" panose="020B0604020202020204" pitchFamily="34" charset="0"/>
              <a:buChar char="•"/>
            </a:pPr>
            <a:endParaRPr lang="en-US" sz="19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185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smtClean="0">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smtClean="0">
                <a:solidFill>
                  <a:schemeClr val="bg1"/>
                </a:solidFill>
                <a:latin typeface="Times New Roman" pitchFamily="18" charset="0"/>
                <a:ea typeface="微软雅黑" panose="020B0503020204020204" pitchFamily="34" charset="-122"/>
                <a:cs typeface="Times New Roman" pitchFamily="18" charset="0"/>
              </a:rPr>
              <a:t>VÀ CÁC EM HỌC SINH</a:t>
            </a:r>
            <a:endParaRPr lang="en-US" altLang="zh-CN" sz="4000" b="1" i="1">
              <a:solidFill>
                <a:schemeClr val="bg1"/>
              </a:solidFill>
              <a:latin typeface="Times New Roman" pitchFamily="18" charset="0"/>
              <a:ea typeface="微软雅黑" panose="020B0503020204020204" pitchFamily="34" charset="-122"/>
              <a:cs typeface="Times New Roman" pitchFamily="18" charset="0"/>
            </a:endParaRPr>
          </a:p>
        </p:txBody>
      </p:sp>
    </p:spTree>
  </p:cSld>
  <p:clrMapOvr>
    <a:masterClrMapping/>
  </p:clrMapOvr>
  <p:transition spd="med">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31354" y="-375705"/>
            <a:ext cx="6026227" cy="5382153"/>
          </a:xfrm>
          <a:prstGeom prst="rect">
            <a:avLst/>
          </a:prstGeom>
        </p:spPr>
      </p:pic>
      <p:sp>
        <p:nvSpPr>
          <p:cNvPr id="11" name="Text Box 18"/>
          <p:cNvSpPr txBox="1">
            <a:spLocks noChangeArrowheads="1"/>
          </p:cNvSpPr>
          <p:nvPr/>
        </p:nvSpPr>
        <p:spPr bwMode="auto">
          <a:xfrm>
            <a:off x="1101688" y="1328567"/>
            <a:ext cx="4065223" cy="2715155"/>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1900" b="1" kern="0" dirty="0" err="1" smtClean="0">
                <a:solidFill>
                  <a:schemeClr val="accent5">
                    <a:lumMod val="75000"/>
                  </a:schemeClr>
                </a:solidFill>
                <a:latin typeface="Times New Roman" pitchFamily="18" charset="0"/>
                <a:cs typeface="Times New Roman" pitchFamily="18" charset="0"/>
              </a:rPr>
              <a:t>Cách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chơi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cô</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giáo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chiếu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câu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hỏi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Sau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khi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cô</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giáo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đọc</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xong</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câu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hỏi</a:t>
            </a:r>
            <a:r>
              <a:rPr lang="en-US" altLang="zh-CN" sz="1900" b="1" kern="0" dirty="0" smtClean="0">
                <a:solidFill>
                  <a:schemeClr val="accent5">
                    <a:lumMod val="75000"/>
                  </a:schemeClr>
                </a:solidFill>
                <a:latin typeface="Times New Roman" pitchFamily="18" charset="0"/>
                <a:cs typeface="Times New Roman" pitchFamily="18" charset="0"/>
              </a:rPr>
              <a:t> 2 </a:t>
            </a:r>
            <a:r>
              <a:rPr lang="en-US" altLang="zh-CN" sz="1900" b="1" kern="0" dirty="0" err="1" smtClean="0">
                <a:solidFill>
                  <a:schemeClr val="accent5">
                    <a:lumMod val="75000"/>
                  </a:schemeClr>
                </a:solidFill>
                <a:latin typeface="Times New Roman" pitchFamily="18" charset="0"/>
                <a:cs typeface="Times New Roman" pitchFamily="18" charset="0"/>
              </a:rPr>
              <a:t>lượt</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bạn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nào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giơ</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tay</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nhanh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nhất</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sẽ</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giành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được</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quyền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nếu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đúng</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sẽ</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giành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được</a:t>
            </a:r>
            <a:r>
              <a:rPr lang="en-US" altLang="zh-CN" sz="1900" b="1" kern="0" dirty="0" smtClean="0">
                <a:solidFill>
                  <a:schemeClr val="accent5">
                    <a:lumMod val="75000"/>
                  </a:schemeClr>
                </a:solidFill>
                <a:latin typeface="Times New Roman" pitchFamily="18" charset="0"/>
                <a:cs typeface="Times New Roman" pitchFamily="18" charset="0"/>
              </a:rPr>
              <a:t> 1 </a:t>
            </a:r>
            <a:r>
              <a:rPr lang="en-US" altLang="zh-CN" sz="1900" b="1" kern="0" dirty="0" err="1" smtClean="0">
                <a:solidFill>
                  <a:schemeClr val="accent5">
                    <a:lumMod val="75000"/>
                  </a:schemeClr>
                </a:solidFill>
                <a:latin typeface="Times New Roman" pitchFamily="18" charset="0"/>
                <a:cs typeface="Times New Roman" pitchFamily="18" charset="0"/>
              </a:rPr>
              <a:t>phần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thưởng</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nếu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sai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quyền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giành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cho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các</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bạn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còn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lại</a:t>
            </a:r>
            <a:r>
              <a:rPr lang="en-US" altLang="zh-CN" sz="1900" b="1" kern="0" dirty="0" smtClean="0">
                <a:solidFill>
                  <a:schemeClr val="accent5">
                    <a:lumMod val="75000"/>
                  </a:schemeClr>
                </a:solidFill>
                <a:latin typeface="Times New Roman" pitchFamily="18" charset="0"/>
                <a:cs typeface="Times New Roman" pitchFamily="18" charset="0"/>
              </a:rPr>
              <a:t>.</a:t>
            </a: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0" y="559478"/>
            <a:ext cx="6473536" cy="3908614"/>
          </a:xfrm>
          <a:prstGeom prst="rect">
            <a:avLst/>
          </a:prstGeom>
        </p:spPr>
      </p:pic>
      <p:sp>
        <p:nvSpPr>
          <p:cNvPr id="11" name="Text Box 18"/>
          <p:cNvSpPr txBox="1">
            <a:spLocks noChangeArrowheads="1"/>
          </p:cNvSpPr>
          <p:nvPr/>
        </p:nvSpPr>
        <p:spPr bwMode="auto">
          <a:xfrm>
            <a:off x="1091045" y="2315704"/>
            <a:ext cx="4239491" cy="892540"/>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sz="2000" b="1">
                <a:solidFill>
                  <a:srgbClr val="0070C0"/>
                </a:solidFill>
                <a:latin typeface="Times New Roman" panose="02020603050405020304" pitchFamily="18" charset="0"/>
                <a:cs typeface="Times New Roman" panose="02020603050405020304" pitchFamily="18" charset="0"/>
              </a:rPr>
              <a:t>Em hãy kể tên một số thiết bị ngoài vi mà em đã được học ở </a:t>
            </a:r>
            <a:r>
              <a:rPr lang="en-US" sz="2000" b="1" smtClean="0">
                <a:solidFill>
                  <a:srgbClr val="0070C0"/>
                </a:solidFill>
                <a:latin typeface="Times New Roman" panose="02020603050405020304" pitchFamily="18" charset="0"/>
                <a:cs typeface="Times New Roman" panose="02020603050405020304" pitchFamily="18" charset="0"/>
              </a:rPr>
              <a:t>bài trước?</a:t>
            </a: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849661376"/>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49382" y="559478"/>
            <a:ext cx="8156864" cy="3908614"/>
          </a:xfrm>
          <a:prstGeom prst="rect">
            <a:avLst/>
          </a:prstGeom>
        </p:spPr>
      </p:pic>
      <p:sp>
        <p:nvSpPr>
          <p:cNvPr id="11" name="Text Box 18"/>
          <p:cNvSpPr txBox="1">
            <a:spLocks noChangeArrowheads="1"/>
          </p:cNvSpPr>
          <p:nvPr/>
        </p:nvSpPr>
        <p:spPr bwMode="auto">
          <a:xfrm>
            <a:off x="1157214" y="2370772"/>
            <a:ext cx="5309753" cy="507819"/>
          </a:xfrm>
          <a:prstGeom prst="rect">
            <a:avLst/>
          </a:prstGeom>
          <a:noFill/>
          <a:ln w="9525">
            <a:noFill/>
            <a:miter lim="800000"/>
            <a:headEnd/>
            <a:tailEnd/>
          </a:ln>
        </p:spPr>
        <p:txBody>
          <a:bodyPr wrap="square" lIns="91427" tIns="45714" rIns="91427" bIns="45714">
            <a:spAutoFit/>
          </a:bodyPr>
          <a:lstStyle/>
          <a:p>
            <a:r>
              <a:rPr lang="en-US" sz="2700">
                <a:solidFill>
                  <a:srgbClr val="7030A0"/>
                </a:solidFill>
                <a:latin typeface="Times New Roman" panose="02020603050405020304" pitchFamily="18" charset="0"/>
                <a:cs typeface="Times New Roman" panose="02020603050405020304" pitchFamily="18" charset="0"/>
              </a:rPr>
              <a:t>Nêu chức năng của từng thiết bị ấy?</a:t>
            </a:r>
          </a:p>
        </p:txBody>
      </p:sp>
      <p:pic>
        <p:nvPicPr>
          <p:cNvPr id="12" name="图片 5" descr="未标题-2.png"/>
          <p:cNvPicPr>
            <a:picLocks noChangeAspect="1"/>
          </p:cNvPicPr>
          <p:nvPr/>
        </p:nvPicPr>
        <p:blipFill>
          <a:blip r:embed="rId3" cstate="print"/>
          <a:stretch>
            <a:fillRect/>
          </a:stretch>
        </p:blipFill>
        <p:spPr>
          <a:xfrm>
            <a:off x="6466967" y="1005992"/>
            <a:ext cx="2428892" cy="3237381"/>
          </a:xfrm>
          <a:prstGeom prst="rect">
            <a:avLst/>
          </a:prstGeom>
        </p:spPr>
      </p:pic>
    </p:spTree>
    <p:extLst>
      <p:ext uri="{BB962C8B-B14F-4D97-AF65-F5344CB8AC3E}">
        <p14:creationId xmlns:p14="http://schemas.microsoft.com/office/powerpoint/2010/main" val="1177916800"/>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43191"/>
            <a:ext cx="8458199" cy="1475746"/>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r>
              <a:rPr lang="en-US" sz="900" b="1" dirty="0">
                <a:solidFill>
                  <a:schemeClr val="accent6">
                    <a:lumMod val="50000"/>
                  </a:schemeClr>
                </a:solidFill>
                <a:latin typeface="Comic Sans MS" pitchFamily="66" charset="0"/>
              </a:rPr>
              <a:t/>
            </a:r>
            <a:br>
              <a:rPr lang="en-US" sz="900" b="1" dirty="0">
                <a:solidFill>
                  <a:schemeClr val="accent6">
                    <a:lumMod val="50000"/>
                  </a:schemeClr>
                </a:solidFill>
                <a:latin typeface="Comic Sans MS" pitchFamily="66" charset="0"/>
              </a:rPr>
            </a:br>
            <a:r>
              <a:rPr lang="en-US" sz="2000" b="1" dirty="0">
                <a:solidFill>
                  <a:srgbClr val="C00000"/>
                </a:solidFill>
                <a:latin typeface="Comic Sans MS" pitchFamily="66" charset="0"/>
                <a:cs typeface="Times New Roman" panose="02020603050405020304" pitchFamily="18" charset="0"/>
              </a:rPr>
              <a:t>CHỦ ĐỀ A: MÁY TÍNH VÀ EM</a:t>
            </a:r>
            <a:br>
              <a:rPr lang="en-US" sz="2000" b="1" dirty="0">
                <a:solidFill>
                  <a:srgbClr val="C00000"/>
                </a:solidFill>
                <a:latin typeface="Comic Sans MS" pitchFamily="66" charset="0"/>
                <a:cs typeface="Times New Roman" panose="02020603050405020304" pitchFamily="18" charset="0"/>
              </a:rPr>
            </a:br>
            <a:r>
              <a:rPr lang="en-US" sz="2000" b="1" dirty="0">
                <a:solidFill>
                  <a:srgbClr val="C00000"/>
                </a:solidFill>
                <a:latin typeface="Comic Sans MS" pitchFamily="66" charset="0"/>
                <a:cs typeface="Times New Roman" panose="02020603050405020304" pitchFamily="18" charset="0"/>
              </a:rPr>
              <a:t>CHỦ ĐỀ A1: </a:t>
            </a:r>
            <a:r>
              <a:rPr lang="en-US" sz="2000" b="1" dirty="0" smtClean="0">
                <a:solidFill>
                  <a:srgbClr val="C00000"/>
                </a:solidFill>
                <a:latin typeface="Comic Sans MS" pitchFamily="66" charset="0"/>
                <a:cs typeface="Times New Roman" panose="02020603050405020304" pitchFamily="18" charset="0"/>
              </a:rPr>
              <a:t>PHẦN CỨNG VÀ PHẦN MỀM</a:t>
            </a:r>
            <a:r>
              <a:rPr lang="en-US" sz="1600" b="1" dirty="0">
                <a:solidFill>
                  <a:srgbClr val="C00000"/>
                </a:solidFill>
                <a:latin typeface="Comic Sans MS" pitchFamily="66" charset="0"/>
              </a:rPr>
              <a:t/>
            </a:r>
            <a:br>
              <a:rPr lang="en-US" sz="1600" b="1" dirty="0">
                <a:solidFill>
                  <a:srgbClr val="C00000"/>
                </a:solidFill>
                <a:latin typeface="Comic Sans MS" pitchFamily="66" charset="0"/>
              </a:rPr>
            </a:br>
            <a:r>
              <a:rPr lang="en-US" sz="2000" b="1" err="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Bài</a:t>
            </a:r>
            <a:r>
              <a:rPr lang="en-US" sz="2000" b="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a:t>
            </a:r>
            <a:r>
              <a:rPr lang="en-US" sz="2000" b="1"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2: </a:t>
            </a:r>
            <a:r>
              <a:rPr lang="en-US" sz="2000" b="1" err="1"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Phần</a:t>
            </a:r>
            <a:r>
              <a:rPr lang="en-US" sz="2000" b="1"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mềm máy tính</a:t>
            </a:r>
            <a:r>
              <a:rPr lang="en-US" sz="900" b="1" dirty="0">
                <a:solidFill>
                  <a:schemeClr val="accent6">
                    <a:lumMod val="75000"/>
                  </a:schemeClr>
                </a:solidFill>
                <a:latin typeface="Comic Sans MS" pitchFamily="66" charset="0"/>
                <a:ea typeface="Isadora" panose="02020500000000000000" pitchFamily="18" charset="0"/>
                <a:cs typeface="Isadora" panose="02020500000000000000" pitchFamily="18" charset="0"/>
              </a:rPr>
              <a:t/>
            </a:r>
            <a:br>
              <a:rPr lang="en-US" sz="900" b="1" dirty="0">
                <a:solidFill>
                  <a:schemeClr val="accent6">
                    <a:lumMod val="75000"/>
                  </a:schemeClr>
                </a:solidFill>
                <a:latin typeface="Comic Sans MS" pitchFamily="66" charset="0"/>
                <a:ea typeface="Isadora" panose="02020500000000000000" pitchFamily="18" charset="0"/>
                <a:cs typeface="Isadora" panose="02020500000000000000" pitchFamily="18" charset="0"/>
              </a:rPr>
            </a:br>
            <a:endParaRPr lang="en-US" sz="900" b="1" dirty="0">
              <a:solidFill>
                <a:schemeClr val="accent6">
                  <a:lumMod val="50000"/>
                </a:schemeClr>
              </a:solidFill>
              <a:latin typeface="Comic Sans MS" pitchFamily="66" charset="0"/>
            </a:endParaRPr>
          </a:p>
        </p:txBody>
      </p:sp>
      <p:pic>
        <p:nvPicPr>
          <p:cNvPr id="2" name="Picture 1"/>
          <p:cNvPicPr>
            <a:picLocks noChangeAspect="1"/>
          </p:cNvPicPr>
          <p:nvPr/>
        </p:nvPicPr>
        <p:blipFill>
          <a:blip r:embed="rId3"/>
          <a:stretch>
            <a:fillRect/>
          </a:stretch>
        </p:blipFill>
        <p:spPr>
          <a:xfrm>
            <a:off x="303195" y="1350819"/>
            <a:ext cx="3034146" cy="2514600"/>
          </a:xfrm>
          <a:prstGeom prst="rect">
            <a:avLst/>
          </a:prstGeom>
        </p:spPr>
      </p:pic>
    </p:spTree>
    <p:extLst>
      <p:ext uri="{BB962C8B-B14F-4D97-AF65-F5344CB8AC3E}">
        <p14:creationId xmlns:p14="http://schemas.microsoft.com/office/powerpoint/2010/main" val="68711478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smtClean="0">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145973" y="1220610"/>
            <a:ext cx="4897543"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192441" y="2008095"/>
              <a:ext cx="4543477" cy="400110"/>
            </a:xfrm>
            <a:prstGeom prst="rect">
              <a:avLst/>
            </a:prstGeom>
            <a:noFill/>
          </p:spPr>
          <p:txBody>
            <a:bodyPr wrap="square" rtlCol="0">
              <a:spAutoFit/>
            </a:bodyPr>
            <a:lstStyle/>
            <a:p>
              <a:pPr algn="ct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     Phần mềm </a:t>
              </a:r>
              <a:r>
                <a:rPr lang="en-US" altLang="zh-CN" sz="2000" b="1" i="1" err="1" smtClean="0">
                  <a:solidFill>
                    <a:schemeClr val="bg1"/>
                  </a:solidFill>
                  <a:latin typeface="Times New Roman" pitchFamily="18" charset="0"/>
                  <a:ea typeface="微软雅黑" panose="020B0503020204020204" pitchFamily="34" charset="-122"/>
                  <a:cs typeface="Times New Roman" pitchFamily="18" charset="0"/>
                </a:rPr>
                <a:t>và</a:t>
              </a: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 mối quan hệ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294609" cy="461665"/>
            </a:xfrm>
            <a:prstGeom prst="rect">
              <a:avLst/>
            </a:prstGeom>
            <a:noFill/>
          </p:spPr>
          <p:txBody>
            <a:bodyPr wrap="squar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320654" y="2090036"/>
            <a:ext cx="4643867" cy="707886"/>
            <a:chOff x="5141551" y="2177211"/>
            <a:chExt cx="4744350" cy="585058"/>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8" y="2177211"/>
              <a:ext cx="4203075" cy="585058"/>
            </a:xfrm>
            <a:prstGeom prst="rect">
              <a:avLst/>
            </a:prstGeom>
            <a:noFill/>
          </p:spPr>
          <p:txBody>
            <a:bodyPr wrap="square" rtlCol="0">
              <a:spAutoFit/>
            </a:bodyPr>
            <a:lstStyle/>
            <a:p>
              <a:pPr algn="ct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Thao tác không đúng sẽ gây ra lỗi phần mềm và hư hại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226050" y="2010779"/>
            <a:ext cx="4733901" cy="499195"/>
            <a:chOff x="4085721" y="1971269"/>
            <a:chExt cx="4733901"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585770" y="1978029"/>
              <a:ext cx="4233852" cy="400110"/>
            </a:xfrm>
            <a:prstGeom prst="rect">
              <a:avLst/>
            </a:prstGeom>
            <a:noFill/>
          </p:spPr>
          <p:txBody>
            <a:bodyPr wrap="none" rtlCol="0">
              <a:spAutoFit/>
            </a:bodyPr>
            <a:lstStyle/>
            <a:p>
              <a:pPr algn="ctr"/>
              <a:r>
                <a:rPr lang="en-US" altLang="zh-CN" sz="2000" b="1" i="1" err="1">
                  <a:solidFill>
                    <a:schemeClr val="bg1"/>
                  </a:solidFill>
                  <a:latin typeface="Times New Roman" pitchFamily="18" charset="0"/>
                  <a:ea typeface="微软雅黑" panose="020B0503020204020204" pitchFamily="34" charset="-122"/>
                  <a:cs typeface="Times New Roman" pitchFamily="18" charset="0"/>
                </a:rPr>
                <a:t>Phần</a:t>
              </a:r>
              <a:r>
                <a:rPr lang="en-US" altLang="zh-CN" sz="2000" b="1" i="1">
                  <a:solidFill>
                    <a:schemeClr val="bg1"/>
                  </a:solidFill>
                  <a:latin typeface="Times New Roman" pitchFamily="18" charset="0"/>
                  <a:ea typeface="微软雅黑" panose="020B0503020204020204" pitchFamily="34" charset="-122"/>
                  <a:cs typeface="Times New Roman" pitchFamily="18" charset="0"/>
                </a:rPr>
                <a:t> </a:t>
              </a: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mềm và mối quan hệ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文本框 3"/>
          <p:cNvSpPr txBox="1"/>
          <p:nvPr/>
        </p:nvSpPr>
        <p:spPr>
          <a:xfrm>
            <a:off x="2219134" y="492749"/>
            <a:ext cx="5002547" cy="461628"/>
          </a:xfrm>
          <a:prstGeom prst="rect">
            <a:avLst/>
          </a:prstGeom>
          <a:noFill/>
        </p:spPr>
        <p:txBody>
          <a:bodyPr wrap="square" lIns="91401" tIns="45702" rIns="91401" bIns="45702" rtlCol="0">
            <a:spAutoFit/>
          </a:bodyPr>
          <a:lstStyle/>
          <a:p>
            <a:pPr algn="ctr"/>
            <a:r>
              <a:rPr lang="en-US" altLang="zh-CN" sz="2400" b="1" smtClean="0">
                <a:solidFill>
                  <a:schemeClr val="accent1">
                    <a:lumMod val="75000"/>
                  </a:schemeClr>
                </a:solidFill>
                <a:latin typeface="Segoe Print" pitchFamily="2" charset="0"/>
                <a:ea typeface="微软雅黑" panose="020B0503020204020204" pitchFamily="34" charset="-122"/>
              </a:rPr>
              <a:t>Một số phần mềm thông dụng</a:t>
            </a:r>
            <a:endParaRPr lang="zh-CN" altLang="en-US" sz="2400" b="1" dirty="0">
              <a:solidFill>
                <a:schemeClr val="accent1">
                  <a:lumMod val="75000"/>
                </a:schemeClr>
              </a:solidFill>
              <a:latin typeface="Segoe Print" pitchFamily="2" charset="0"/>
              <a:ea typeface="微软雅黑" panose="020B0503020204020204" pitchFamily="34" charset="-122"/>
            </a:endParaRPr>
          </a:p>
        </p:txBody>
      </p:sp>
      <p:pic>
        <p:nvPicPr>
          <p:cNvPr id="2" name="Picture 1"/>
          <p:cNvPicPr>
            <a:picLocks noChangeAspect="1"/>
          </p:cNvPicPr>
          <p:nvPr/>
        </p:nvPicPr>
        <p:blipFill>
          <a:blip r:embed="rId4"/>
          <a:stretch>
            <a:fillRect/>
          </a:stretch>
        </p:blipFill>
        <p:spPr>
          <a:xfrm>
            <a:off x="92021" y="1558636"/>
            <a:ext cx="8872136" cy="2441864"/>
          </a:xfrm>
          <a:prstGeom prst="rect">
            <a:avLst/>
          </a:prstGeom>
        </p:spPr>
      </p:pic>
      <p:sp>
        <p:nvSpPr>
          <p:cNvPr id="3" name="Oval 2"/>
          <p:cNvSpPr/>
          <p:nvPr/>
        </p:nvSpPr>
        <p:spPr>
          <a:xfrm>
            <a:off x="1049482" y="4156364"/>
            <a:ext cx="706582" cy="685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t>1</a:t>
            </a:r>
            <a:endParaRPr lang="en-US" sz="1800"/>
          </a:p>
        </p:txBody>
      </p:sp>
      <p:sp>
        <p:nvSpPr>
          <p:cNvPr id="15" name="Oval 14"/>
          <p:cNvSpPr/>
          <p:nvPr/>
        </p:nvSpPr>
        <p:spPr>
          <a:xfrm>
            <a:off x="2550836" y="4156364"/>
            <a:ext cx="706582" cy="685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2</a:t>
            </a:r>
          </a:p>
        </p:txBody>
      </p:sp>
      <p:sp>
        <p:nvSpPr>
          <p:cNvPr id="16" name="Oval 15"/>
          <p:cNvSpPr/>
          <p:nvPr/>
        </p:nvSpPr>
        <p:spPr>
          <a:xfrm>
            <a:off x="4080164" y="4156364"/>
            <a:ext cx="706582" cy="685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3</a:t>
            </a:r>
          </a:p>
        </p:txBody>
      </p:sp>
      <p:sp>
        <p:nvSpPr>
          <p:cNvPr id="17" name="Oval 16"/>
          <p:cNvSpPr/>
          <p:nvPr/>
        </p:nvSpPr>
        <p:spPr>
          <a:xfrm>
            <a:off x="5690755" y="4156364"/>
            <a:ext cx="706582"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4</a:t>
            </a:r>
          </a:p>
        </p:txBody>
      </p:sp>
      <p:sp>
        <p:nvSpPr>
          <p:cNvPr id="18" name="Oval 17"/>
          <p:cNvSpPr/>
          <p:nvPr/>
        </p:nvSpPr>
        <p:spPr>
          <a:xfrm>
            <a:off x="7551408" y="4157950"/>
            <a:ext cx="706582" cy="68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5</a:t>
            </a:r>
          </a:p>
        </p:txBody>
      </p:sp>
      <p:sp>
        <p:nvSpPr>
          <p:cNvPr id="4" name="TextBox 3"/>
          <p:cNvSpPr txBox="1"/>
          <p:nvPr/>
        </p:nvSpPr>
        <p:spPr>
          <a:xfrm>
            <a:off x="7553" y="4309531"/>
            <a:ext cx="1928189" cy="523220"/>
          </a:xfrm>
          <a:prstGeom prst="rect">
            <a:avLst/>
          </a:prstGeom>
          <a:noFill/>
        </p:spPr>
        <p:txBody>
          <a:bodyPr wrap="square" rtlCol="0">
            <a:spAutoFit/>
          </a:bodyPr>
          <a:lstStyle/>
          <a:p>
            <a:r>
              <a:rPr lang="en-US"/>
              <a:t>1. Phần mềm lập trình</a:t>
            </a:r>
          </a:p>
          <a:p>
            <a:endParaRPr lang="en-US"/>
          </a:p>
        </p:txBody>
      </p:sp>
      <p:sp>
        <p:nvSpPr>
          <p:cNvPr id="6" name="TextBox 5"/>
          <p:cNvSpPr txBox="1"/>
          <p:nvPr/>
        </p:nvSpPr>
        <p:spPr>
          <a:xfrm>
            <a:off x="1720584" y="4323345"/>
            <a:ext cx="2053937" cy="523220"/>
          </a:xfrm>
          <a:prstGeom prst="rect">
            <a:avLst/>
          </a:prstGeom>
          <a:noFill/>
        </p:spPr>
        <p:txBody>
          <a:bodyPr wrap="square" rtlCol="0">
            <a:spAutoFit/>
          </a:bodyPr>
          <a:lstStyle/>
          <a:p>
            <a:r>
              <a:rPr lang="en-US"/>
              <a:t>2. Phần mềm trình chiếu</a:t>
            </a:r>
          </a:p>
          <a:p>
            <a:endParaRPr lang="en-US"/>
          </a:p>
        </p:txBody>
      </p:sp>
      <p:sp>
        <p:nvSpPr>
          <p:cNvPr id="7" name="TextBox 6"/>
          <p:cNvSpPr txBox="1"/>
          <p:nvPr/>
        </p:nvSpPr>
        <p:spPr>
          <a:xfrm>
            <a:off x="3568506" y="4323345"/>
            <a:ext cx="2001573" cy="307777"/>
          </a:xfrm>
          <a:prstGeom prst="rect">
            <a:avLst/>
          </a:prstGeom>
          <a:noFill/>
        </p:spPr>
        <p:txBody>
          <a:bodyPr wrap="square" rtlCol="0">
            <a:spAutoFit/>
          </a:bodyPr>
          <a:lstStyle/>
          <a:p>
            <a:r>
              <a:rPr lang="en-US"/>
              <a:t>3. Phần mềm soạn thảo</a:t>
            </a:r>
          </a:p>
        </p:txBody>
      </p:sp>
      <p:sp>
        <p:nvSpPr>
          <p:cNvPr id="8" name="TextBox 7"/>
          <p:cNvSpPr txBox="1"/>
          <p:nvPr/>
        </p:nvSpPr>
        <p:spPr>
          <a:xfrm>
            <a:off x="5322767" y="4309531"/>
            <a:ext cx="2629166" cy="523220"/>
          </a:xfrm>
          <a:prstGeom prst="rect">
            <a:avLst/>
          </a:prstGeom>
          <a:noFill/>
        </p:spPr>
        <p:txBody>
          <a:bodyPr wrap="square" rtlCol="0">
            <a:spAutoFit/>
          </a:bodyPr>
          <a:lstStyle/>
          <a:p>
            <a:r>
              <a:rPr lang="en-US"/>
              <a:t>4. Trình duyệt web ( chrome)</a:t>
            </a:r>
          </a:p>
          <a:p>
            <a:endParaRPr lang="en-US"/>
          </a:p>
        </p:txBody>
      </p:sp>
      <p:sp>
        <p:nvSpPr>
          <p:cNvPr id="9" name="TextBox 8"/>
          <p:cNvSpPr txBox="1"/>
          <p:nvPr/>
        </p:nvSpPr>
        <p:spPr>
          <a:xfrm>
            <a:off x="7648477" y="4094087"/>
            <a:ext cx="1549857" cy="954107"/>
          </a:xfrm>
          <a:prstGeom prst="rect">
            <a:avLst/>
          </a:prstGeom>
          <a:noFill/>
        </p:spPr>
        <p:txBody>
          <a:bodyPr wrap="square" rtlCol="0">
            <a:spAutoFit/>
          </a:bodyPr>
          <a:lstStyle/>
          <a:p>
            <a:r>
              <a:rPr lang="en-US"/>
              <a:t>5. Phần mềm Unikey ( gõ chữ tiếng việt)</a:t>
            </a:r>
          </a:p>
          <a:p>
            <a:endParaRPr lang="en-US"/>
          </a:p>
        </p:txBody>
      </p:sp>
    </p:spTree>
    <p:extLst>
      <p:ext uri="{BB962C8B-B14F-4D97-AF65-F5344CB8AC3E}">
        <p14:creationId xmlns:p14="http://schemas.microsoft.com/office/powerpoint/2010/main" val="396535274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1" nodeType="clickEffect">
                                  <p:stCondLst>
                                    <p:cond delay="0"/>
                                  </p:stCondLst>
                                  <p:childTnLst>
                                    <p:animEffect transition="out" filter="wipe(down)">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16" presetClass="entr" presetSubtype="21"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arn(inVertic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16" presetClass="entr" presetSubtype="21"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barn(inVertical)">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1" nodeType="clickEffect">
                                  <p:stCondLst>
                                    <p:cond delay="0"/>
                                  </p:stCondLst>
                                  <p:childTnLst>
                                    <p:anim calcmode="lin" valueType="num">
                                      <p:cBhvr>
                                        <p:cTn id="69" dur="500"/>
                                        <p:tgtEl>
                                          <p:spTgt spid="17"/>
                                        </p:tgtEl>
                                        <p:attrNameLst>
                                          <p:attrName>ppt_w</p:attrName>
                                        </p:attrNameLst>
                                      </p:cBhvr>
                                      <p:tavLst>
                                        <p:tav tm="0">
                                          <p:val>
                                            <p:strVal val="ppt_w"/>
                                          </p:val>
                                        </p:tav>
                                        <p:tav tm="100000">
                                          <p:val>
                                            <p:fltVal val="0"/>
                                          </p:val>
                                        </p:tav>
                                      </p:tavLst>
                                    </p:anim>
                                    <p:anim calcmode="lin" valueType="num">
                                      <p:cBhvr>
                                        <p:cTn id="70" dur="500"/>
                                        <p:tgtEl>
                                          <p:spTgt spid="17"/>
                                        </p:tgtEl>
                                        <p:attrNameLst>
                                          <p:attrName>ppt_h</p:attrName>
                                        </p:attrNameLst>
                                      </p:cBhvr>
                                      <p:tavLst>
                                        <p:tav tm="0">
                                          <p:val>
                                            <p:strVal val="ppt_h"/>
                                          </p:val>
                                        </p:tav>
                                        <p:tav tm="100000">
                                          <p:val>
                                            <p:fltVal val="0"/>
                                          </p:val>
                                        </p:tav>
                                      </p:tavLst>
                                    </p:anim>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6" presetClass="entr" presetSubtype="21"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barn(inVertical)">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par>
                                <p:cTn id="81" presetID="16" presetClass="entr" presetSubtype="21"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barn(inVertical)">
                                      <p:cBhvr>
                                        <p:cTn id="8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animBg="1"/>
      <p:bldP spid="3" grpId="1" animBg="1"/>
      <p:bldP spid="15" grpId="0" animBg="1"/>
      <p:bldP spid="15" grpId="1" animBg="1"/>
      <p:bldP spid="16" grpId="0" animBg="1"/>
      <p:bldP spid="16" grpId="1" animBg="1"/>
      <p:bldP spid="17" grpId="0" animBg="1"/>
      <p:bldP spid="17" grpId="1" animBg="1"/>
      <p:bldP spid="18" grpId="0" animBg="1"/>
      <p:bldP spid="18" grpId="1" animBg="1"/>
      <p:bldP spid="4" grpId="0"/>
      <p:bldP spid="6"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rglass.potx" id="{820BC192-032F-4D2E-8CBE-6B86AC3BA891}" vid="{ED01FC07-4CA7-4AC7-944B-AE335C346F8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5865</TotalTime>
  <Words>723</Words>
  <Application>Microsoft Office PowerPoint</Application>
  <PresentationFormat>On-screen Show (16:9)</PresentationFormat>
  <Paragraphs>69</Paragraphs>
  <Slides>28</Slides>
  <Notes>1</Notes>
  <HiddenSlides>0</HiddenSlides>
  <MMClips>3</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28</vt:i4>
      </vt:variant>
    </vt:vector>
  </HeadingPairs>
  <TitlesOfParts>
    <vt:vector size="44" baseType="lpstr">
      <vt:lpstr>微软雅黑</vt:lpstr>
      <vt:lpstr>宋体</vt:lpstr>
      <vt:lpstr>Arial</vt:lpstr>
      <vt:lpstr>Calibri</vt:lpstr>
      <vt:lpstr>Calibri Light</vt:lpstr>
      <vt:lpstr>Comic Sans MS</vt:lpstr>
      <vt:lpstr>等线</vt:lpstr>
      <vt:lpstr>等线 Light</vt:lpstr>
      <vt:lpstr>Isadora</vt:lpstr>
      <vt:lpstr>Segoe Print</vt:lpstr>
      <vt:lpstr>Times New Roman</vt:lpstr>
      <vt:lpstr>Office 主题​​</vt:lpstr>
      <vt:lpstr>1_Office 主题​​</vt:lpstr>
      <vt:lpstr>Custom Design</vt:lpstr>
      <vt:lpstr>1_默认设计模板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Techsi.vn</cp:lastModifiedBy>
  <cp:revision>269</cp:revision>
  <dcterms:created xsi:type="dcterms:W3CDTF">2017-06-11T12:45:34Z</dcterms:created>
  <dcterms:modified xsi:type="dcterms:W3CDTF">2025-09-21T08:26:04Z</dcterms:modified>
</cp:coreProperties>
</file>