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16"/>
  </p:notesMasterIdLst>
  <p:sldIdLst>
    <p:sldId id="326" r:id="rId2"/>
    <p:sldId id="292" r:id="rId3"/>
    <p:sldId id="293" r:id="rId4"/>
    <p:sldId id="294" r:id="rId5"/>
    <p:sldId id="313" r:id="rId6"/>
    <p:sldId id="322" r:id="rId7"/>
    <p:sldId id="324" r:id="rId8"/>
    <p:sldId id="323" r:id="rId9"/>
    <p:sldId id="314" r:id="rId10"/>
    <p:sldId id="299" r:id="rId11"/>
    <p:sldId id="304" r:id="rId12"/>
    <p:sldId id="305" r:id="rId13"/>
    <p:sldId id="306" r:id="rId14"/>
    <p:sldId id="32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849"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pPr/>
              <a:t>5/20/2025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pPr/>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pPr/>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pPr/>
              <a:t>5/20/2025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pPr/>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4.jpe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endParaRPr lang="en-US" altLang="en-US" smtClean="0"/>
          </a:p>
        </p:txBody>
      </p:sp>
      <p:pic>
        <p:nvPicPr>
          <p:cNvPr id="221187"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8600"/>
            <a:ext cx="9144000" cy="6856412"/>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819400"/>
            <a:ext cx="3371850" cy="223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txBox="1">
            <a:spLocks noChangeArrowheads="1"/>
          </p:cNvSpPr>
          <p:nvPr/>
        </p:nvSpPr>
        <p:spPr>
          <a:xfrm>
            <a:off x="457200" y="533400"/>
            <a:ext cx="7891463" cy="12336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rtlCol="0" anchor="ctr">
            <a:spAutoFit/>
          </a:bodyPr>
          <a:lstStyle/>
          <a:p>
            <a:pPr marL="0" marR="0" lvl="0" indent="342900" algn="ctr" defTabSz="914400" rtl="0" eaLnBrk="1" fontAlgn="auto" latinLnBrk="0" hangingPunct="1">
              <a:spcBef>
                <a:spcPts val="1350"/>
              </a:spcBef>
              <a:spcAft>
                <a:spcPts val="0"/>
              </a:spcAft>
              <a:buClrTx/>
              <a:buSzTx/>
              <a:buFontTx/>
              <a:buNone/>
              <a:tabLst/>
              <a:defRPr/>
            </a:pPr>
            <a:r>
              <a:rPr lang="en-US" sz="3200" b="1" dirty="0" err="1"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Thứ</a:t>
            </a:r>
            <a:r>
              <a:rPr lang="en-US" sz="3200" b="1" dirty="0"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3200" b="1" dirty="0" err="1"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ngày</a:t>
            </a:r>
            <a:r>
              <a:rPr lang="en-US" sz="3200" b="1" dirty="0"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3200" b="1" dirty="0" err="1"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tháng</a:t>
            </a:r>
            <a:r>
              <a:rPr lang="en-US" sz="3200" b="1" dirty="0"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a:t>
            </a:r>
            <a:r>
              <a:rPr lang="en-US" sz="3200" b="1" dirty="0" err="1"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năm</a:t>
            </a:r>
            <a:r>
              <a:rPr lang="en-US" sz="3200" b="1" dirty="0" smtClean="0">
                <a:solidFill>
                  <a:srgbClr val="0066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rPr>
              <a:t> 202…</a:t>
            </a:r>
          </a:p>
          <a:p>
            <a:pPr marL="0" marR="0" lvl="0" indent="342900" algn="ctr" defTabSz="914400" rtl="0" eaLnBrk="1" fontAlgn="auto" latinLnBrk="0" hangingPunct="1">
              <a:spcBef>
                <a:spcPts val="1350"/>
              </a:spcBef>
              <a:spcAft>
                <a:spcPts val="0"/>
              </a:spcAft>
              <a:buClrTx/>
              <a:buSzTx/>
              <a:buFontTx/>
              <a:buNone/>
              <a:tabLst/>
              <a:defRPr/>
            </a:pPr>
            <a:r>
              <a:rPr kumimoji="0" lang="en-US" sz="3200" b="1" i="0" u="none" strike="noStrike" kern="1200" cap="none" spc="0" normalizeH="0" baseline="0" noProof="0" dirty="0" err="1" smtClean="0">
                <a:ln>
                  <a:noFill/>
                </a:ln>
                <a:solidFill>
                  <a:srgbClr val="00660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Môn</a:t>
            </a:r>
            <a:r>
              <a:rPr kumimoji="0" lang="en-US" sz="32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a:t>
            </a:r>
            <a:r>
              <a:rPr kumimoji="0" lang="en-US" sz="3200" b="1" i="0" u="none" strike="noStrike" kern="1200" cap="none" spc="0" normalizeH="0" noProof="0" dirty="0" smtClean="0">
                <a:ln>
                  <a:noFill/>
                </a:ln>
                <a:solidFill>
                  <a:srgbClr val="00660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 Tin </a:t>
            </a:r>
            <a:r>
              <a:rPr kumimoji="0" lang="en-US" sz="3200" b="1" i="0" u="none" strike="noStrike" kern="1200" cap="none" spc="0" normalizeH="0" noProof="0" dirty="0" err="1" smtClean="0">
                <a:ln>
                  <a:noFill/>
                </a:ln>
                <a:solidFill>
                  <a:srgbClr val="00660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rPr>
              <a:t>học</a:t>
            </a:r>
            <a:endParaRPr kumimoji="0" lang="en-US" sz="2800" b="1" i="0" u="none" strike="noStrike" kern="1200" cap="none" spc="0" normalizeH="0" baseline="0" noProof="0" dirty="0" smtClean="0">
              <a:ln>
                <a:noFill/>
              </a:ln>
              <a:solidFill>
                <a:srgbClr val="006600"/>
              </a:solidFill>
              <a:effectLst>
                <a:outerShdw blurRad="38100" dist="38100" dir="2700000" algn="tl">
                  <a:srgbClr val="C0C0C0"/>
                </a:outerShdw>
              </a:effectLst>
              <a:uLnTx/>
              <a:uFillTx/>
              <a:latin typeface="Times New Roman" panose="02020603050405020304" pitchFamily="18" charset="0"/>
              <a:ea typeface="+mj-ea"/>
              <a:cs typeface="Times New Roman" panose="02020603050405020304" pitchFamily="18" charset="0"/>
            </a:endParaRPr>
          </a:p>
        </p:txBody>
      </p:sp>
      <p:sp>
        <p:nvSpPr>
          <p:cNvPr id="7" name="Text Box 4"/>
          <p:cNvSpPr txBox="1">
            <a:spLocks noChangeArrowheads="1"/>
          </p:cNvSpPr>
          <p:nvPr/>
        </p:nvSpPr>
        <p:spPr bwMode="auto">
          <a:xfrm>
            <a:off x="1295400" y="1752600"/>
            <a:ext cx="6891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smtClean="0">
                <a:solidFill>
                  <a:srgbClr val="0000FF"/>
                </a:solidFill>
              </a:rPr>
              <a:t>BÀI 3: EM TẬP LÀM NGƯỜI CHỈ HUY GIỎI</a:t>
            </a:r>
            <a:endParaRPr lang="en-US" altLang="en-US" sz="2400" b="1" dirty="0">
              <a:solidFill>
                <a:srgbClr val="0000FF"/>
              </a:solidFill>
            </a:endParaRPr>
          </a:p>
        </p:txBody>
      </p:sp>
      <p:sp>
        <p:nvSpPr>
          <p:cNvPr id="9" name="TextBox 8"/>
          <p:cNvSpPr txBox="1"/>
          <p:nvPr/>
        </p:nvSpPr>
        <p:spPr>
          <a:xfrm>
            <a:off x="2819400" y="2209800"/>
            <a:ext cx="4343400" cy="523220"/>
          </a:xfrm>
          <a:prstGeom prst="rect">
            <a:avLst/>
          </a:prstGeom>
          <a:noFill/>
        </p:spPr>
        <p:txBody>
          <a:bodyPr wrap="square" rtlCol="0">
            <a:spAutoFit/>
          </a:bodyPr>
          <a:lstStyle/>
          <a:p>
            <a:pPr algn="ctr"/>
            <a:r>
              <a:rPr lang="en-US" sz="2800" b="1" i="1" dirty="0" err="1" smtClean="0">
                <a:solidFill>
                  <a:srgbClr val="0070C0"/>
                </a:solidFill>
                <a:latin typeface="Times New Roman" panose="02020603050405020304" pitchFamily="18" charset="0"/>
                <a:cs typeface="Times New Roman" panose="02020603050405020304" pitchFamily="18" charset="0"/>
              </a:rPr>
              <a:t>Sách</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giáo</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khoa</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trang</a:t>
            </a:r>
            <a:r>
              <a:rPr lang="en-US" sz="2800" b="1" i="1" dirty="0" smtClean="0">
                <a:solidFill>
                  <a:srgbClr val="0070C0"/>
                </a:solidFill>
                <a:latin typeface="Times New Roman" panose="02020603050405020304" pitchFamily="18" charset="0"/>
                <a:cs typeface="Times New Roman" panose="02020603050405020304" pitchFamily="18" charset="0"/>
              </a:rPr>
              <a:t> 66</a:t>
            </a:r>
            <a:endParaRPr lang="en-US" sz="2800"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cstate="print">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cstate="print">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152400" y="1154556"/>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smtClean="0">
                <a:solidFill>
                  <a:srgbClr val="0070C0"/>
                </a:solidFill>
                <a:latin typeface="Times New Roman" pitchFamily="18" charset="0"/>
                <a:cs typeface="Times New Roman" pitchFamily="18" charset="0"/>
              </a:rPr>
              <a:t>Câu</a:t>
            </a:r>
            <a:r>
              <a:rPr lang="en-US" altLang="en-US" sz="3200" b="1" dirty="0" smtClean="0">
                <a:solidFill>
                  <a:srgbClr val="0070C0"/>
                </a:solidFill>
                <a:latin typeface="Times New Roman" pitchFamily="18" charset="0"/>
                <a:cs typeface="Times New Roman" pitchFamily="18" charset="0"/>
              </a:rPr>
              <a:t> 1: </a:t>
            </a:r>
            <a:r>
              <a:rPr lang="en-US" sz="3200" b="1" dirty="0" err="1" smtClean="0">
                <a:solidFill>
                  <a:srgbClr val="0070C0"/>
                </a:solidFill>
                <a:latin typeface="Times New Roman" pitchFamily="18" charset="0"/>
                <a:cs typeface="Times New Roman" pitchFamily="18" charset="0"/>
              </a:rPr>
              <a:t>Em</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đồng</a:t>
            </a:r>
            <a:r>
              <a:rPr lang="en-US" sz="3200" b="1" dirty="0" smtClean="0">
                <a:solidFill>
                  <a:srgbClr val="0070C0"/>
                </a:solidFill>
                <a:latin typeface="Times New Roman" pitchFamily="18" charset="0"/>
                <a:cs typeface="Times New Roman" pitchFamily="18" charset="0"/>
              </a:rPr>
              <a:t> ý </a:t>
            </a:r>
            <a:r>
              <a:rPr lang="en-US" sz="3200" b="1" dirty="0" err="1" smtClean="0">
                <a:solidFill>
                  <a:srgbClr val="0070C0"/>
                </a:solidFill>
                <a:latin typeface="Times New Roman" pitchFamily="18" charset="0"/>
                <a:cs typeface="Times New Roman" pitchFamily="18" charset="0"/>
              </a:rPr>
              <a:t>với</a:t>
            </a:r>
            <a:r>
              <a:rPr lang="en-US" sz="3200" b="1" dirty="0" smtClean="0">
                <a:solidFill>
                  <a:srgbClr val="0070C0"/>
                </a:solidFill>
                <a:latin typeface="Times New Roman" pitchFamily="18" charset="0"/>
                <a:cs typeface="Times New Roman" pitchFamily="18" charset="0"/>
              </a:rPr>
              <a:t> ý </a:t>
            </a:r>
            <a:r>
              <a:rPr lang="en-US" sz="3200" b="1" dirty="0" err="1" smtClean="0">
                <a:solidFill>
                  <a:srgbClr val="0070C0"/>
                </a:solidFill>
                <a:latin typeface="Times New Roman" pitchFamily="18" charset="0"/>
                <a:cs typeface="Times New Roman" pitchFamily="18" charset="0"/>
              </a:rPr>
              <a:t>kiến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nào</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đúng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nhất</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dưới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đây</a:t>
            </a:r>
            <a:r>
              <a:rPr lang="en-US" altLang="en-US" sz="3200" b="1" dirty="0" smtClean="0">
                <a:solidFill>
                  <a:srgbClr val="0070C0"/>
                </a:solidFill>
                <a:latin typeface="Times New Roman" pitchFamily="18" charset="0"/>
                <a:cs typeface="Times New Roman" pitchFamily="18" charset="0"/>
              </a:rPr>
              <a:t>?</a:t>
            </a:r>
            <a:endParaRPr lang="en-US" altLang="en-US" sz="3200" b="1" dirty="0">
              <a:solidFill>
                <a:srgbClr val="0070C0"/>
              </a:solidFill>
              <a:latin typeface="Times New Roman" pitchFamily="18" charset="0"/>
              <a:cs typeface="Times New Roman" pitchFamily="18" charset="0"/>
            </a:endParaRPr>
          </a:p>
        </p:txBody>
      </p:sp>
      <p:sp>
        <p:nvSpPr>
          <p:cNvPr id="6" name="TextBox 4"/>
          <p:cNvSpPr txBox="1">
            <a:spLocks noChangeArrowheads="1"/>
          </p:cNvSpPr>
          <p:nvPr/>
        </p:nvSpPr>
        <p:spPr bwMode="auto">
          <a:xfrm>
            <a:off x="1356431" y="2788981"/>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solidFill>
                  <a:srgbClr val="0070C0"/>
                </a:solidFill>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1371600" y="434340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solidFill>
                  <a:srgbClr val="0070C0"/>
                </a:solidFill>
                <a:latin typeface="Times New Roman" panose="02020603050405020304" pitchFamily="18" charset="0"/>
                <a:cs typeface="Times New Roman" panose="02020603050405020304" pitchFamily="18" charset="0"/>
              </a:rPr>
              <a:t>C</a:t>
            </a:r>
            <a:endParaRPr lang="en-US" altLang="en-US" sz="2701" b="1" dirty="0">
              <a:solidFill>
                <a:srgbClr val="0070C0"/>
              </a:solidFill>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1371600" y="3505200"/>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solidFill>
                  <a:srgbClr val="0070C0"/>
                </a:solidFill>
                <a:latin typeface="Times New Roman" panose="02020603050405020304" pitchFamily="18" charset="0"/>
                <a:cs typeface="Times New Roman" panose="02020603050405020304" pitchFamily="18" charset="0"/>
              </a:rPr>
              <a:t>B</a:t>
            </a:r>
          </a:p>
        </p:txBody>
      </p:sp>
      <p:pic>
        <p:nvPicPr>
          <p:cNvPr id="13" name="Picture 12" descr="smil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26720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35052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726" y="2731816"/>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752600" y="4343400"/>
            <a:ext cx="647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smtClean="0">
                <a:solidFill>
                  <a:srgbClr val="0070C0"/>
                </a:solidFill>
              </a:rPr>
              <a:t>Chia</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để</a:t>
            </a:r>
            <a:r>
              <a:rPr lang="en-US" sz="2400" dirty="0" smtClean="0">
                <a:solidFill>
                  <a:srgbClr val="0070C0"/>
                </a:solidFill>
              </a:rPr>
              <a:t> </a:t>
            </a:r>
            <a:r>
              <a:rPr lang="en-US" sz="2400" dirty="0" err="1" smtClean="0">
                <a:solidFill>
                  <a:srgbClr val="0070C0"/>
                </a:solidFill>
              </a:rPr>
              <a:t>dễ</a:t>
            </a:r>
            <a:r>
              <a:rPr lang="en-US" sz="2400" dirty="0" smtClean="0">
                <a:solidFill>
                  <a:srgbClr val="0070C0"/>
                </a:solidFill>
              </a:rPr>
              <a:t> </a:t>
            </a:r>
            <a:r>
              <a:rPr lang="en-US" sz="2400" dirty="0" err="1" smtClean="0">
                <a:solidFill>
                  <a:srgbClr val="0070C0"/>
                </a:solidFill>
              </a:rPr>
              <a:t>nhớ</a:t>
            </a:r>
            <a:r>
              <a:rPr lang="en-US" sz="2400" dirty="0" smtClean="0">
                <a:solidFill>
                  <a:srgbClr val="0070C0"/>
                </a:solidFill>
              </a:rPr>
              <a:t>. </a:t>
            </a:r>
            <a:r>
              <a:rPr lang="en-US" sz="2400" dirty="0" err="1" smtClean="0">
                <a:solidFill>
                  <a:srgbClr val="0070C0"/>
                </a:solidFill>
              </a:rPr>
              <a:t>Việc</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dễ</a:t>
            </a:r>
            <a:r>
              <a:rPr lang="en-US" sz="2400" dirty="0" smtClean="0">
                <a:solidFill>
                  <a:srgbClr val="0070C0"/>
                </a:solidFill>
              </a:rPr>
              <a:t> </a:t>
            </a:r>
            <a:r>
              <a:rPr lang="en-US" sz="2400" dirty="0" err="1" smtClean="0">
                <a:solidFill>
                  <a:srgbClr val="0070C0"/>
                </a:solidFill>
              </a:rPr>
              <a:t>làm</a:t>
            </a:r>
            <a:r>
              <a:rPr lang="en-US" sz="2400" dirty="0" smtClean="0">
                <a:solidFill>
                  <a:srgbClr val="0070C0"/>
                </a:solidFill>
              </a:rPr>
              <a:t> </a:t>
            </a:r>
            <a:r>
              <a:rPr lang="en-US" sz="2400" dirty="0" err="1" smtClean="0">
                <a:solidFill>
                  <a:srgbClr val="0070C0"/>
                </a:solidFill>
              </a:rPr>
              <a:t>hơn</a:t>
            </a:r>
            <a:r>
              <a:rPr lang="en-US" sz="2400" dirty="0" smtClean="0">
                <a:solidFill>
                  <a:srgbClr val="0070C0"/>
                </a:solidFill>
              </a:rPr>
              <a:t>, </a:t>
            </a:r>
            <a:r>
              <a:rPr lang="en-US" sz="2400" dirty="0" err="1" smtClean="0">
                <a:solidFill>
                  <a:srgbClr val="0070C0"/>
                </a:solidFill>
              </a:rPr>
              <a:t>chia</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dễ</a:t>
            </a:r>
            <a:r>
              <a:rPr lang="en-US" sz="2400" dirty="0" smtClean="0">
                <a:solidFill>
                  <a:srgbClr val="0070C0"/>
                </a:solidFill>
              </a:rPr>
              <a:t> </a:t>
            </a:r>
            <a:r>
              <a:rPr lang="en-US" sz="2400" dirty="0" err="1" smtClean="0">
                <a:solidFill>
                  <a:srgbClr val="0070C0"/>
                </a:solidFill>
              </a:rPr>
              <a:t>làm</a:t>
            </a:r>
            <a:r>
              <a:rPr lang="en-US" sz="2400" dirty="0" smtClean="0">
                <a:solidFill>
                  <a:srgbClr val="0070C0"/>
                </a:solidFill>
              </a:rPr>
              <a:t>.</a:t>
            </a:r>
            <a:endParaRPr lang="en-US" sz="2101" b="1" dirty="0">
              <a:solidFill>
                <a:srgbClr val="0070C0"/>
              </a:solidFill>
            </a:endParaRPr>
          </a:p>
        </p:txBody>
      </p:sp>
      <p:sp>
        <p:nvSpPr>
          <p:cNvPr id="18" name="TextBox 8"/>
          <p:cNvSpPr txBox="1">
            <a:spLocks noChangeArrowheads="1"/>
          </p:cNvSpPr>
          <p:nvPr/>
        </p:nvSpPr>
        <p:spPr bwMode="auto">
          <a:xfrm>
            <a:off x="1752600" y="350520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smtClean="0">
                <a:solidFill>
                  <a:srgbClr val="0070C0"/>
                </a:solidFill>
              </a:rPr>
              <a:t>Chia</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để</a:t>
            </a:r>
            <a:r>
              <a:rPr lang="en-US" sz="2400" dirty="0" smtClean="0">
                <a:solidFill>
                  <a:srgbClr val="0070C0"/>
                </a:solidFill>
              </a:rPr>
              <a:t> </a:t>
            </a:r>
            <a:r>
              <a:rPr lang="en-US" sz="2400" dirty="0" err="1" smtClean="0">
                <a:solidFill>
                  <a:srgbClr val="0070C0"/>
                </a:solidFill>
              </a:rPr>
              <a:t>làm</a:t>
            </a:r>
            <a:r>
              <a:rPr lang="en-US" sz="2400" dirty="0" smtClean="0">
                <a:solidFill>
                  <a:srgbClr val="0070C0"/>
                </a:solidFill>
              </a:rPr>
              <a:t> </a:t>
            </a:r>
            <a:r>
              <a:rPr lang="en-US" sz="2400" dirty="0" err="1" smtClean="0">
                <a:solidFill>
                  <a:srgbClr val="0070C0"/>
                </a:solidFill>
              </a:rPr>
              <a:t>ít</a:t>
            </a:r>
            <a:r>
              <a:rPr lang="en-US" sz="2400" dirty="0" smtClean="0">
                <a:solidFill>
                  <a:srgbClr val="0070C0"/>
                </a:solidFill>
              </a:rPr>
              <a:t> </a:t>
            </a:r>
            <a:r>
              <a:rPr lang="en-US" sz="2400" dirty="0" err="1" smtClean="0">
                <a:solidFill>
                  <a:srgbClr val="0070C0"/>
                </a:solidFill>
              </a:rPr>
              <a:t>hơn</a:t>
            </a:r>
            <a:endParaRPr lang="en-US" sz="2101" b="1" dirty="0">
              <a:solidFill>
                <a:srgbClr val="0070C0"/>
              </a:solidFill>
            </a:endParaRPr>
          </a:p>
        </p:txBody>
      </p:sp>
      <p:sp>
        <p:nvSpPr>
          <p:cNvPr id="19" name="TextBox 8"/>
          <p:cNvSpPr txBox="1">
            <a:spLocks noChangeArrowheads="1"/>
          </p:cNvSpPr>
          <p:nvPr/>
        </p:nvSpPr>
        <p:spPr bwMode="auto">
          <a:xfrm>
            <a:off x="1870072" y="2842612"/>
            <a:ext cx="5673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smtClean="0">
                <a:solidFill>
                  <a:srgbClr val="0070C0"/>
                </a:solidFill>
              </a:rPr>
              <a:t>Việc</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dễ</a:t>
            </a:r>
            <a:r>
              <a:rPr lang="en-US" sz="2400" dirty="0" smtClean="0">
                <a:solidFill>
                  <a:srgbClr val="0070C0"/>
                </a:solidFill>
              </a:rPr>
              <a:t> </a:t>
            </a:r>
            <a:r>
              <a:rPr lang="en-US" sz="2400" dirty="0" err="1" smtClean="0">
                <a:solidFill>
                  <a:srgbClr val="0070C0"/>
                </a:solidFill>
              </a:rPr>
              <a:t>làm</a:t>
            </a:r>
            <a:r>
              <a:rPr lang="en-US" sz="2400" dirty="0" smtClean="0">
                <a:solidFill>
                  <a:srgbClr val="0070C0"/>
                </a:solidFill>
              </a:rPr>
              <a:t> </a:t>
            </a:r>
            <a:r>
              <a:rPr lang="en-US" sz="2400" dirty="0" err="1" smtClean="0">
                <a:solidFill>
                  <a:srgbClr val="0070C0"/>
                </a:solidFill>
              </a:rPr>
              <a:t>hơn</a:t>
            </a:r>
            <a:r>
              <a:rPr lang="en-US" sz="2400" dirty="0" smtClean="0">
                <a:solidFill>
                  <a:srgbClr val="0070C0"/>
                </a:solidFill>
              </a:rPr>
              <a:t>, </a:t>
            </a:r>
            <a:r>
              <a:rPr lang="en-US" sz="2400" dirty="0" err="1" smtClean="0">
                <a:solidFill>
                  <a:srgbClr val="0070C0"/>
                </a:solidFill>
              </a:rPr>
              <a:t>chia</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dễ</a:t>
            </a:r>
            <a:r>
              <a:rPr lang="en-US" sz="2400" dirty="0" smtClean="0">
                <a:solidFill>
                  <a:srgbClr val="0070C0"/>
                </a:solidFill>
              </a:rPr>
              <a:t> </a:t>
            </a:r>
            <a:r>
              <a:rPr lang="en-US" sz="2400" dirty="0" err="1" smtClean="0">
                <a:solidFill>
                  <a:srgbClr val="0070C0"/>
                </a:solidFill>
              </a:rPr>
              <a:t>làm</a:t>
            </a:r>
            <a:r>
              <a:rPr lang="en-US" sz="2400" dirty="0" smtClean="0">
                <a:solidFill>
                  <a:srgbClr val="0070C0"/>
                </a:solidFill>
              </a:rPr>
              <a:t>.  </a:t>
            </a:r>
            <a:endParaRPr lang="en-US" sz="2400" dirty="0">
              <a:solidFill>
                <a:srgbClr val="0070C0"/>
              </a:solidFill>
            </a:endParaRPr>
          </a:p>
        </p:txBody>
      </p:sp>
    </p:spTree>
    <p:extLst>
      <p:ext uri="{BB962C8B-B14F-4D97-AF65-F5344CB8AC3E}">
        <p14:creationId xmlns:p14="http://schemas.microsoft.com/office/powerpoint/2010/main" val="2569419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sai-2 (online-audio-converter.com).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2: </a:t>
            </a:r>
            <a:r>
              <a:rPr lang="en-US" sz="2800" dirty="0" smtClean="0"/>
              <a:t>Theo </a:t>
            </a:r>
            <a:r>
              <a:rPr lang="en-US" sz="2800" dirty="0" err="1" smtClean="0"/>
              <a:t>thời</a:t>
            </a:r>
            <a:r>
              <a:rPr lang="en-US" sz="2800" dirty="0" smtClean="0"/>
              <a:t> </a:t>
            </a:r>
            <a:r>
              <a:rPr lang="en-US" sz="2800" dirty="0" err="1" smtClean="0"/>
              <a:t>khóa</a:t>
            </a:r>
            <a:r>
              <a:rPr lang="en-US" sz="2800" dirty="0" smtClean="0"/>
              <a:t> </a:t>
            </a:r>
            <a:r>
              <a:rPr lang="en-US" sz="2800" dirty="0" err="1" smtClean="0"/>
              <a:t>biểu</a:t>
            </a:r>
            <a:r>
              <a:rPr lang="en-US" sz="2800" dirty="0" smtClean="0"/>
              <a:t>, </a:t>
            </a:r>
            <a:r>
              <a:rPr lang="en-US" sz="2800" dirty="0" err="1" smtClean="0"/>
              <a:t>hôm</a:t>
            </a:r>
            <a:r>
              <a:rPr lang="en-US" sz="2800" dirty="0" smtClean="0"/>
              <a:t> nay </a:t>
            </a:r>
            <a:r>
              <a:rPr lang="en-US" sz="2800" dirty="0" err="1" smtClean="0"/>
              <a:t>có</a:t>
            </a:r>
            <a:r>
              <a:rPr lang="en-US" sz="2800" dirty="0" smtClean="0"/>
              <a:t> </a:t>
            </a:r>
            <a:r>
              <a:rPr lang="en-US" sz="2800" dirty="0" err="1" smtClean="0"/>
              <a:t>tiết</a:t>
            </a:r>
            <a:r>
              <a:rPr lang="en-US" sz="2800" dirty="0" smtClean="0"/>
              <a:t> </a:t>
            </a:r>
            <a:r>
              <a:rPr lang="en-US" sz="2800" dirty="0" err="1" smtClean="0"/>
              <a:t>Mĩ</a:t>
            </a:r>
            <a:r>
              <a:rPr lang="en-US" sz="2800" dirty="0" smtClean="0"/>
              <a:t> </a:t>
            </a:r>
            <a:r>
              <a:rPr lang="en-US" sz="2800" dirty="0" err="1" smtClean="0"/>
              <a:t>thuật</a:t>
            </a:r>
            <a:r>
              <a:rPr lang="en-US" sz="2800" dirty="0" smtClean="0"/>
              <a:t> </a:t>
            </a:r>
            <a:r>
              <a:rPr lang="en-US" sz="2800" dirty="0" err="1" smtClean="0"/>
              <a:t>nên</a:t>
            </a:r>
            <a:r>
              <a:rPr lang="en-US" sz="2800" dirty="0" smtClean="0"/>
              <a:t> </a:t>
            </a:r>
            <a:r>
              <a:rPr lang="en-US" sz="2800" dirty="0" err="1" smtClean="0"/>
              <a:t>em</a:t>
            </a:r>
            <a:r>
              <a:rPr lang="en-US" sz="2800" dirty="0" smtClean="0"/>
              <a:t> </a:t>
            </a:r>
            <a:r>
              <a:rPr lang="en-US" sz="2800" dirty="0" err="1" smtClean="0"/>
              <a:t>lấy</a:t>
            </a:r>
            <a:r>
              <a:rPr lang="en-US" sz="2800" dirty="0" smtClean="0"/>
              <a:t> </a:t>
            </a:r>
            <a:r>
              <a:rPr lang="en-US" sz="2800" dirty="0" err="1" smtClean="0"/>
              <a:t>hộp</a:t>
            </a:r>
            <a:r>
              <a:rPr lang="en-US" sz="2800" dirty="0" smtClean="0"/>
              <a:t> </a:t>
            </a:r>
            <a:r>
              <a:rPr lang="en-US" sz="2800" dirty="0" err="1" smtClean="0"/>
              <a:t>bút</a:t>
            </a:r>
            <a:r>
              <a:rPr lang="en-US" sz="2800" dirty="0" smtClean="0"/>
              <a:t> </a:t>
            </a:r>
            <a:r>
              <a:rPr lang="en-US" sz="2800" dirty="0" err="1" smtClean="0"/>
              <a:t>màu</a:t>
            </a:r>
            <a:r>
              <a:rPr lang="en-US" sz="2800" dirty="0" smtClean="0"/>
              <a:t> </a:t>
            </a:r>
            <a:r>
              <a:rPr lang="en-US" sz="2800" dirty="0" err="1" smtClean="0"/>
              <a:t>để</a:t>
            </a:r>
            <a:r>
              <a:rPr lang="en-US" sz="2800" dirty="0" smtClean="0"/>
              <a:t> </a:t>
            </a:r>
            <a:r>
              <a:rPr lang="en-US" sz="2800" dirty="0" err="1" smtClean="0"/>
              <a:t>vào</a:t>
            </a:r>
            <a:r>
              <a:rPr lang="en-US" sz="2800" dirty="0" smtClean="0"/>
              <a:t> </a:t>
            </a:r>
            <a:r>
              <a:rPr lang="en-US" sz="2800" dirty="0" err="1" smtClean="0"/>
              <a:t>cặp</a:t>
            </a:r>
            <a:r>
              <a:rPr lang="en-US" sz="2800" dirty="0" smtClean="0"/>
              <a:t>. </a:t>
            </a:r>
            <a:r>
              <a:rPr lang="en-US" sz="2800" dirty="0" err="1" smtClean="0"/>
              <a:t>Quyết</a:t>
            </a:r>
            <a:r>
              <a:rPr lang="en-US" sz="2800" dirty="0" smtClean="0"/>
              <a:t> </a:t>
            </a:r>
            <a:r>
              <a:rPr lang="en-US" sz="2800" dirty="0" err="1" smtClean="0"/>
              <a:t>định</a:t>
            </a:r>
            <a:r>
              <a:rPr lang="en-US" sz="2800" dirty="0" smtClean="0"/>
              <a:t> ở </a:t>
            </a:r>
            <a:r>
              <a:rPr lang="en-US" sz="2800" dirty="0" err="1" smtClean="0"/>
              <a:t>câu</a:t>
            </a:r>
            <a:r>
              <a:rPr lang="en-US" sz="2800" dirty="0" smtClean="0"/>
              <a:t> </a:t>
            </a:r>
            <a:r>
              <a:rPr lang="en-US" sz="2800" dirty="0" err="1" smtClean="0"/>
              <a:t>trên</a:t>
            </a:r>
            <a:r>
              <a:rPr lang="en-US" sz="2800" dirty="0" smtClean="0"/>
              <a:t> </a:t>
            </a:r>
            <a:r>
              <a:rPr lang="en-US" sz="2800" dirty="0" err="1" smtClean="0"/>
              <a:t>là</a:t>
            </a:r>
            <a:r>
              <a:rPr lang="en-US" sz="2800" dirty="0" smtClean="0"/>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1295400" y="3810000"/>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B</a:t>
            </a:r>
            <a:endParaRPr lang="en-US" altLang="en-US" sz="2701" b="1" dirty="0">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295400" y="281940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A</a:t>
            </a:r>
            <a:endParaRPr lang="en-US" altLang="en-US" sz="2701" b="1" dirty="0">
              <a:latin typeface="Times New Roman" panose="02020603050405020304" pitchFamily="18" charset="0"/>
              <a:cs typeface="Times New Roman" panose="02020603050405020304" pitchFamily="18" charset="0"/>
            </a:endParaRPr>
          </a:p>
        </p:txBody>
      </p:sp>
      <p:sp>
        <p:nvSpPr>
          <p:cNvPr id="11" name="Rectangle 7"/>
          <p:cNvSpPr>
            <a:spLocks noChangeArrowheads="1"/>
          </p:cNvSpPr>
          <p:nvPr/>
        </p:nvSpPr>
        <p:spPr bwMode="auto">
          <a:xfrm>
            <a:off x="1371600" y="480060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C</a:t>
            </a:r>
            <a:endParaRPr lang="en-US" altLang="en-US" sz="2701" b="1" dirty="0">
              <a:latin typeface="Times New Roman" panose="02020603050405020304" pitchFamily="18" charset="0"/>
              <a:cs typeface="Times New Roman" panose="02020603050405020304" pitchFamily="18" charset="0"/>
            </a:endParaRPr>
          </a:p>
        </p:txBody>
      </p:sp>
      <p:pic>
        <p:nvPicPr>
          <p:cNvPr id="12" name="Picture 11"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7432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65760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8006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8"/>
          <p:cNvSpPr txBox="1">
            <a:spLocks noChangeArrowheads="1"/>
          </p:cNvSpPr>
          <p:nvPr/>
        </p:nvSpPr>
        <p:spPr bwMode="auto">
          <a:xfrm>
            <a:off x="1981200" y="480060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i="1" dirty="0" err="1" smtClean="0"/>
              <a:t>Hôm</a:t>
            </a:r>
            <a:r>
              <a:rPr lang="en-US" sz="2400" i="1" dirty="0" smtClean="0"/>
              <a:t> nay </a:t>
            </a:r>
            <a:r>
              <a:rPr lang="en-US" sz="2400" i="1" dirty="0" err="1" smtClean="0"/>
              <a:t>có</a:t>
            </a:r>
            <a:r>
              <a:rPr lang="en-US" sz="2400" i="1" dirty="0" smtClean="0"/>
              <a:t> </a:t>
            </a:r>
            <a:r>
              <a:rPr lang="en-US" sz="2400" i="1" dirty="0" err="1" smtClean="0"/>
              <a:t>tiết</a:t>
            </a:r>
            <a:r>
              <a:rPr lang="en-US" sz="2400" i="1" dirty="0" smtClean="0"/>
              <a:t> </a:t>
            </a:r>
            <a:r>
              <a:rPr lang="en-US" sz="2400" i="1" dirty="0" err="1" smtClean="0"/>
              <a:t>Mĩ</a:t>
            </a:r>
            <a:r>
              <a:rPr lang="en-US" sz="2400" i="1" dirty="0" smtClean="0"/>
              <a:t> </a:t>
            </a:r>
            <a:r>
              <a:rPr lang="en-US" sz="2400" i="1" dirty="0" err="1" smtClean="0"/>
              <a:t>thuật</a:t>
            </a:r>
            <a:r>
              <a:rPr lang="en-US" sz="2400" i="1" dirty="0" smtClean="0"/>
              <a:t>.</a:t>
            </a:r>
            <a:endParaRPr lang="en-US" sz="2101" b="1" dirty="0">
              <a:solidFill>
                <a:srgbClr val="FF0000"/>
              </a:solidFill>
            </a:endParaRPr>
          </a:p>
        </p:txBody>
      </p:sp>
      <p:sp>
        <p:nvSpPr>
          <p:cNvPr id="18" name="TextBox 8"/>
          <p:cNvSpPr txBox="1">
            <a:spLocks noChangeArrowheads="1"/>
          </p:cNvSpPr>
          <p:nvPr/>
        </p:nvSpPr>
        <p:spPr bwMode="auto">
          <a:xfrm>
            <a:off x="1981200" y="3657600"/>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i="1" dirty="0" err="1" smtClean="0"/>
              <a:t>Xem</a:t>
            </a:r>
            <a:r>
              <a:rPr lang="en-US" sz="2400" i="1" dirty="0" smtClean="0"/>
              <a:t> </a:t>
            </a:r>
            <a:r>
              <a:rPr lang="en-US" sz="2400" i="1" dirty="0" err="1" smtClean="0"/>
              <a:t>thời</a:t>
            </a:r>
            <a:r>
              <a:rPr lang="en-US" sz="2400" i="1" dirty="0" smtClean="0"/>
              <a:t> </a:t>
            </a:r>
            <a:r>
              <a:rPr lang="en-US" sz="2400" i="1" dirty="0" err="1" smtClean="0"/>
              <a:t>khóa</a:t>
            </a:r>
            <a:r>
              <a:rPr lang="en-US" sz="2400" i="1" dirty="0" smtClean="0"/>
              <a:t> </a:t>
            </a:r>
            <a:r>
              <a:rPr lang="en-US" sz="2400" i="1" dirty="0" err="1" smtClean="0"/>
              <a:t>biểu</a:t>
            </a:r>
            <a:endParaRPr lang="en-US" sz="2101" b="1" dirty="0">
              <a:solidFill>
                <a:srgbClr val="FF0000"/>
              </a:solidFill>
            </a:endParaRPr>
          </a:p>
        </p:txBody>
      </p:sp>
      <p:sp>
        <p:nvSpPr>
          <p:cNvPr id="19" name="TextBox 8"/>
          <p:cNvSpPr txBox="1">
            <a:spLocks noChangeArrowheads="1"/>
          </p:cNvSpPr>
          <p:nvPr/>
        </p:nvSpPr>
        <p:spPr bwMode="auto">
          <a:xfrm>
            <a:off x="1870072" y="2842612"/>
            <a:ext cx="4073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i="1" dirty="0" err="1" smtClean="0"/>
              <a:t>Lấy</a:t>
            </a:r>
            <a:r>
              <a:rPr lang="en-US" sz="2400" i="1" dirty="0" smtClean="0"/>
              <a:t>  </a:t>
            </a:r>
            <a:r>
              <a:rPr lang="en-US" sz="2400" i="1" dirty="0" err="1" smtClean="0"/>
              <a:t>hộp</a:t>
            </a:r>
            <a:r>
              <a:rPr lang="en-US" sz="2400" i="1" dirty="0" smtClean="0"/>
              <a:t> </a:t>
            </a:r>
            <a:r>
              <a:rPr lang="en-US" sz="2400" i="1" dirty="0" err="1" smtClean="0"/>
              <a:t>màu</a:t>
            </a:r>
            <a:r>
              <a:rPr lang="en-US" sz="2400" i="1" dirty="0" smtClean="0"/>
              <a:t> </a:t>
            </a:r>
            <a:r>
              <a:rPr lang="en-US" sz="2400" i="1" dirty="0" err="1" smtClean="0"/>
              <a:t>để</a:t>
            </a:r>
            <a:r>
              <a:rPr lang="en-US" sz="2400" i="1" dirty="0" smtClean="0"/>
              <a:t> </a:t>
            </a:r>
            <a:r>
              <a:rPr lang="en-US" sz="2400" i="1" dirty="0" err="1" smtClean="0"/>
              <a:t>vào</a:t>
            </a:r>
            <a:r>
              <a:rPr lang="en-US" sz="2400" i="1" dirty="0" smtClean="0"/>
              <a:t> </a:t>
            </a:r>
            <a:r>
              <a:rPr lang="en-US" sz="2400" i="1" dirty="0" err="1" smtClean="0"/>
              <a:t>cặp</a:t>
            </a:r>
            <a:r>
              <a:rPr lang="en-US" sz="2400" i="1" dirty="0" smtClean="0"/>
              <a:t>.  </a:t>
            </a:r>
            <a:endParaRPr lang="en-US" sz="2101" b="1" dirty="0">
              <a:solidFill>
                <a:srgbClr val="FF0000"/>
              </a:solidFill>
            </a:endParaRPr>
          </a:p>
        </p:txBody>
      </p:sp>
    </p:spTree>
    <p:extLst>
      <p:ext uri="{BB962C8B-B14F-4D97-AF65-F5344CB8AC3E}">
        <p14:creationId xmlns:p14="http://schemas.microsoft.com/office/powerpoint/2010/main" val="3760671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4" name="sai-2 (online-audio-converter.com).wav"/>
                                        </p:tgtEl>
                                      </p:cMediaNode>
                                    </p:audio>
                                  </p:sub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01411" y="881965"/>
            <a:ext cx="80007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err="1" smtClean="0">
                <a:solidFill>
                  <a:srgbClr val="0000CC"/>
                </a:solidFill>
                <a:latin typeface="Times New Roman" panose="02020603050405020304" pitchFamily="18" charset="0"/>
                <a:cs typeface="Times New Roman" panose="02020603050405020304" pitchFamily="18" charset="0"/>
              </a:rPr>
              <a:t>Câu</a:t>
            </a:r>
            <a:r>
              <a:rPr lang="en-US" altLang="en-US" sz="2701" b="1" dirty="0" smtClean="0">
                <a:solidFill>
                  <a:srgbClr val="0000CC"/>
                </a:solidFill>
                <a:latin typeface="Times New Roman" panose="02020603050405020304" pitchFamily="18" charset="0"/>
                <a:cs typeface="Times New Roman" panose="02020603050405020304" pitchFamily="18" charset="0"/>
              </a:rPr>
              <a:t> 3: </a:t>
            </a:r>
            <a:r>
              <a:rPr lang="en-US" sz="2800" dirty="0" err="1" smtClean="0"/>
              <a:t>Khi</a:t>
            </a:r>
            <a:r>
              <a:rPr lang="en-US" sz="2800" dirty="0" smtClean="0"/>
              <a:t> </a:t>
            </a:r>
            <a:r>
              <a:rPr lang="en-US" sz="2800" dirty="0" err="1" smtClean="0"/>
              <a:t>cô</a:t>
            </a:r>
            <a:r>
              <a:rPr lang="en-US" sz="2800" dirty="0" smtClean="0"/>
              <a:t> </a:t>
            </a:r>
            <a:r>
              <a:rPr lang="en-US" sz="2800" dirty="0" err="1" smtClean="0"/>
              <a:t>giáo</a:t>
            </a:r>
            <a:r>
              <a:rPr lang="en-US" sz="2800" dirty="0" smtClean="0"/>
              <a:t> </a:t>
            </a:r>
            <a:r>
              <a:rPr lang="en-US" sz="2800" dirty="0" err="1" smtClean="0"/>
              <a:t>vào</a:t>
            </a:r>
            <a:r>
              <a:rPr lang="en-US" sz="2800" dirty="0" smtClean="0"/>
              <a:t> </a:t>
            </a:r>
            <a:r>
              <a:rPr lang="en-US" sz="2800" dirty="0" err="1" smtClean="0"/>
              <a:t>lớp</a:t>
            </a:r>
            <a:r>
              <a:rPr lang="en-US" sz="2800" dirty="0" smtClean="0"/>
              <a:t>, </a:t>
            </a:r>
            <a:r>
              <a:rPr lang="en-US" sz="2800" dirty="0" err="1" smtClean="0"/>
              <a:t>học</a:t>
            </a:r>
            <a:r>
              <a:rPr lang="en-US" sz="2800" dirty="0" smtClean="0"/>
              <a:t> </a:t>
            </a:r>
            <a:r>
              <a:rPr lang="en-US" sz="2800" dirty="0" err="1" smtClean="0"/>
              <a:t>sinh</a:t>
            </a:r>
            <a:r>
              <a:rPr lang="en-US" sz="2800" dirty="0" smtClean="0"/>
              <a:t> </a:t>
            </a:r>
            <a:r>
              <a:rPr lang="en-US" sz="2800" dirty="0" err="1" smtClean="0"/>
              <a:t>cả</a:t>
            </a:r>
            <a:r>
              <a:rPr lang="en-US" sz="2800" dirty="0" smtClean="0"/>
              <a:t> </a:t>
            </a:r>
            <a:r>
              <a:rPr lang="en-US" sz="2800" dirty="0" err="1" smtClean="0"/>
              <a:t>lớp</a:t>
            </a:r>
            <a:r>
              <a:rPr lang="en-US" sz="2800" dirty="0" smtClean="0"/>
              <a:t> </a:t>
            </a:r>
            <a:r>
              <a:rPr lang="en-US" sz="2800" dirty="0" err="1" smtClean="0"/>
              <a:t>đứng</a:t>
            </a:r>
            <a:r>
              <a:rPr lang="en-US" sz="2800" dirty="0" smtClean="0"/>
              <a:t> </a:t>
            </a:r>
            <a:r>
              <a:rPr lang="en-US" sz="2800" dirty="0" err="1" smtClean="0"/>
              <a:t>dậy</a:t>
            </a:r>
            <a:r>
              <a:rPr lang="en-US" sz="2800" dirty="0" smtClean="0"/>
              <a:t> </a:t>
            </a:r>
            <a:r>
              <a:rPr lang="en-US" sz="2800" dirty="0" err="1" smtClean="0"/>
              <a:t>chào</a:t>
            </a:r>
            <a:r>
              <a:rPr lang="en-US" sz="2800" dirty="0" smtClean="0"/>
              <a:t> </a:t>
            </a:r>
            <a:r>
              <a:rPr lang="en-US" sz="2800" dirty="0" err="1" smtClean="0"/>
              <a:t>cô</a:t>
            </a:r>
            <a:r>
              <a:rPr lang="en-US" sz="2800" dirty="0" smtClean="0"/>
              <a:t> </a:t>
            </a:r>
            <a:r>
              <a:rPr lang="en-US" sz="2800" dirty="0" err="1" smtClean="0"/>
              <a:t>giáo</a:t>
            </a:r>
            <a:r>
              <a:rPr lang="en-US" sz="2800" dirty="0" smtClean="0"/>
              <a:t>. </a:t>
            </a:r>
            <a:r>
              <a:rPr lang="en-US" sz="2800" dirty="0" err="1" smtClean="0"/>
              <a:t>Thông</a:t>
            </a:r>
            <a:r>
              <a:rPr lang="en-US" sz="2800" dirty="0" smtClean="0"/>
              <a:t> tin ở </a:t>
            </a:r>
            <a:r>
              <a:rPr lang="en-US" sz="2800" dirty="0" err="1" smtClean="0"/>
              <a:t>câu</a:t>
            </a:r>
            <a:r>
              <a:rPr lang="en-US" sz="2800" dirty="0" smtClean="0"/>
              <a:t> </a:t>
            </a:r>
            <a:r>
              <a:rPr lang="en-US" sz="2800" dirty="0" err="1" smtClean="0"/>
              <a:t>trên</a:t>
            </a:r>
            <a:r>
              <a:rPr lang="en-US" sz="2800" dirty="0" smtClean="0"/>
              <a:t> </a:t>
            </a:r>
            <a:r>
              <a:rPr lang="en-US" sz="2800" dirty="0" err="1" smtClean="0"/>
              <a:t>là</a:t>
            </a:r>
            <a:r>
              <a:rPr lang="en-US" sz="2800" dirty="0" smtClean="0"/>
              <a: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295400" y="5181600"/>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C</a:t>
            </a:r>
            <a:endParaRPr lang="en-US" altLang="en-US" sz="2701" b="1" dirty="0">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1219200" y="289560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A</a:t>
            </a:r>
            <a:endParaRPr lang="en-US" altLang="en-US" sz="2701" b="1" dirty="0">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auto">
          <a:xfrm>
            <a:off x="1334438" y="3995280"/>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smtClean="0">
                <a:latin typeface="Times New Roman" panose="02020603050405020304" pitchFamily="18" charset="0"/>
                <a:cs typeface="Times New Roman" panose="02020603050405020304" pitchFamily="18" charset="0"/>
              </a:rPr>
              <a:t>B</a:t>
            </a:r>
            <a:endParaRPr lang="en-US" altLang="en-US" sz="2701" b="1" dirty="0">
              <a:latin typeface="Times New Roman" panose="02020603050405020304" pitchFamily="18" charset="0"/>
              <a:cs typeface="Times New Roman" panose="02020603050405020304" pitchFamily="18" charset="0"/>
            </a:endParaRPr>
          </a:p>
        </p:txBody>
      </p:sp>
      <p:pic>
        <p:nvPicPr>
          <p:cNvPr id="12" name="Picture 11"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831" y="3829154"/>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mil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2667000"/>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5181600"/>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905000" y="5257800"/>
            <a:ext cx="464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smtClean="0"/>
              <a:t>Học</a:t>
            </a:r>
            <a:r>
              <a:rPr lang="en-US" sz="2400" dirty="0" smtClean="0"/>
              <a:t> </a:t>
            </a:r>
            <a:r>
              <a:rPr lang="en-US" sz="2400" dirty="0" err="1" smtClean="0"/>
              <a:t>sinh</a:t>
            </a:r>
            <a:r>
              <a:rPr lang="en-US" sz="2400" dirty="0" smtClean="0"/>
              <a:t> </a:t>
            </a:r>
            <a:r>
              <a:rPr lang="en-US" sz="2400" dirty="0" err="1" smtClean="0"/>
              <a:t>đứng</a:t>
            </a:r>
            <a:r>
              <a:rPr lang="en-US" sz="2400" dirty="0" smtClean="0"/>
              <a:t> </a:t>
            </a:r>
            <a:r>
              <a:rPr lang="en-US" sz="2400" dirty="0" err="1" smtClean="0"/>
              <a:t>dậy</a:t>
            </a:r>
            <a:r>
              <a:rPr lang="en-US" sz="2400" dirty="0" smtClean="0"/>
              <a:t> </a:t>
            </a:r>
            <a:r>
              <a:rPr lang="en-US" sz="2400" dirty="0" err="1" smtClean="0"/>
              <a:t>chào</a:t>
            </a:r>
            <a:r>
              <a:rPr lang="en-US" sz="2400" dirty="0" smtClean="0"/>
              <a:t> </a:t>
            </a:r>
            <a:r>
              <a:rPr lang="en-US" sz="2400" dirty="0" err="1" smtClean="0"/>
              <a:t>cô</a:t>
            </a:r>
            <a:r>
              <a:rPr lang="en-US" sz="2400" dirty="0" smtClean="0"/>
              <a:t> </a:t>
            </a:r>
            <a:r>
              <a:rPr lang="en-US" sz="2400" dirty="0" err="1" smtClean="0"/>
              <a:t>giáo</a:t>
            </a:r>
            <a:r>
              <a:rPr lang="en-US" sz="2400" i="1" dirty="0" smtClean="0"/>
              <a:t>.</a:t>
            </a:r>
            <a:endParaRPr lang="en-US" sz="2101" b="1" dirty="0">
              <a:solidFill>
                <a:srgbClr val="FF0000"/>
              </a:solidFill>
            </a:endParaRPr>
          </a:p>
        </p:txBody>
      </p:sp>
      <p:sp>
        <p:nvSpPr>
          <p:cNvPr id="17" name="TextBox 8"/>
          <p:cNvSpPr txBox="1">
            <a:spLocks noChangeArrowheads="1"/>
          </p:cNvSpPr>
          <p:nvPr/>
        </p:nvSpPr>
        <p:spPr bwMode="auto">
          <a:xfrm>
            <a:off x="1909261" y="4022708"/>
            <a:ext cx="3272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smtClean="0"/>
              <a:t>Học</a:t>
            </a:r>
            <a:r>
              <a:rPr lang="en-US" sz="2400" dirty="0" smtClean="0"/>
              <a:t> </a:t>
            </a:r>
            <a:r>
              <a:rPr lang="en-US" sz="2400" dirty="0" err="1" smtClean="0"/>
              <a:t>sinh</a:t>
            </a:r>
            <a:r>
              <a:rPr lang="en-US" sz="2400" dirty="0" smtClean="0"/>
              <a:t> </a:t>
            </a:r>
            <a:r>
              <a:rPr lang="en-US" sz="2400" dirty="0" err="1" smtClean="0"/>
              <a:t>nhìn</a:t>
            </a:r>
            <a:r>
              <a:rPr lang="en-US" sz="2400" dirty="0" smtClean="0"/>
              <a:t> </a:t>
            </a:r>
            <a:r>
              <a:rPr lang="en-US" sz="2400" dirty="0" err="1" smtClean="0"/>
              <a:t>thấy</a:t>
            </a:r>
            <a:r>
              <a:rPr lang="en-US" sz="2400" dirty="0" smtClean="0"/>
              <a:t> </a:t>
            </a:r>
            <a:r>
              <a:rPr lang="en-US" sz="2400" dirty="0" err="1" smtClean="0"/>
              <a:t>cô</a:t>
            </a:r>
            <a:endParaRPr lang="en-US" sz="2101" b="1" dirty="0">
              <a:solidFill>
                <a:srgbClr val="FF0000"/>
              </a:solidFill>
            </a:endParaRPr>
          </a:p>
        </p:txBody>
      </p:sp>
      <p:sp>
        <p:nvSpPr>
          <p:cNvPr id="18" name="TextBox 8"/>
          <p:cNvSpPr txBox="1">
            <a:spLocks noChangeArrowheads="1"/>
          </p:cNvSpPr>
          <p:nvPr/>
        </p:nvSpPr>
        <p:spPr bwMode="auto">
          <a:xfrm>
            <a:off x="1752600" y="289560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dirty="0" err="1" smtClean="0"/>
              <a:t>Cô</a:t>
            </a:r>
            <a:r>
              <a:rPr lang="en-US" sz="2400" dirty="0" smtClean="0"/>
              <a:t> </a:t>
            </a:r>
            <a:r>
              <a:rPr lang="en-US" sz="2400" dirty="0" err="1" smtClean="0"/>
              <a:t>giáo</a:t>
            </a:r>
            <a:r>
              <a:rPr lang="en-US" sz="2400" dirty="0" smtClean="0"/>
              <a:t> </a:t>
            </a:r>
            <a:r>
              <a:rPr lang="en-US" sz="2400" dirty="0" err="1" smtClean="0"/>
              <a:t>vào</a:t>
            </a:r>
            <a:r>
              <a:rPr lang="en-US" sz="2400" dirty="0" smtClean="0"/>
              <a:t> </a:t>
            </a:r>
            <a:r>
              <a:rPr lang="en-US" sz="2400" dirty="0" err="1" smtClean="0"/>
              <a:t>lớp</a:t>
            </a:r>
            <a:endParaRPr lang="en-US" sz="2101" b="1" dirty="0">
              <a:solidFill>
                <a:srgbClr val="FF0000"/>
              </a:solidFill>
            </a:endParaRPr>
          </a:p>
        </p:txBody>
      </p:sp>
    </p:spTree>
    <p:extLst>
      <p:ext uri="{BB962C8B-B14F-4D97-AF65-F5344CB8AC3E}">
        <p14:creationId xmlns:p14="http://schemas.microsoft.com/office/powerpoint/2010/main" val="3413090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sai-3 (online-audio-converter.com).wav"/>
                                        </p:tgtEl>
                                      </p:cMediaNode>
                                    </p:audio>
                                  </p:sub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4"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9" descr="flowers_fr0205-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a:outerShdw dist="107763" dir="18900000" algn="ctr" rotWithShape="0">
              <a:srgbClr val="808080">
                <a:alpha val="50000"/>
              </a:srgbClr>
            </a:outerShdw>
          </a:effectLst>
        </p:spPr>
      </p:pic>
      <p:sp>
        <p:nvSpPr>
          <p:cNvPr id="26627" name="WordArt 5"/>
          <p:cNvSpPr>
            <a:spLocks noChangeArrowheads="1" noChangeShapeType="1" noTextEdit="1"/>
          </p:cNvSpPr>
          <p:nvPr/>
        </p:nvSpPr>
        <p:spPr bwMode="auto">
          <a:xfrm>
            <a:off x="1981200" y="1295400"/>
            <a:ext cx="5943600" cy="2362200"/>
          </a:xfrm>
          <a:prstGeom prst="rect">
            <a:avLst/>
          </a:prstGeom>
        </p:spPr>
        <p:txBody>
          <a:bodyPr wrap="none" fromWordArt="1">
            <a:prstTxWarp prst="textWave2">
              <a:avLst>
                <a:gd name="adj1" fmla="val 12500"/>
                <a:gd name="adj2" fmla="val 0"/>
              </a:avLst>
            </a:prstTxWarp>
          </a:bodyPr>
          <a:lstStyle/>
          <a:p>
            <a:pPr algn="ctr"/>
            <a:r>
              <a:rPr lang="vi-VN" sz="4000" b="1" kern="10">
                <a:ln w="9525">
                  <a:solidFill>
                    <a:srgbClr val="000000"/>
                  </a:solidFill>
                  <a:round/>
                  <a:headEnd/>
                  <a:tailEnd/>
                </a:ln>
                <a:gradFill rotWithShape="1">
                  <a:gsLst>
                    <a:gs pos="0">
                      <a:srgbClr val="FF0066"/>
                    </a:gs>
                    <a:gs pos="50000">
                      <a:srgbClr val="3333FF"/>
                    </a:gs>
                    <a:gs pos="100000">
                      <a:srgbClr val="FF0066"/>
                    </a:gs>
                  </a:gsLst>
                  <a:lin ang="5400000" scaled="1"/>
                </a:gradFill>
                <a:latin typeface="Times New Roman"/>
                <a:cs typeface="Times New Roman"/>
              </a:rPr>
              <a:t>Kính chúc quý thầy cô sức khoẻ!</a:t>
            </a:r>
          </a:p>
          <a:p>
            <a:pPr algn="ctr"/>
            <a:r>
              <a:rPr lang="vi-VN" sz="4000" b="1" kern="10">
                <a:ln w="9525">
                  <a:solidFill>
                    <a:srgbClr val="000000"/>
                  </a:solidFill>
                  <a:round/>
                  <a:headEnd/>
                  <a:tailEnd/>
                </a:ln>
                <a:gradFill rotWithShape="1">
                  <a:gsLst>
                    <a:gs pos="0">
                      <a:srgbClr val="FF0066"/>
                    </a:gs>
                    <a:gs pos="50000">
                      <a:srgbClr val="3333FF"/>
                    </a:gs>
                    <a:gs pos="100000">
                      <a:srgbClr val="FF0066"/>
                    </a:gs>
                  </a:gsLst>
                  <a:lin ang="5400000" scaled="1"/>
                </a:gradFill>
                <a:latin typeface="Times New Roman"/>
                <a:cs typeface="Times New Roman"/>
              </a:rPr>
              <a:t>Chúc các em chăm ngoan, học giỏi!</a:t>
            </a:r>
            <a:endParaRPr lang="en-US" sz="4000" b="1" kern="10">
              <a:ln w="9525">
                <a:solidFill>
                  <a:srgbClr val="000000"/>
                </a:solidFill>
                <a:round/>
                <a:headEnd/>
                <a:tailEnd/>
              </a:ln>
              <a:gradFill rotWithShape="1">
                <a:gsLst>
                  <a:gs pos="0">
                    <a:srgbClr val="FF0066"/>
                  </a:gs>
                  <a:gs pos="50000">
                    <a:srgbClr val="3333FF"/>
                  </a:gs>
                  <a:gs pos="100000">
                    <a:srgbClr val="FF0066"/>
                  </a:gs>
                </a:gsLst>
                <a:lin ang="5400000" scaled="1"/>
              </a:gra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8D0320E1-F202-49E0-AA43-158F8841EEC3}"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67000" y="342900"/>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FF0000"/>
                </a:solidFill>
                <a:latin typeface="Times New Roman" panose="02020603050405020304" pitchFamily="18" charset="0"/>
                <a:cs typeface="Times New Roman" panose="02020603050405020304" pitchFamily="18" charset="0"/>
              </a:rPr>
              <a:t>Mục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tiêu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838200" y="2209800"/>
            <a:ext cx="7315200"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dirty="0" err="1" smtClean="0">
                <a:solidFill>
                  <a:srgbClr val="0070C0"/>
                </a:solidFill>
              </a:rPr>
              <a:t>Chia</a:t>
            </a:r>
            <a:r>
              <a:rPr lang="en-US" dirty="0" smtClean="0">
                <a:solidFill>
                  <a:srgbClr val="0070C0"/>
                </a:solidFill>
              </a:rPr>
              <a:t> </a:t>
            </a:r>
            <a:r>
              <a:rPr lang="en-US" dirty="0" err="1" smtClean="0">
                <a:solidFill>
                  <a:srgbClr val="0070C0"/>
                </a:solidFill>
              </a:rPr>
              <a:t>được</a:t>
            </a:r>
            <a:r>
              <a:rPr lang="en-US" dirty="0" smtClean="0">
                <a:solidFill>
                  <a:srgbClr val="0070C0"/>
                </a:solidFill>
              </a:rPr>
              <a:t> </a:t>
            </a:r>
            <a:r>
              <a:rPr lang="en-US" dirty="0" err="1" smtClean="0">
                <a:solidFill>
                  <a:srgbClr val="0070C0"/>
                </a:solidFill>
              </a:rPr>
              <a:t>một</a:t>
            </a:r>
            <a:r>
              <a:rPr lang="en-US" dirty="0" smtClean="0">
                <a:solidFill>
                  <a:srgbClr val="0070C0"/>
                </a:solidFill>
              </a:rPr>
              <a:t> </a:t>
            </a:r>
            <a:r>
              <a:rPr lang="en-US" dirty="0" err="1" smtClean="0">
                <a:solidFill>
                  <a:srgbClr val="0070C0"/>
                </a:solidFill>
              </a:rPr>
              <a:t>công</a:t>
            </a:r>
            <a:r>
              <a:rPr lang="en-US" dirty="0" smtClean="0">
                <a:solidFill>
                  <a:srgbClr val="0070C0"/>
                </a:solidFill>
              </a:rPr>
              <a:t> </a:t>
            </a:r>
            <a:r>
              <a:rPr lang="en-US" dirty="0" err="1" smtClean="0">
                <a:solidFill>
                  <a:srgbClr val="0070C0"/>
                </a:solidFill>
              </a:rPr>
              <a:t>việc</a:t>
            </a:r>
            <a:r>
              <a:rPr lang="en-US" dirty="0" smtClean="0">
                <a:solidFill>
                  <a:srgbClr val="0070C0"/>
                </a:solidFill>
              </a:rPr>
              <a:t> </a:t>
            </a:r>
            <a:r>
              <a:rPr lang="en-US" dirty="0" err="1" smtClean="0">
                <a:solidFill>
                  <a:srgbClr val="0070C0"/>
                </a:solidFill>
              </a:rPr>
              <a:t>cụ</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thành</a:t>
            </a:r>
            <a:r>
              <a:rPr lang="en-US" dirty="0" smtClean="0">
                <a:solidFill>
                  <a:srgbClr val="0070C0"/>
                </a:solidFill>
              </a:rPr>
              <a:t> </a:t>
            </a:r>
            <a:r>
              <a:rPr lang="en-US" dirty="0" err="1" smtClean="0">
                <a:solidFill>
                  <a:srgbClr val="0070C0"/>
                </a:solidFill>
              </a:rPr>
              <a:t>những</a:t>
            </a:r>
            <a:r>
              <a:rPr lang="en-US" dirty="0" smtClean="0">
                <a:solidFill>
                  <a:srgbClr val="0070C0"/>
                </a:solidFill>
              </a:rPr>
              <a:t> </a:t>
            </a:r>
            <a:r>
              <a:rPr lang="en-US" dirty="0" err="1" smtClean="0">
                <a:solidFill>
                  <a:srgbClr val="0070C0"/>
                </a:solidFill>
              </a:rPr>
              <a:t>việc</a:t>
            </a:r>
            <a:r>
              <a:rPr lang="en-US" dirty="0" smtClean="0">
                <a:solidFill>
                  <a:srgbClr val="0070C0"/>
                </a:solidFill>
              </a:rPr>
              <a:t> </a:t>
            </a:r>
            <a:r>
              <a:rPr lang="en-US" dirty="0" err="1" smtClean="0">
                <a:solidFill>
                  <a:srgbClr val="0070C0"/>
                </a:solidFill>
              </a:rPr>
              <a:t>nhỏ</a:t>
            </a:r>
            <a:r>
              <a:rPr lang="en-US" dirty="0" smtClean="0">
                <a:solidFill>
                  <a:srgbClr val="0070C0"/>
                </a:solidFill>
              </a:rPr>
              <a:t> </a:t>
            </a:r>
            <a:r>
              <a:rPr lang="en-US" dirty="0" err="1" smtClean="0">
                <a:solidFill>
                  <a:srgbClr val="0070C0"/>
                </a:solidFill>
              </a:rPr>
              <a:t>hơn</a:t>
            </a:r>
            <a:r>
              <a:rPr lang="en-US" dirty="0" smtClean="0">
                <a:solidFill>
                  <a:srgbClr val="0070C0"/>
                </a:solidFill>
              </a:rPr>
              <a:t>.</a:t>
            </a:r>
          </a:p>
          <a:p>
            <a:pPr algn="just"/>
            <a:r>
              <a:rPr lang="en-US" dirty="0" err="1" smtClean="0">
                <a:solidFill>
                  <a:srgbClr val="0070C0"/>
                </a:solidFill>
              </a:rPr>
              <a:t>Chia</a:t>
            </a:r>
            <a:r>
              <a:rPr lang="en-US" dirty="0" smtClean="0">
                <a:solidFill>
                  <a:srgbClr val="0070C0"/>
                </a:solidFill>
              </a:rPr>
              <a:t> </a:t>
            </a:r>
            <a:r>
              <a:rPr lang="en-US" dirty="0" err="1" smtClean="0">
                <a:solidFill>
                  <a:srgbClr val="0070C0"/>
                </a:solidFill>
              </a:rPr>
              <a:t>được</a:t>
            </a:r>
            <a:r>
              <a:rPr lang="en-US" dirty="0" smtClean="0">
                <a:solidFill>
                  <a:srgbClr val="0070C0"/>
                </a:solidFill>
              </a:rPr>
              <a:t> </a:t>
            </a:r>
            <a:r>
              <a:rPr lang="en-US" dirty="0" err="1" smtClean="0">
                <a:solidFill>
                  <a:srgbClr val="0070C0"/>
                </a:solidFill>
              </a:rPr>
              <a:t>một</a:t>
            </a:r>
            <a:r>
              <a:rPr lang="en-US" dirty="0" smtClean="0">
                <a:solidFill>
                  <a:srgbClr val="0070C0"/>
                </a:solidFill>
              </a:rPr>
              <a:t> </a:t>
            </a:r>
            <a:r>
              <a:rPr lang="en-US" dirty="0" err="1" smtClean="0">
                <a:solidFill>
                  <a:srgbClr val="0070C0"/>
                </a:solidFill>
              </a:rPr>
              <a:t>công</a:t>
            </a:r>
            <a:r>
              <a:rPr lang="en-US" dirty="0" smtClean="0">
                <a:solidFill>
                  <a:srgbClr val="0070C0"/>
                </a:solidFill>
              </a:rPr>
              <a:t> </a:t>
            </a:r>
            <a:r>
              <a:rPr lang="en-US" dirty="0" err="1" smtClean="0">
                <a:solidFill>
                  <a:srgbClr val="0070C0"/>
                </a:solidFill>
              </a:rPr>
              <a:t>việc</a:t>
            </a:r>
            <a:r>
              <a:rPr lang="en-US" dirty="0" smtClean="0">
                <a:solidFill>
                  <a:srgbClr val="0070C0"/>
                </a:solidFill>
              </a:rPr>
              <a:t> </a:t>
            </a:r>
            <a:r>
              <a:rPr lang="en-US" dirty="0" err="1" smtClean="0">
                <a:solidFill>
                  <a:srgbClr val="0070C0"/>
                </a:solidFill>
              </a:rPr>
              <a:t>cụ</a:t>
            </a:r>
            <a:r>
              <a:rPr lang="en-US" dirty="0" smtClean="0">
                <a:solidFill>
                  <a:srgbClr val="0070C0"/>
                </a:solidFill>
              </a:rPr>
              <a:t> </a:t>
            </a:r>
            <a:r>
              <a:rPr lang="en-US" dirty="0" err="1" smtClean="0">
                <a:solidFill>
                  <a:srgbClr val="0070C0"/>
                </a:solidFill>
              </a:rPr>
              <a:t>thể</a:t>
            </a:r>
            <a:r>
              <a:rPr lang="en-US" dirty="0" smtClean="0">
                <a:solidFill>
                  <a:srgbClr val="0070C0"/>
                </a:solidFill>
              </a:rPr>
              <a:t> </a:t>
            </a:r>
            <a:r>
              <a:rPr lang="en-US" dirty="0" err="1" smtClean="0">
                <a:solidFill>
                  <a:srgbClr val="0070C0"/>
                </a:solidFill>
              </a:rPr>
              <a:t>thành</a:t>
            </a:r>
            <a:r>
              <a:rPr lang="en-US" dirty="0" smtClean="0">
                <a:solidFill>
                  <a:srgbClr val="0070C0"/>
                </a:solidFill>
              </a:rPr>
              <a:t> </a:t>
            </a:r>
            <a:r>
              <a:rPr lang="en-US" dirty="0" err="1" smtClean="0">
                <a:solidFill>
                  <a:srgbClr val="0070C0"/>
                </a:solidFill>
              </a:rPr>
              <a:t>những</a:t>
            </a:r>
            <a:r>
              <a:rPr lang="en-US" dirty="0" smtClean="0">
                <a:solidFill>
                  <a:srgbClr val="0070C0"/>
                </a:solidFill>
              </a:rPr>
              <a:t> </a:t>
            </a:r>
            <a:r>
              <a:rPr lang="en-US" dirty="0" err="1" smtClean="0">
                <a:solidFill>
                  <a:srgbClr val="0070C0"/>
                </a:solidFill>
              </a:rPr>
              <a:t>việc</a:t>
            </a:r>
            <a:r>
              <a:rPr lang="en-US" dirty="0" smtClean="0">
                <a:solidFill>
                  <a:srgbClr val="0070C0"/>
                </a:solidFill>
              </a:rPr>
              <a:t> </a:t>
            </a:r>
            <a:r>
              <a:rPr lang="en-US" dirty="0" err="1" smtClean="0">
                <a:solidFill>
                  <a:srgbClr val="0070C0"/>
                </a:solidFill>
              </a:rPr>
              <a:t>nhỏ</a:t>
            </a:r>
            <a:r>
              <a:rPr lang="en-US" dirty="0" smtClean="0">
                <a:solidFill>
                  <a:srgbClr val="0070C0"/>
                </a:solidFill>
              </a:rPr>
              <a:t> </a:t>
            </a:r>
            <a:r>
              <a:rPr lang="en-US" dirty="0" err="1" smtClean="0">
                <a:solidFill>
                  <a:srgbClr val="0070C0"/>
                </a:solidFill>
              </a:rPr>
              <a:t>hơn</a:t>
            </a:r>
            <a:r>
              <a:rPr lang="en-US" dirty="0" smtClean="0">
                <a:solidFill>
                  <a:srgbClr val="0070C0"/>
                </a:solidFill>
              </a:rPr>
              <a:t>. </a:t>
            </a:r>
            <a:r>
              <a:rPr lang="en-US" dirty="0" err="1" smtClean="0">
                <a:solidFill>
                  <a:srgbClr val="0070C0"/>
                </a:solidFill>
              </a:rPr>
              <a:t>Trong</a:t>
            </a:r>
            <a:r>
              <a:rPr lang="en-US" dirty="0" smtClean="0">
                <a:solidFill>
                  <a:srgbClr val="0070C0"/>
                </a:solidFill>
              </a:rPr>
              <a:t> </a:t>
            </a:r>
            <a:r>
              <a:rPr lang="en-US" dirty="0" err="1" smtClean="0">
                <a:solidFill>
                  <a:srgbClr val="0070C0"/>
                </a:solidFill>
              </a:rPr>
              <a:t>đó</a:t>
            </a:r>
            <a:r>
              <a:rPr lang="en-US" dirty="0" smtClean="0">
                <a:solidFill>
                  <a:srgbClr val="0070C0"/>
                </a:solidFill>
              </a:rPr>
              <a:t> </a:t>
            </a:r>
            <a:r>
              <a:rPr lang="en-US" dirty="0" err="1" smtClean="0">
                <a:solidFill>
                  <a:srgbClr val="0070C0"/>
                </a:solidFill>
              </a:rPr>
              <a:t>có</a:t>
            </a:r>
            <a:r>
              <a:rPr lang="en-US" dirty="0" smtClean="0">
                <a:solidFill>
                  <a:srgbClr val="0070C0"/>
                </a:solidFill>
              </a:rPr>
              <a:t> </a:t>
            </a:r>
            <a:r>
              <a:rPr lang="en-US" dirty="0" err="1" smtClean="0">
                <a:solidFill>
                  <a:srgbClr val="0070C0"/>
                </a:solidFill>
              </a:rPr>
              <a:t>những</a:t>
            </a:r>
            <a:r>
              <a:rPr lang="en-US" dirty="0" smtClean="0">
                <a:solidFill>
                  <a:srgbClr val="0070C0"/>
                </a:solidFill>
              </a:rPr>
              <a:t> </a:t>
            </a:r>
            <a:r>
              <a:rPr lang="en-US" dirty="0" err="1" smtClean="0">
                <a:solidFill>
                  <a:srgbClr val="0070C0"/>
                </a:solidFill>
              </a:rPr>
              <a:t>việc</a:t>
            </a:r>
            <a:r>
              <a:rPr lang="en-US" dirty="0" smtClean="0">
                <a:solidFill>
                  <a:srgbClr val="0070C0"/>
                </a:solidFill>
              </a:rPr>
              <a:t> </a:t>
            </a:r>
            <a:r>
              <a:rPr lang="en-US" dirty="0" err="1" smtClean="0">
                <a:solidFill>
                  <a:srgbClr val="0070C0"/>
                </a:solidFill>
              </a:rPr>
              <a:t>máy</a:t>
            </a:r>
            <a:r>
              <a:rPr lang="en-US" dirty="0" smtClean="0">
                <a:solidFill>
                  <a:srgbClr val="0070C0"/>
                </a:solidFill>
              </a:rPr>
              <a:t> </a:t>
            </a:r>
            <a:r>
              <a:rPr lang="en-US" dirty="0" err="1" smtClean="0">
                <a:solidFill>
                  <a:srgbClr val="0070C0"/>
                </a:solidFill>
              </a:rPr>
              <a:t>tính</a:t>
            </a:r>
            <a:r>
              <a:rPr lang="en-US" dirty="0" smtClean="0">
                <a:solidFill>
                  <a:srgbClr val="0070C0"/>
                </a:solidFill>
              </a:rPr>
              <a:t> </a:t>
            </a:r>
            <a:r>
              <a:rPr lang="en-US" dirty="0" err="1" smtClean="0">
                <a:solidFill>
                  <a:srgbClr val="0070C0"/>
                </a:solidFill>
              </a:rPr>
              <a:t>trợ</a:t>
            </a:r>
            <a:r>
              <a:rPr lang="en-US" dirty="0" smtClean="0">
                <a:solidFill>
                  <a:srgbClr val="0070C0"/>
                </a:solidFill>
              </a:rPr>
              <a:t> </a:t>
            </a:r>
            <a:r>
              <a:rPr lang="en-US" dirty="0" err="1" smtClean="0">
                <a:solidFill>
                  <a:srgbClr val="0070C0"/>
                </a:solidFill>
              </a:rPr>
              <a:t>giúp</a:t>
            </a:r>
            <a:r>
              <a:rPr lang="en-US" dirty="0" smtClean="0">
                <a:solidFill>
                  <a:srgbClr val="0070C0"/>
                </a:solidFill>
              </a:rPr>
              <a:t> </a:t>
            </a:r>
            <a:r>
              <a:rPr lang="en-US" dirty="0" err="1" smtClean="0">
                <a:solidFill>
                  <a:srgbClr val="0070C0"/>
                </a:solidFill>
              </a:rPr>
              <a:t>được</a:t>
            </a:r>
            <a:r>
              <a:rPr lang="en-US" dirty="0" smtClean="0">
                <a:solidFill>
                  <a:srgbClr val="0070C0"/>
                </a:solidFill>
              </a:rPr>
              <a:t> </a:t>
            </a:r>
            <a:r>
              <a:rPr lang="en-US" dirty="0" err="1" smtClean="0">
                <a:solidFill>
                  <a:srgbClr val="0070C0"/>
                </a:solidFill>
              </a:rPr>
              <a:t>cho</a:t>
            </a:r>
            <a:r>
              <a:rPr lang="en-US" dirty="0" smtClean="0">
                <a:solidFill>
                  <a:srgbClr val="0070C0"/>
                </a:solidFill>
              </a:rPr>
              <a:t> </a:t>
            </a:r>
            <a:r>
              <a:rPr lang="en-US" dirty="0" err="1" smtClean="0">
                <a:solidFill>
                  <a:srgbClr val="0070C0"/>
                </a:solidFill>
              </a:rPr>
              <a:t>em</a:t>
            </a:r>
            <a:r>
              <a:rPr lang="en-US" dirty="0" smtClean="0">
                <a:solidFill>
                  <a:srgbClr val="0070C0"/>
                </a:solidFill>
              </a:rPr>
              <a:t>.</a:t>
            </a:r>
          </a:p>
          <a:p>
            <a:pPr algn="just">
              <a:buNone/>
            </a:pPr>
            <a:endParaRPr lang="en-US" dirty="0"/>
          </a:p>
        </p:txBody>
      </p:sp>
    </p:spTree>
    <p:extLst>
      <p:ext uri="{BB962C8B-B14F-4D97-AF65-F5344CB8AC3E}">
        <p14:creationId xmlns:p14="http://schemas.microsoft.com/office/powerpoint/2010/main" val="229681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76600" y="791162"/>
            <a:ext cx="316625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err="1" smtClean="0">
                <a:ln/>
                <a:solidFill>
                  <a:srgbClr val="00CC00"/>
                </a:solidFill>
                <a:effectLst/>
              </a:rPr>
              <a:t>Khởi</a:t>
            </a:r>
            <a:r>
              <a:rPr lang="en-US" sz="5400" b="1" cap="none" spc="0" dirty="0" smtClean="0">
                <a:ln/>
                <a:solidFill>
                  <a:srgbClr val="00CC00"/>
                </a:solidFill>
                <a:effectLst/>
              </a:rPr>
              <a:t> </a:t>
            </a:r>
            <a:r>
              <a:rPr lang="en-US" sz="5400" b="1" cap="none" spc="0" dirty="0" err="1" smtClean="0">
                <a:ln/>
                <a:solidFill>
                  <a:srgbClr val="00CC00"/>
                </a:solidFill>
                <a:effectLst/>
              </a:rPr>
              <a:t>động</a:t>
            </a:r>
            <a:endParaRPr lang="en-US" sz="5400" b="1" cap="none" spc="0" dirty="0">
              <a:ln/>
              <a:solidFill>
                <a:srgbClr val="00CC00"/>
              </a:solidFill>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2317" b="96707" l="0" r="100000"/>
                    </a14:imgEffect>
                  </a14:imgLayer>
                </a14:imgProps>
              </a:ext>
              <a:ext uri="{28A0092B-C50C-407E-A947-70E740481C1C}">
                <a14:useLocalDpi xmlns:a14="http://schemas.microsoft.com/office/drawing/2010/main" val="0"/>
              </a:ext>
            </a:extLst>
          </a:blip>
          <a:stretch>
            <a:fillRect/>
          </a:stretch>
        </p:blipFill>
        <p:spPr>
          <a:xfrm>
            <a:off x="3657600" y="1524000"/>
            <a:ext cx="2438400" cy="1952625"/>
          </a:xfrm>
          <a:prstGeom prst="rect">
            <a:avLst/>
          </a:prstGeom>
        </p:spPr>
      </p:pic>
      <p:sp>
        <p:nvSpPr>
          <p:cNvPr id="5" name="TextBox 4"/>
          <p:cNvSpPr txBox="1"/>
          <p:nvPr/>
        </p:nvSpPr>
        <p:spPr>
          <a:xfrm>
            <a:off x="1600200" y="3429000"/>
            <a:ext cx="5486400" cy="1754326"/>
          </a:xfrm>
          <a:prstGeom prst="rect">
            <a:avLst/>
          </a:prstGeom>
          <a:noFill/>
        </p:spPr>
        <p:txBody>
          <a:bodyPr wrap="square" rtlCol="0">
            <a:spAutoFit/>
          </a:bodyPr>
          <a:lstStyle/>
          <a:p>
            <a:pPr algn="just"/>
            <a:r>
              <a:rPr lang="vi-VN" sz="2800" dirty="0" smtClean="0">
                <a:latin typeface="+mj-lt"/>
              </a:rPr>
              <a:t>Theo em, người chỉ huy giỏi có cần biết cách chia một việc thành nhiều phần việc nhỏ hay không? Vì sao?</a:t>
            </a:r>
          </a:p>
          <a:p>
            <a:pPr algn="ct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1600200" y="2667000"/>
            <a:ext cx="6477000" cy="2954655"/>
          </a:xfrm>
          <a:prstGeom prst="rect">
            <a:avLst/>
          </a:prstGeom>
        </p:spPr>
        <p:txBody>
          <a:bodyPr wrap="square">
            <a:spAutoFit/>
          </a:bodyPr>
          <a:lstStyle/>
          <a:p>
            <a:endParaRPr lang="en-US" dirty="0" smtClean="0"/>
          </a:p>
          <a:p>
            <a:pPr algn="just"/>
            <a:r>
              <a:rPr lang="en-US" sz="2800" dirty="0" err="1" smtClean="0">
                <a:solidFill>
                  <a:srgbClr val="0070C0"/>
                </a:solidFill>
                <a:latin typeface="Times New Roman" pitchFamily="18" charset="0"/>
                <a:cs typeface="Times New Roman" pitchFamily="18" charset="0"/>
              </a:rPr>
              <a:t>Trả</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lời</a:t>
            </a:r>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Người chỉ huy giỏi cần biết cách chia một việc thành nhiều phần việc nhỏ hơn. Vì đây là một kỹ năng cần thiết để người chỉ huy hướng dẫn, chia công việc cho các thành viên một cách hợp lí và hiệu quả.</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142530528"/>
      </p:ext>
    </p:extLst>
  </p:cSld>
  <p:clrMapOvr>
    <a:masterClrMapping/>
  </p:clrMapOvr>
  <p:transition spd="slow"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2000" fill="hold"/>
                                        <p:tgtEl>
                                          <p:spTgt spid="5"/>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2" nodeType="clickEffect">
                                  <p:stCondLst>
                                    <p:cond delay="0"/>
                                  </p:stCondLst>
                                  <p:childTnLst>
                                    <p:animEffect transition="out" filter="circle(out)">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Ai </a:t>
            </a:r>
            <a:r>
              <a:rPr lang="en-US" b="1" dirty="0" err="1" smtClean="0">
                <a:solidFill>
                  <a:srgbClr val="FF0000"/>
                </a:solidFill>
              </a:rPr>
              <a:t>chia</a:t>
            </a:r>
            <a:r>
              <a:rPr lang="en-US" b="1" dirty="0" smtClean="0">
                <a:solidFill>
                  <a:srgbClr val="FF0000"/>
                </a:solidFill>
              </a:rPr>
              <a:t> </a:t>
            </a:r>
            <a:r>
              <a:rPr lang="en-US" b="1" dirty="0" err="1" smtClean="0">
                <a:solidFill>
                  <a:srgbClr val="FF0000"/>
                </a:solidFill>
              </a:rPr>
              <a:t>việc</a:t>
            </a:r>
            <a:r>
              <a:rPr lang="en-US" b="1" dirty="0" smtClean="0">
                <a:solidFill>
                  <a:srgbClr val="FF0000"/>
                </a:solidFill>
              </a:rPr>
              <a:t> </a:t>
            </a:r>
            <a:r>
              <a:rPr lang="en-US" b="1" dirty="0" err="1" smtClean="0">
                <a:solidFill>
                  <a:srgbClr val="FF0000"/>
                </a:solidFill>
              </a:rPr>
              <a:t>hợp</a:t>
            </a:r>
            <a:r>
              <a:rPr lang="en-US" b="1" dirty="0" smtClean="0">
                <a:solidFill>
                  <a:srgbClr val="FF0000"/>
                </a:solidFill>
              </a:rPr>
              <a:t> </a:t>
            </a:r>
            <a:r>
              <a:rPr lang="en-US" b="1" dirty="0" err="1" smtClean="0">
                <a:solidFill>
                  <a:srgbClr val="FF0000"/>
                </a:solidFill>
              </a:rPr>
              <a:t>lí</a:t>
            </a:r>
            <a:r>
              <a:rPr lang="en-US" b="1" dirty="0" smtClean="0">
                <a:solidFill>
                  <a:srgbClr val="FF0000"/>
                </a:solidFill>
              </a:rPr>
              <a: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371600"/>
            <a:ext cx="7848600" cy="2677656"/>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vi-VN" sz="2400" dirty="0" smtClean="0">
                <a:solidFill>
                  <a:srgbClr val="0070C0"/>
                </a:solidFill>
                <a:latin typeface="Times New Roman" pitchFamily="18" charset="0"/>
                <a:cs typeface="Times New Roman" pitchFamily="18" charset="0"/>
              </a:rPr>
              <a:t>Em hãy đóng vai nhóm trưởng của một nhóm gồm ba bạn. Nhóm nhận nhiệm vụ chuẩn bị một bài trình chiếu để giới thiệu với cả lớp một cảnh đẹp của Việt Nam. Nhóm trưởng cần phân chia nhiệm vụ thành các việc nhỏ hơn và phân công các bạn trong nhóm thực hiện. Em hãy trình bày nhiệm vụ đã được em chia nhỏ như thế nào và phân công cho các bạn trong nhóm ra sao.</a:t>
            </a:r>
            <a:endParaRPr lang="en-US" sz="2400" dirty="0">
              <a:solidFill>
                <a:srgbClr val="0070C0"/>
              </a:solidFill>
              <a:latin typeface="Times New Roman" pitchFamily="18" charset="0"/>
              <a:cs typeface="Times New Roman" pitchFamily="18" charset="0"/>
            </a:endParaRPr>
          </a:p>
        </p:txBody>
      </p:sp>
      <p:sp>
        <p:nvSpPr>
          <p:cNvPr id="12" name="Right Arrow 11"/>
          <p:cNvSpPr/>
          <p:nvPr/>
        </p:nvSpPr>
        <p:spPr>
          <a:xfrm>
            <a:off x="1295400" y="5257800"/>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2200" y="5334000"/>
            <a:ext cx="5715000" cy="830997"/>
          </a:xfrm>
          <a:prstGeom prst="rect">
            <a:avLst/>
          </a:prstGeom>
          <a:noFill/>
        </p:spPr>
        <p:txBody>
          <a:bodyPr wrap="square" rtlCol="0">
            <a:spAutoFit/>
          </a:bodyPr>
          <a:lstStyle/>
          <a:p>
            <a:pPr algn="just"/>
            <a:r>
              <a:rPr lang="en-US" sz="2400" dirty="0" err="1" smtClean="0">
                <a:solidFill>
                  <a:srgbClr val="0070C0"/>
                </a:solidFill>
              </a:rPr>
              <a:t>Học</a:t>
            </a:r>
            <a:r>
              <a:rPr lang="en-US" sz="2400" dirty="0" smtClean="0">
                <a:solidFill>
                  <a:srgbClr val="0070C0"/>
                </a:solidFill>
              </a:rPr>
              <a:t> </a:t>
            </a:r>
            <a:r>
              <a:rPr lang="en-US" sz="2400" dirty="0" err="1" smtClean="0">
                <a:solidFill>
                  <a:srgbClr val="0070C0"/>
                </a:solidFill>
              </a:rPr>
              <a:t>sinh</a:t>
            </a:r>
            <a:r>
              <a:rPr lang="en-US" sz="2400" dirty="0" smtClean="0">
                <a:solidFill>
                  <a:srgbClr val="0070C0"/>
                </a:solidFill>
              </a:rPr>
              <a:t> </a:t>
            </a:r>
            <a:r>
              <a:rPr lang="en-US" sz="2400" dirty="0" err="1" smtClean="0">
                <a:solidFill>
                  <a:srgbClr val="0070C0"/>
                </a:solidFill>
              </a:rPr>
              <a:t>tự</a:t>
            </a:r>
            <a:r>
              <a:rPr lang="en-US" sz="2400" dirty="0" smtClean="0">
                <a:solidFill>
                  <a:srgbClr val="0070C0"/>
                </a:solidFill>
              </a:rPr>
              <a:t> </a:t>
            </a:r>
            <a:r>
              <a:rPr lang="en-US" sz="2400" dirty="0" err="1" smtClean="0">
                <a:solidFill>
                  <a:srgbClr val="0070C0"/>
                </a:solidFill>
              </a:rPr>
              <a:t>chia</a:t>
            </a:r>
            <a:r>
              <a:rPr lang="en-US" sz="2400" dirty="0" smtClean="0">
                <a:solidFill>
                  <a:srgbClr val="0070C0"/>
                </a:solidFill>
              </a:rPr>
              <a:t> </a:t>
            </a:r>
            <a:r>
              <a:rPr lang="en-US" sz="2400" dirty="0" err="1" smtClean="0">
                <a:solidFill>
                  <a:srgbClr val="0070C0"/>
                </a:solidFill>
              </a:rPr>
              <a:t>nhỏ</a:t>
            </a:r>
            <a:r>
              <a:rPr lang="en-US" sz="2400" dirty="0" smtClean="0">
                <a:solidFill>
                  <a:srgbClr val="0070C0"/>
                </a:solidFill>
              </a:rPr>
              <a:t> </a:t>
            </a:r>
            <a:r>
              <a:rPr lang="en-US" sz="2400" dirty="0" err="1" smtClean="0">
                <a:solidFill>
                  <a:srgbClr val="0070C0"/>
                </a:solidFill>
              </a:rPr>
              <a:t>công</a:t>
            </a:r>
            <a:r>
              <a:rPr lang="en-US" sz="2400" dirty="0" smtClean="0">
                <a:solidFill>
                  <a:srgbClr val="0070C0"/>
                </a:solidFill>
              </a:rPr>
              <a:t> </a:t>
            </a:r>
            <a:r>
              <a:rPr lang="en-US" sz="2400" dirty="0" err="1" smtClean="0">
                <a:solidFill>
                  <a:srgbClr val="0070C0"/>
                </a:solidFill>
              </a:rPr>
              <a:t>việc</a:t>
            </a:r>
            <a:r>
              <a:rPr lang="en-US" sz="2400" dirty="0" smtClean="0">
                <a:solidFill>
                  <a:srgbClr val="0070C0"/>
                </a:solidFill>
              </a:rPr>
              <a:t> </a:t>
            </a:r>
            <a:r>
              <a:rPr lang="en-US" sz="2400" dirty="0" err="1" smtClean="0">
                <a:solidFill>
                  <a:srgbClr val="0070C0"/>
                </a:solidFill>
              </a:rPr>
              <a:t>và</a:t>
            </a:r>
            <a:r>
              <a:rPr lang="en-US" sz="2400" dirty="0" smtClean="0">
                <a:solidFill>
                  <a:srgbClr val="0070C0"/>
                </a:solidFill>
              </a:rPr>
              <a:t> </a:t>
            </a:r>
            <a:r>
              <a:rPr lang="en-US" sz="2400" dirty="0" err="1" smtClean="0">
                <a:solidFill>
                  <a:srgbClr val="0070C0"/>
                </a:solidFill>
              </a:rPr>
              <a:t>phân</a:t>
            </a:r>
            <a:r>
              <a:rPr lang="en-US" sz="2400" dirty="0" smtClean="0">
                <a:solidFill>
                  <a:srgbClr val="0070C0"/>
                </a:solidFill>
              </a:rPr>
              <a:t> </a:t>
            </a:r>
            <a:r>
              <a:rPr lang="en-US" sz="2400" dirty="0" err="1" smtClean="0">
                <a:solidFill>
                  <a:srgbClr val="0070C0"/>
                </a:solidFill>
              </a:rPr>
              <a:t>công</a:t>
            </a:r>
            <a:r>
              <a:rPr lang="en-US" sz="2400" dirty="0" smtClean="0">
                <a:solidFill>
                  <a:srgbClr val="0070C0"/>
                </a:solidFill>
              </a:rPr>
              <a:t> </a:t>
            </a:r>
            <a:r>
              <a:rPr lang="en-US" sz="2400" dirty="0" err="1" smtClean="0">
                <a:solidFill>
                  <a:srgbClr val="0070C0"/>
                </a:solidFill>
              </a:rPr>
              <a:t>cho</a:t>
            </a:r>
            <a:r>
              <a:rPr lang="en-US" sz="2400" dirty="0" smtClean="0">
                <a:solidFill>
                  <a:srgbClr val="0070C0"/>
                </a:solidFill>
              </a:rPr>
              <a:t> </a:t>
            </a:r>
            <a:r>
              <a:rPr lang="en-US" sz="2400" dirty="0" err="1" smtClean="0">
                <a:solidFill>
                  <a:srgbClr val="0070C0"/>
                </a:solidFill>
              </a:rPr>
              <a:t>các</a:t>
            </a:r>
            <a:r>
              <a:rPr lang="en-US" sz="2400" dirty="0" smtClean="0">
                <a:solidFill>
                  <a:srgbClr val="0070C0"/>
                </a:solidFill>
              </a:rPr>
              <a:t> </a:t>
            </a:r>
            <a:r>
              <a:rPr lang="en-US" sz="2400" dirty="0" err="1" smtClean="0">
                <a:solidFill>
                  <a:srgbClr val="0070C0"/>
                </a:solidFill>
              </a:rPr>
              <a:t>bạn</a:t>
            </a:r>
            <a:r>
              <a:rPr lang="en-US" sz="2400" dirty="0" smtClean="0">
                <a:solidFill>
                  <a:srgbClr val="0070C0"/>
                </a:solidFill>
              </a:rPr>
              <a: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990600" y="2286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en-US" altLang="en-US" sz="4000" b="1" dirty="0" err="1" smtClean="0">
                <a:solidFill>
                  <a:srgbClr val="FF0000"/>
                </a:solidFill>
                <a:latin typeface="Times New Roman" panose="02020603050405020304" pitchFamily="18" charset="0"/>
                <a:cs typeface="Times New Roman" panose="02020603050405020304" pitchFamily="18" charset="0"/>
              </a:rPr>
              <a:t>Trò</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chơi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Điều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khiển</a:t>
            </a:r>
            <a:r>
              <a:rPr lang="en-US" altLang="en-US" sz="4000" b="1" dirty="0" smtClean="0">
                <a:solidFill>
                  <a:srgbClr val="FF0000"/>
                </a:solidFill>
                <a:latin typeface="Times New Roman" panose="02020603050405020304" pitchFamily="18" charset="0"/>
                <a:cs typeface="Times New Roman" panose="02020603050405020304" pitchFamily="18" charset="0"/>
              </a:rPr>
              <a:t> Robot</a:t>
            </a:r>
            <a:r>
              <a:rPr lang="en-US" b="1" dirty="0" smtClean="0">
                <a:solidFill>
                  <a:srgbClr val="FF0000"/>
                </a:solidFill>
              </a:rPr>
              <a:t> </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Right Arrow 11"/>
          <p:cNvSpPr/>
          <p:nvPr/>
        </p:nvSpPr>
        <p:spPr>
          <a:xfrm rot="2439945">
            <a:off x="767592" y="5056211"/>
            <a:ext cx="7620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28800" y="5481935"/>
            <a:ext cx="5562600" cy="461665"/>
          </a:xfrm>
          <a:prstGeom prst="rect">
            <a:avLst/>
          </a:prstGeom>
          <a:noFill/>
        </p:spPr>
        <p:txBody>
          <a:bodyPr wrap="square" rtlCol="0">
            <a:spAutoFit/>
          </a:bodyPr>
          <a:lstStyle/>
          <a:p>
            <a:pPr algn="just"/>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quyết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định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câu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lệnh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như</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sau</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4337" name="Picture 1"/>
          <p:cNvPicPr>
            <a:picLocks noChangeAspect="1" noChangeArrowheads="1"/>
          </p:cNvPicPr>
          <p:nvPr/>
        </p:nvPicPr>
        <p:blipFill>
          <a:blip r:embed="rId3"/>
          <a:srcRect/>
          <a:stretch>
            <a:fillRect/>
          </a:stretch>
        </p:blipFill>
        <p:spPr bwMode="auto">
          <a:xfrm>
            <a:off x="341488" y="990600"/>
            <a:ext cx="7735712" cy="3962400"/>
          </a:xfrm>
          <a:prstGeom prst="rect">
            <a:avLst/>
          </a:prstGeom>
          <a:noFill/>
          <a:ln w="9525">
            <a:noFill/>
            <a:miter lim="800000"/>
            <a:headEnd/>
            <a:tailEnd/>
          </a:ln>
          <a:effectLst/>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box(in)">
                                      <p:cBhvr>
                                        <p:cTn id="12" dur="500"/>
                                        <p:tgtEl>
                                          <p:spTgt spid="143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143000" y="3048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a:t>
            </a:r>
            <a:r>
              <a:rPr lang="en-US" b="1" dirty="0" err="1" smtClean="0">
                <a:solidFill>
                  <a:srgbClr val="FF0000"/>
                </a:solidFill>
              </a:rPr>
              <a:t>Điều</a:t>
            </a:r>
            <a:r>
              <a:rPr lang="en-US" b="1" dirty="0" smtClean="0">
                <a:solidFill>
                  <a:srgbClr val="FF0000"/>
                </a:solidFill>
              </a:rPr>
              <a:t> </a:t>
            </a:r>
            <a:r>
              <a:rPr lang="en-US" b="1" dirty="0" err="1" smtClean="0">
                <a:solidFill>
                  <a:srgbClr val="FF0000"/>
                </a:solidFill>
              </a:rPr>
              <a:t>khiển</a:t>
            </a:r>
            <a:r>
              <a:rPr lang="en-US" b="1" dirty="0" smtClean="0">
                <a:solidFill>
                  <a:srgbClr val="FF0000"/>
                </a:solidFill>
              </a:rPr>
              <a:t> Robot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48130" name="Picture 2"/>
          <p:cNvPicPr>
            <a:picLocks noChangeAspect="1" noChangeArrowheads="1"/>
          </p:cNvPicPr>
          <p:nvPr/>
        </p:nvPicPr>
        <p:blipFill>
          <a:blip r:embed="rId3"/>
          <a:srcRect/>
          <a:stretch>
            <a:fillRect/>
          </a:stretch>
        </p:blipFill>
        <p:spPr bwMode="auto">
          <a:xfrm>
            <a:off x="1295400" y="1752600"/>
            <a:ext cx="6781800" cy="3886200"/>
          </a:xfrm>
          <a:prstGeom prst="rect">
            <a:avLst/>
          </a:prstGeom>
          <a:noFill/>
          <a:ln w="9525">
            <a:noFill/>
            <a:miter lim="800000"/>
            <a:headEnd/>
            <a:tailEnd/>
          </a:ln>
          <a:effectLst/>
        </p:spPr>
      </p:pic>
      <p:sp>
        <p:nvSpPr>
          <p:cNvPr id="7" name="Rectangle 6"/>
          <p:cNvSpPr/>
          <p:nvPr/>
        </p:nvSpPr>
        <p:spPr>
          <a:xfrm>
            <a:off x="1066800" y="1066800"/>
            <a:ext cx="7162800" cy="830997"/>
          </a:xfrm>
          <a:prstGeom prst="rect">
            <a:avLst/>
          </a:prstGeom>
        </p:spPr>
        <p:txBody>
          <a:bodyPr wrap="square">
            <a:spAutoFit/>
          </a:bodyPr>
          <a:lstStyle/>
          <a:p>
            <a:pPr algn="just"/>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Để</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điều</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khiển</a:t>
            </a:r>
            <a:r>
              <a:rPr lang="en-US" sz="2400" dirty="0" smtClean="0">
                <a:solidFill>
                  <a:srgbClr val="0070C0"/>
                </a:solidFill>
                <a:latin typeface="Times New Roman" pitchFamily="18" charset="0"/>
                <a:cs typeface="Times New Roman" pitchFamily="18" charset="0"/>
              </a:rPr>
              <a:t> robot </a:t>
            </a:r>
            <a:r>
              <a:rPr lang="en-US" sz="2400" dirty="0" err="1" smtClean="0">
                <a:solidFill>
                  <a:srgbClr val="0070C0"/>
                </a:solidFill>
                <a:latin typeface="Times New Roman" pitchFamily="18" charset="0"/>
                <a:cs typeface="Times New Roman" pitchFamily="18" charset="0"/>
              </a:rPr>
              <a:t>đi</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từ</a:t>
            </a:r>
            <a:r>
              <a:rPr lang="en-US" sz="2400" dirty="0" smtClean="0">
                <a:solidFill>
                  <a:srgbClr val="0070C0"/>
                </a:solidFill>
                <a:latin typeface="Times New Roman" pitchFamily="18" charset="0"/>
                <a:cs typeface="Times New Roman" pitchFamily="18" charset="0"/>
              </a:rPr>
              <a:t> A </a:t>
            </a:r>
            <a:r>
              <a:rPr lang="en-US" sz="2400" dirty="0" err="1" smtClean="0">
                <a:solidFill>
                  <a:srgbClr val="0070C0"/>
                </a:solidFill>
                <a:latin typeface="Times New Roman" pitchFamily="18" charset="0"/>
                <a:cs typeface="Times New Roman" pitchFamily="18" charset="0"/>
              </a:rPr>
              <a:t>đến</a:t>
            </a:r>
            <a:r>
              <a:rPr lang="en-US" sz="2400" dirty="0" smtClean="0">
                <a:solidFill>
                  <a:srgbClr val="0070C0"/>
                </a:solidFill>
                <a:latin typeface="Times New Roman" pitchFamily="18" charset="0"/>
                <a:cs typeface="Times New Roman" pitchFamily="18" charset="0"/>
              </a:rPr>
              <a:t> B ( </a:t>
            </a:r>
            <a:r>
              <a:rPr lang="en-US" sz="2400" dirty="0" err="1" smtClean="0">
                <a:solidFill>
                  <a:srgbClr val="0070C0"/>
                </a:solidFill>
                <a:latin typeface="Times New Roman" pitchFamily="18" charset="0"/>
                <a:cs typeface="Times New Roman" pitchFamily="18" charset="0"/>
              </a:rPr>
              <a:t>xem</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hình</a:t>
            </a:r>
            <a:r>
              <a:rPr lang="en-US" sz="2400" dirty="0" smtClean="0">
                <a:solidFill>
                  <a:srgbClr val="0070C0"/>
                </a:solidFill>
                <a:latin typeface="Times New Roman" pitchFamily="18" charset="0"/>
                <a:cs typeface="Times New Roman" pitchFamily="18" charset="0"/>
              </a:rPr>
              <a:t> 1), </a:t>
            </a:r>
            <a:r>
              <a:rPr lang="en-US" sz="2400" dirty="0" err="1" smtClean="0">
                <a:solidFill>
                  <a:srgbClr val="0070C0"/>
                </a:solidFill>
                <a:latin typeface="Times New Roman" pitchFamily="18" charset="0"/>
                <a:cs typeface="Times New Roman" pitchFamily="18" charset="0"/>
              </a:rPr>
              <a:t>em</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có</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thể</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viết</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câu</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lệnh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như</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sau</a:t>
            </a:r>
            <a:r>
              <a:rPr lang="en-US" sz="2400"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a:t>
            </a:r>
            <a:r>
              <a:rPr lang="en-US" b="1" dirty="0" err="1" smtClean="0">
                <a:solidFill>
                  <a:srgbClr val="FF0000"/>
                </a:solidFill>
              </a:rPr>
              <a:t>Điều</a:t>
            </a:r>
            <a:r>
              <a:rPr lang="en-US" b="1" dirty="0" smtClean="0">
                <a:solidFill>
                  <a:srgbClr val="FF0000"/>
                </a:solidFill>
              </a:rPr>
              <a:t> </a:t>
            </a:r>
            <a:r>
              <a:rPr lang="en-US" b="1" dirty="0" err="1" smtClean="0">
                <a:solidFill>
                  <a:srgbClr val="FF0000"/>
                </a:solidFill>
              </a:rPr>
              <a:t>khiển</a:t>
            </a:r>
            <a:r>
              <a:rPr lang="en-US" b="1" dirty="0" smtClean="0">
                <a:solidFill>
                  <a:srgbClr val="FF0000"/>
                </a:solidFill>
              </a:rPr>
              <a:t> Robot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066800" y="1143000"/>
            <a:ext cx="7162800" cy="1200329"/>
          </a:xfrm>
          <a:prstGeom prst="rect">
            <a:avLst/>
          </a:prstGeom>
        </p:spPr>
        <p:txBody>
          <a:bodyPr wrap="square">
            <a:spAutoFit/>
          </a:bodyPr>
          <a:lstStyle/>
          <a:p>
            <a:pPr algn="just"/>
            <a:r>
              <a:rPr lang="en-US" sz="2400" dirty="0" err="1" smtClean="0">
                <a:solidFill>
                  <a:srgbClr val="0070C0"/>
                </a:solidFill>
                <a:latin typeface="+mj-lt"/>
              </a:rPr>
              <a:t>Yêu</a:t>
            </a:r>
            <a:r>
              <a:rPr lang="en-US" sz="2400" dirty="0" smtClean="0">
                <a:solidFill>
                  <a:srgbClr val="0070C0"/>
                </a:solidFill>
                <a:latin typeface="+mj-lt"/>
              </a:rPr>
              <a:t> </a:t>
            </a:r>
            <a:r>
              <a:rPr lang="en-US" sz="2400" dirty="0" err="1" smtClean="0">
                <a:solidFill>
                  <a:srgbClr val="0070C0"/>
                </a:solidFill>
                <a:latin typeface="+mj-lt"/>
              </a:rPr>
              <a:t>cầu</a:t>
            </a:r>
            <a:r>
              <a:rPr lang="en-US" sz="2400" dirty="0" smtClean="0">
                <a:solidFill>
                  <a:srgbClr val="0070C0"/>
                </a:solidFill>
                <a:latin typeface="+mj-lt"/>
              </a:rPr>
              <a:t>: </a:t>
            </a:r>
            <a:r>
              <a:rPr lang="vi-VN" sz="2400" dirty="0" smtClean="0">
                <a:solidFill>
                  <a:srgbClr val="0070C0"/>
                </a:solidFill>
                <a:latin typeface="+mj-lt"/>
              </a:rPr>
              <a:t>Em hãy thay mỗi dấu</a:t>
            </a:r>
            <a:r>
              <a:rPr lang="vi-VN" sz="2400" dirty="0" smtClean="0">
                <a:solidFill>
                  <a:srgbClr val="FF0000"/>
                </a:solidFill>
                <a:latin typeface="+mj-lt"/>
              </a:rPr>
              <a:t>?</a:t>
            </a:r>
            <a:r>
              <a:rPr lang="vi-VN" sz="2400" dirty="0" smtClean="0">
                <a:solidFill>
                  <a:srgbClr val="0070C0"/>
                </a:solidFill>
                <a:latin typeface="+mj-lt"/>
              </a:rPr>
              <a:t> trong Bảng 2 bằng một lệnh để nếu thực hiện tuần tự các lệnh từ 1 đến 9 thì robot sẽ đi từ C đến D.</a:t>
            </a:r>
            <a:endParaRPr lang="en-US" sz="2400" dirty="0">
              <a:solidFill>
                <a:srgbClr val="0070C0"/>
              </a:solidFill>
              <a:latin typeface="+mj-lt"/>
            </a:endParaRPr>
          </a:p>
        </p:txBody>
      </p:sp>
      <p:pic>
        <p:nvPicPr>
          <p:cNvPr id="11267" name="Picture 3"/>
          <p:cNvPicPr>
            <a:picLocks noChangeAspect="1" noChangeArrowheads="1"/>
          </p:cNvPicPr>
          <p:nvPr/>
        </p:nvPicPr>
        <p:blipFill>
          <a:blip r:embed="rId3"/>
          <a:srcRect/>
          <a:stretch>
            <a:fillRect/>
          </a:stretch>
        </p:blipFill>
        <p:spPr bwMode="auto">
          <a:xfrm>
            <a:off x="1752600" y="2362200"/>
            <a:ext cx="5467350" cy="3133725"/>
          </a:xfrm>
          <a:prstGeom prst="rect">
            <a:avLst/>
          </a:prstGeom>
          <a:noFill/>
          <a:ln w="9525">
            <a:noFill/>
            <a:miter lim="800000"/>
            <a:headEnd/>
            <a:tailEnd/>
          </a:ln>
          <a:effectLst/>
        </p:spPr>
      </p:pic>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par>
                                <p:cTn id="13" presetID="4" presetClass="entr" presetSubtype="16"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box(in)">
                                      <p:cBhvr>
                                        <p:cTn id="15"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95400" y="457200"/>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rPr>
              <a:t>Trò</a:t>
            </a:r>
            <a:r>
              <a:rPr lang="en-US" b="1" dirty="0" smtClean="0">
                <a:solidFill>
                  <a:srgbClr val="FF0000"/>
                </a:solidFill>
              </a:rPr>
              <a:t> </a:t>
            </a:r>
            <a:r>
              <a:rPr lang="en-US" b="1" dirty="0" err="1" smtClean="0">
                <a:solidFill>
                  <a:srgbClr val="FF0000"/>
                </a:solidFill>
              </a:rPr>
              <a:t>chơi</a:t>
            </a:r>
            <a:r>
              <a:rPr lang="en-US" b="1" dirty="0" smtClean="0">
                <a:solidFill>
                  <a:srgbClr val="FF0000"/>
                </a:solidFill>
              </a:rPr>
              <a:t>: </a:t>
            </a:r>
            <a:r>
              <a:rPr lang="en-US" b="1" dirty="0" err="1" smtClean="0">
                <a:solidFill>
                  <a:srgbClr val="FF0000"/>
                </a:solidFill>
              </a:rPr>
              <a:t>Điều</a:t>
            </a:r>
            <a:r>
              <a:rPr lang="en-US" b="1" dirty="0" smtClean="0">
                <a:solidFill>
                  <a:srgbClr val="FF0000"/>
                </a:solidFill>
              </a:rPr>
              <a:t> </a:t>
            </a:r>
            <a:r>
              <a:rPr lang="en-US" b="1" dirty="0" err="1" smtClean="0">
                <a:solidFill>
                  <a:srgbClr val="FF0000"/>
                </a:solidFill>
              </a:rPr>
              <a:t>khiển</a:t>
            </a:r>
            <a:r>
              <a:rPr lang="en-US" b="1" dirty="0" smtClean="0">
                <a:solidFill>
                  <a:srgbClr val="FF0000"/>
                </a:solidFill>
              </a:rPr>
              <a:t> Robot</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066800" y="1143000"/>
            <a:ext cx="7162800" cy="1200329"/>
          </a:xfrm>
          <a:prstGeom prst="rect">
            <a:avLst/>
          </a:prstGeom>
        </p:spPr>
        <p:txBody>
          <a:bodyPr wrap="square">
            <a:spAutoFit/>
          </a:bodyPr>
          <a:lstStyle/>
          <a:p>
            <a:r>
              <a:rPr lang="vi-VN" sz="2400" dirty="0" smtClean="0">
                <a:solidFill>
                  <a:srgbClr val="0070C0"/>
                </a:solidFill>
                <a:latin typeface="+mj-lt"/>
              </a:rPr>
              <a:t>Em hãy thay mỗi dấu ? trong Bảng 2 bằng một lệnh để nếu thực hiện tuần tự các lệnh từ 1 đến 9 thì robot sẽ đi từ C đến D.</a:t>
            </a:r>
            <a:endParaRPr lang="en-US" sz="2400" dirty="0">
              <a:solidFill>
                <a:srgbClr val="0070C0"/>
              </a:solidFill>
              <a:latin typeface="+mj-lt"/>
            </a:endParaRPr>
          </a:p>
        </p:txBody>
      </p:sp>
      <p:pic>
        <p:nvPicPr>
          <p:cNvPr id="11267" name="Picture 3"/>
          <p:cNvPicPr>
            <a:picLocks noChangeAspect="1" noChangeArrowheads="1"/>
          </p:cNvPicPr>
          <p:nvPr/>
        </p:nvPicPr>
        <p:blipFill>
          <a:blip r:embed="rId3"/>
          <a:srcRect/>
          <a:stretch>
            <a:fillRect/>
          </a:stretch>
        </p:blipFill>
        <p:spPr bwMode="auto">
          <a:xfrm>
            <a:off x="381000" y="1905000"/>
            <a:ext cx="3657600" cy="3809999"/>
          </a:xfrm>
          <a:prstGeom prst="rect">
            <a:avLst/>
          </a:prstGeom>
          <a:noFill/>
          <a:ln w="9525">
            <a:noFill/>
            <a:miter lim="800000"/>
            <a:headEnd/>
            <a:tailEnd/>
          </a:ln>
          <a:effectLst/>
        </p:spPr>
      </p:pic>
      <p:pic>
        <p:nvPicPr>
          <p:cNvPr id="47106" name="Picture 2"/>
          <p:cNvPicPr>
            <a:picLocks noChangeAspect="1" noChangeArrowheads="1"/>
          </p:cNvPicPr>
          <p:nvPr/>
        </p:nvPicPr>
        <p:blipFill>
          <a:blip r:embed="rId4"/>
          <a:srcRect/>
          <a:stretch>
            <a:fillRect/>
          </a:stretch>
        </p:blipFill>
        <p:spPr bwMode="auto">
          <a:xfrm>
            <a:off x="4648200" y="1905000"/>
            <a:ext cx="4143375" cy="3822706"/>
          </a:xfrm>
          <a:prstGeom prst="rect">
            <a:avLst/>
          </a:prstGeom>
          <a:noFill/>
          <a:ln w="9525">
            <a:noFill/>
            <a:miter lim="800000"/>
            <a:headEnd/>
            <a:tailEnd/>
          </a:ln>
          <a:effectLst/>
        </p:spPr>
      </p:pic>
      <p:sp>
        <p:nvSpPr>
          <p:cNvPr id="7" name="Right Arrow 6"/>
          <p:cNvSpPr/>
          <p:nvPr/>
        </p:nvSpPr>
        <p:spPr>
          <a:xfrm>
            <a:off x="4038600" y="3581400"/>
            <a:ext cx="5334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1905001" y="1913870"/>
            <a:ext cx="5334000" cy="1338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KẾT LUẬN</a:t>
            </a:r>
          </a:p>
        </p:txBody>
      </p:sp>
      <p:sp>
        <p:nvSpPr>
          <p:cNvPr id="14" name="TextBox 13"/>
          <p:cNvSpPr txBox="1"/>
          <p:nvPr/>
        </p:nvSpPr>
        <p:spPr>
          <a:xfrm>
            <a:off x="1752600" y="3124200"/>
            <a:ext cx="6629400" cy="2677656"/>
          </a:xfrm>
          <a:prstGeom prst="rect">
            <a:avLst/>
          </a:prstGeom>
          <a:noFill/>
        </p:spPr>
        <p:txBody>
          <a:bodyPr wrap="square" rtlCol="0">
            <a:spAutoFit/>
          </a:bodyPr>
          <a:lstStyle/>
          <a:p>
            <a:pPr algn="just">
              <a:buFontTx/>
              <a:buChar char="-"/>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Hằng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ngày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chúng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vẫn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thường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xuyên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nhận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thông</a:t>
            </a:r>
            <a:r>
              <a:rPr lang="en-US" sz="2400" dirty="0" smtClean="0">
                <a:solidFill>
                  <a:srgbClr val="FF0000"/>
                </a:solidFill>
                <a:latin typeface="Times New Roman" panose="02020603050405020304" pitchFamily="18" charset="0"/>
                <a:cs typeface="Times New Roman" panose="02020603050405020304" pitchFamily="18" charset="0"/>
              </a:rPr>
              <a:t> tin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dựa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thông</a:t>
            </a:r>
            <a:r>
              <a:rPr lang="en-US" sz="2400" dirty="0" smtClean="0">
                <a:solidFill>
                  <a:srgbClr val="FF0000"/>
                </a:solidFill>
                <a:latin typeface="Times New Roman" panose="02020603050405020304" pitchFamily="18" charset="0"/>
                <a:cs typeface="Times New Roman" panose="02020603050405020304" pitchFamily="18" charset="0"/>
              </a:rPr>
              <a:t> tin </a:t>
            </a:r>
            <a:r>
              <a:rPr lang="en-US" sz="2400" dirty="0" err="1" smtClean="0">
                <a:solidFill>
                  <a:srgbClr val="FF0000"/>
                </a:solidFill>
                <a:latin typeface="Times New Roman" panose="02020603050405020304" pitchFamily="18" charset="0"/>
                <a:cs typeface="Times New Roman" panose="02020603050405020304" pitchFamily="18" charset="0"/>
              </a:rPr>
              <a:t>để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quyết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định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hành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động</a:t>
            </a:r>
            <a:r>
              <a:rPr lang="en-US" sz="2400" dirty="0" smtClean="0">
                <a:solidFill>
                  <a:srgbClr val="FF0000"/>
                </a:solidFill>
                <a:latin typeface="Times New Roman" panose="02020603050405020304" pitchFamily="18" charset="0"/>
                <a:cs typeface="Times New Roman" panose="02020603050405020304" pitchFamily="18" charset="0"/>
              </a:rPr>
              <a:t>.</a:t>
            </a:r>
          </a:p>
          <a:p>
            <a:pPr algn="just">
              <a:buFontTx/>
              <a:buChar char="-"/>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thực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việc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cụ</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cần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tiếp</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nhận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thông</a:t>
            </a:r>
            <a:r>
              <a:rPr lang="en-US" sz="2400" dirty="0" smtClean="0">
                <a:solidFill>
                  <a:srgbClr val="FF0000"/>
                </a:solidFill>
                <a:latin typeface="Times New Roman" panose="02020603050405020304" pitchFamily="18" charset="0"/>
                <a:cs typeface="Times New Roman" panose="02020603050405020304" pitchFamily="18" charset="0"/>
              </a:rPr>
              <a:t> tin </a:t>
            </a:r>
            <a:r>
              <a:rPr lang="en-US" sz="2400" dirty="0" err="1" smtClean="0">
                <a:solidFill>
                  <a:srgbClr val="FF0000"/>
                </a:solidFill>
                <a:latin typeface="Times New Roman" panose="02020603050405020304" pitchFamily="18" charset="0"/>
                <a:cs typeface="Times New Roman" panose="02020603050405020304" pitchFamily="18" charset="0"/>
              </a:rPr>
              <a:t>đó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chia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việc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cụ</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thành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việc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nhỏ</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hơn</a:t>
            </a:r>
            <a:r>
              <a:rPr lang="en-US" sz="2400" dirty="0" smtClean="0">
                <a:solidFill>
                  <a:srgbClr val="FF0000"/>
                </a:solidFill>
                <a:latin typeface="Times New Roman" panose="02020603050405020304" pitchFamily="18" charset="0"/>
                <a:cs typeface="Times New Roman" panose="02020603050405020304" pitchFamily="18" charset="0"/>
              </a:rPr>
              <a:t>.</a:t>
            </a:r>
          </a:p>
          <a:p>
            <a:pPr algn="just"/>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3656</TotalTime>
  <Words>516</Words>
  <Application>Microsoft Office PowerPoint</Application>
  <PresentationFormat>On-screen Show (4:3)</PresentationFormat>
  <Paragraphs>51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Techsi.vn</cp:lastModifiedBy>
  <cp:revision>135</cp:revision>
  <dcterms:created xsi:type="dcterms:W3CDTF">2017-10-03T01:20:28Z</dcterms:created>
  <dcterms:modified xsi:type="dcterms:W3CDTF">2025-05-20T08:06:16Z</dcterms:modified>
</cp:coreProperties>
</file>