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1" r:id="rId2"/>
  </p:sldMasterIdLst>
  <p:notesMasterIdLst>
    <p:notesMasterId r:id="rId24"/>
  </p:notesMasterIdLst>
  <p:sldIdLst>
    <p:sldId id="259" r:id="rId3"/>
    <p:sldId id="293" r:id="rId4"/>
    <p:sldId id="344" r:id="rId5"/>
    <p:sldId id="345" r:id="rId6"/>
    <p:sldId id="337" r:id="rId7"/>
    <p:sldId id="256" r:id="rId8"/>
    <p:sldId id="338" r:id="rId9"/>
    <p:sldId id="313" r:id="rId10"/>
    <p:sldId id="319" r:id="rId11"/>
    <p:sldId id="315" r:id="rId12"/>
    <p:sldId id="316" r:id="rId13"/>
    <p:sldId id="336" r:id="rId14"/>
    <p:sldId id="341" r:id="rId15"/>
    <p:sldId id="340" r:id="rId16"/>
    <p:sldId id="342" r:id="rId17"/>
    <p:sldId id="304" r:id="rId18"/>
    <p:sldId id="317" r:id="rId19"/>
    <p:sldId id="305" r:id="rId20"/>
    <p:sldId id="303" r:id="rId21"/>
    <p:sldId id="30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25585A"/>
    <a:srgbClr val="2D6260"/>
    <a:srgbClr val="24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AAFBF-112F-4994-BE8D-D1D8AEAE82A9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945D0-4D48-4F61-BEC5-8CF968206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88C16F8-A321-C651-C8BD-C51E5BF9B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C7EAFBF-A51E-FD1B-7568-D531118229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D49A1CC-AE48-D1D4-660E-F6CF4EFF93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41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chọn A/B/C/D để hiện đáp án đúng/sai</a:t>
            </a:r>
          </a:p>
          <a:p>
            <a:r>
              <a:rPr lang="en-VN" dirty="0"/>
              <a:t>Bấm vào hình máy tính để quay về chọn câu hỏi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4310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chọn A/B/C/D để hiện đáp án đúng/sai</a:t>
            </a:r>
          </a:p>
          <a:p>
            <a:r>
              <a:rPr lang="en-VN" dirty="0"/>
              <a:t>Bấm vào hình máy tính để quay về chọn câu hỏi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70047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vào số để mở câu hỏi. Bấm vào hàng ngang để hiển thị đáp án. Bấm vào ngôi sao để hiển thị từ khóa.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E7211-8DA8-4D56-980D-D5D90D863B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904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2923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3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945D0-4D48-4F61-BEC5-8CF968206B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chọn A/B/C/D để hiện đáp án đúng/sai</a:t>
            </a:r>
          </a:p>
          <a:p>
            <a:r>
              <a:rPr lang="en-VN" dirty="0"/>
              <a:t>Bấm vào hình máy tính để quay về chọn câu hỏi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01138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chọn A/B/C/D để hiện đáp án đúng/sai</a:t>
            </a:r>
          </a:p>
          <a:p>
            <a:r>
              <a:rPr lang="en-VN" dirty="0"/>
              <a:t>Bấm vào hình máy tính để quay về chọn câu hỏi</a:t>
            </a:r>
          </a:p>
        </p:txBody>
      </p:sp>
    </p:spTree>
    <p:extLst>
      <p:ext uri="{BB962C8B-B14F-4D97-AF65-F5344CB8AC3E}">
        <p14:creationId xmlns:p14="http://schemas.microsoft.com/office/powerpoint/2010/main" val="77214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chọn A/B/C/D để hiện đáp án đúng/sai</a:t>
            </a:r>
          </a:p>
          <a:p>
            <a:r>
              <a:rPr lang="en-VN" dirty="0"/>
              <a:t>Bấm vào hình máy tính để quay về chọn câu hỏi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1270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2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5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558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5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66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26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07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8" indent="0" algn="ctr">
              <a:buNone/>
              <a:defRPr sz="2000"/>
            </a:lvl2pPr>
            <a:lvl3pPr marL="913996" indent="0" algn="ctr">
              <a:buNone/>
              <a:defRPr sz="1867"/>
            </a:lvl3pPr>
            <a:lvl4pPr marL="1370986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76" indent="0" algn="ctr">
              <a:buNone/>
              <a:defRPr sz="1600"/>
            </a:lvl6pPr>
            <a:lvl7pPr marL="2741970" indent="0" algn="ctr">
              <a:buNone/>
              <a:defRPr sz="1600"/>
            </a:lvl7pPr>
            <a:lvl8pPr marL="3198968" indent="0" algn="ctr">
              <a:buNone/>
              <a:defRPr sz="1600"/>
            </a:lvl8pPr>
            <a:lvl9pPr marL="3655966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676964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003219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3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65036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243223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93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3996" indent="0">
              <a:buNone/>
              <a:defRPr sz="1867" b="1"/>
            </a:lvl3pPr>
            <a:lvl4pPr marL="1370986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76" indent="0">
              <a:buNone/>
              <a:defRPr sz="1600" b="1"/>
            </a:lvl6pPr>
            <a:lvl7pPr marL="2741970" indent="0">
              <a:buNone/>
              <a:defRPr sz="1600" b="1"/>
            </a:lvl7pPr>
            <a:lvl8pPr marL="3198968" indent="0">
              <a:buNone/>
              <a:defRPr sz="1600" b="1"/>
            </a:lvl8pPr>
            <a:lvl9pPr marL="3655966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93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019879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03343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574734"/>
      </p:ext>
    </p:extLst>
  </p:cSld>
  <p:clrMapOvr>
    <a:masterClrMapping/>
  </p:clrMapOvr>
  <p:transition spd="med" advClick="0" advTm="0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58765"/>
      </p:ext>
    </p:extLst>
  </p:cSld>
  <p:clrMapOvr>
    <a:masterClrMapping/>
  </p:clrMapOvr>
  <p:transition spd="med" advClick="0" advTm="0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3996" indent="0">
              <a:buNone/>
              <a:defRPr sz="2400"/>
            </a:lvl3pPr>
            <a:lvl4pPr marL="1370986" indent="0">
              <a:buNone/>
              <a:defRPr sz="2000"/>
            </a:lvl4pPr>
            <a:lvl5pPr marL="1827984" indent="0">
              <a:buNone/>
              <a:defRPr sz="2000"/>
            </a:lvl5pPr>
            <a:lvl6pPr marL="2284976" indent="0">
              <a:buNone/>
              <a:defRPr sz="2000"/>
            </a:lvl6pPr>
            <a:lvl7pPr marL="2741970" indent="0">
              <a:buNone/>
              <a:defRPr sz="2000"/>
            </a:lvl7pPr>
            <a:lvl8pPr marL="3198968" indent="0">
              <a:buNone/>
              <a:defRPr sz="2000"/>
            </a:lvl8pPr>
            <a:lvl9pPr marL="3655966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8" indent="0">
              <a:buNone/>
              <a:defRPr sz="1333"/>
            </a:lvl2pPr>
            <a:lvl3pPr marL="913996" indent="0">
              <a:buNone/>
              <a:defRPr sz="1200"/>
            </a:lvl3pPr>
            <a:lvl4pPr marL="1370986" indent="0">
              <a:buNone/>
              <a:defRPr sz="1067"/>
            </a:lvl4pPr>
            <a:lvl5pPr marL="1827984" indent="0">
              <a:buNone/>
              <a:defRPr sz="1067"/>
            </a:lvl5pPr>
            <a:lvl6pPr marL="2284976" indent="0">
              <a:buNone/>
              <a:defRPr sz="1067"/>
            </a:lvl6pPr>
            <a:lvl7pPr marL="2741970" indent="0">
              <a:buNone/>
              <a:defRPr sz="1067"/>
            </a:lvl7pPr>
            <a:lvl8pPr marL="3198968" indent="0">
              <a:buNone/>
              <a:defRPr sz="1067"/>
            </a:lvl8pPr>
            <a:lvl9pPr marL="3655966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407414"/>
      </p:ext>
    </p:extLst>
  </p:cSld>
  <p:clrMapOvr>
    <a:masterClrMapping/>
  </p:clrMapOvr>
  <p:transition spd="med" advClick="0" advTm="0"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71768"/>
      </p:ext>
    </p:extLst>
  </p:cSld>
  <p:clrMapOvr>
    <a:masterClrMapping/>
  </p:clrMapOvr>
  <p:transition spd="med" advClick="0" advTm="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98637"/>
      </p:ext>
    </p:extLst>
  </p:cSld>
  <p:clrMapOvr>
    <a:masterClrMapping/>
  </p:clrMapOvr>
  <p:transition spd="med" advClick="0" advTm="0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0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54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11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3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41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0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578C5E3-BF7F-4E4F-9B1A-6D842C81C277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AB41-6E8D-4AF2-93A2-64D9DC05B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23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0" cy="4351339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2025/11/21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31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med" advClick="0" advTm="0">
    <p:push dir="r"/>
  </p:transition>
  <p:txStyles>
    <p:titleStyle>
      <a:lvl1pPr algn="l" defTabSz="913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0" indent="-228490" algn="l" defTabSz="913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0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4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82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8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471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6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9" indent="-228490" algn="l" defTabSz="913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9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0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8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966" algn="l" defTabSz="9139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hyperlink" Target="https://vietnamtourism.gov.vn/post/37589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baodantoc.vn/phat-trien-du-lich-chua-lanh-tren-nui-ba-den-1693298149675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0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590283"/>
            <a:ext cx="12300155" cy="2154387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4400" b="1" dirty="0">
                <a:latin typeface="Segoe Print" pitchFamily="2" charset="0"/>
                <a:ea typeface="微软雅黑" panose="020B0503020204020204" pitchFamily="34" charset="-122"/>
              </a:rPr>
              <a:t>CHÀO MỪNG CÁC EM ĐẾN VỚI TIẾT HỌC </a:t>
            </a:r>
          </a:p>
          <a:p>
            <a:pPr algn="ctr" defTabSz="913996">
              <a:lnSpc>
                <a:spcPct val="150000"/>
              </a:lnSpc>
            </a:pPr>
            <a:r>
              <a:rPr lang="en-US" altLang="zh-CN" sz="4400" b="1" dirty="0">
                <a:latin typeface="Segoe Print" pitchFamily="2" charset="0"/>
                <a:ea typeface="微软雅黑" panose="020B0503020204020204" pitchFamily="34" charset="-122"/>
              </a:rPr>
              <a:t>MÔN TIN </a:t>
            </a:r>
            <a:r>
              <a:rPr lang="en-US" altLang="zh-CN" sz="4400" b="1" dirty="0" err="1" smtClean="0">
                <a:latin typeface="Segoe Print" pitchFamily="2" charset="0"/>
                <a:ea typeface="微软雅黑" panose="020B0503020204020204" pitchFamily="34" charset="-122"/>
              </a:rPr>
              <a:t>HỌC</a:t>
            </a:r>
            <a:endParaRPr lang="zh-CN" altLang="en-US" sz="4400" b="1" dirty="0"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2F002B0-F598-B3F1-BE9E-00F4CA3C9FB4}"/>
              </a:ext>
            </a:extLst>
          </p:cNvPr>
          <p:cNvSpPr/>
          <p:nvPr/>
        </p:nvSpPr>
        <p:spPr>
          <a:xfrm>
            <a:off x="-1090246" y="-61787"/>
            <a:ext cx="14120447" cy="869470"/>
          </a:xfrm>
          <a:prstGeom prst="rect">
            <a:avLst/>
          </a:prstGeom>
          <a:solidFill>
            <a:srgbClr val="F681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8" name="Title 45">
            <a:extLst>
              <a:ext uri="{FF2B5EF4-FFF2-40B4-BE49-F238E27FC236}">
                <a16:creationId xmlns:a16="http://schemas.microsoft.com/office/drawing/2014/main" id="{9667AEC0-CBE2-6437-B66F-C3BC86CBAEF8}"/>
              </a:ext>
            </a:extLst>
          </p:cNvPr>
          <p:cNvSpPr txBox="1">
            <a:spLocks/>
          </p:cNvSpPr>
          <p:nvPr/>
        </p:nvSpPr>
        <p:spPr>
          <a:xfrm>
            <a:off x="595014" y="951"/>
            <a:ext cx="11001971" cy="49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ea"/>
                <a:sym typeface="+mn-lt"/>
              </a:rPr>
              <a:t>BẢN THU HOẠCH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DE777D67-7761-DFAC-6028-227BF7685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670246"/>
              </p:ext>
            </p:extLst>
          </p:nvPr>
        </p:nvGraphicFramePr>
        <p:xfrm>
          <a:off x="792" y="500193"/>
          <a:ext cx="12192002" cy="6325096"/>
        </p:xfrm>
        <a:graphic>
          <a:graphicData uri="http://schemas.openxmlformats.org/drawingml/2006/table">
            <a:tbl>
              <a:tblPr/>
              <a:tblGrid>
                <a:gridCol w="5892802">
                  <a:extLst>
                    <a:ext uri="{9D8B030D-6E8A-4147-A177-3AD203B41FA5}">
                      <a16:colId xmlns:a16="http://schemas.microsoft.com/office/drawing/2014/main" val="3587983594"/>
                    </a:ext>
                  </a:extLst>
                </a:gridCol>
                <a:gridCol w="227159">
                  <a:extLst>
                    <a:ext uri="{9D8B030D-6E8A-4147-A177-3AD203B41FA5}">
                      <a16:colId xmlns:a16="http://schemas.microsoft.com/office/drawing/2014/main" val="221202040"/>
                    </a:ext>
                  </a:extLst>
                </a:gridCol>
                <a:gridCol w="6072041">
                  <a:extLst>
                    <a:ext uri="{9D8B030D-6E8A-4147-A177-3AD203B41FA5}">
                      <a16:colId xmlns:a16="http://schemas.microsoft.com/office/drawing/2014/main" val="2140562835"/>
                    </a:ext>
                  </a:extLst>
                </a:gridCol>
              </a:tblGrid>
              <a:tr h="1681501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b="1" i="1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Tên các thành viên: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b="1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A. </a:t>
                      </a: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Đánh giá kết quả: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Hoàn thành:                                                                               Chưa hoàn thành: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1800" b="1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B. </a:t>
                      </a: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Nhận xét về việc tìm thông tin để giải ô chữ: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93062"/>
                  </a:ext>
                </a:extLst>
              </a:tr>
              <a:tr h="513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180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Để giải được ô chữ: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180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Từ điền vào dãy ô ở mỗi hàng ngang: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điền vào dãy ô ở mỗi hàng ngang:</a:t>
                      </a:r>
                    </a:p>
                  </a:txBody>
                  <a:tcPr marL="180000" marR="180000" marT="23193" marB="23193" anchor="ctr"/>
                </a:tc>
                <a:extLst>
                  <a:ext uri="{0D108BD9-81ED-4DB2-BD59-A6C34878D82A}">
                    <a16:rowId xmlns:a16="http://schemas.microsoft.com/office/drawing/2014/main" val="1451980276"/>
                  </a:ext>
                </a:extLst>
              </a:tr>
              <a:tr h="16773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Thông tin đã cho trong Bảng 1 là đủ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   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Cần tìm thêm thông tin (trên Internet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hoặc tìm bằng cách khác)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Luôn chỉ có một từ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Có nhiều từ và phải lựa chọn 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Luôn chỉ có một từ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nhiều từ và phải lựa chọn </a:t>
                      </a:r>
                    </a:p>
                  </a:txBody>
                  <a:tcPr marL="180000" marR="180000" marT="23193" marB="23193" anchor="ctr"/>
                </a:tc>
                <a:extLst>
                  <a:ext uri="{0D108BD9-81ED-4DB2-BD59-A6C34878D82A}">
                    <a16:rowId xmlns:a16="http://schemas.microsoft.com/office/drawing/2014/main" val="3347848436"/>
                  </a:ext>
                </a:extLst>
              </a:tr>
              <a:tr h="387726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1800" b="1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C. </a:t>
                      </a: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Đánh giá về vai trò của sự hợp tác khi thực hiện nhiệm vụ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831738"/>
                  </a:ext>
                </a:extLst>
              </a:tr>
              <a:tr h="387726"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Để nhóm hoàn thành nhiệm vụ nhanh và chính xác: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988157"/>
                  </a:ext>
                </a:extLst>
              </a:tr>
              <a:tr h="167739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Chỉ cần một vài bạn thực hiện nhiệm vụ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Phải có phân chia công việc và bạn nào 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cũng tham gia thực hiện nhiệm vụ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vi-VN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23193" marB="23193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UTM Avo"/>
                          <a:ea typeface="UTM Avo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Không cần trao đổi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UTM Avo" panose="02040603050506020204" pitchFamily="18"/>
                          <a:ea typeface="+mn-ea"/>
                          <a:cs typeface="+mn-ea"/>
                          <a:sym typeface="+mn-lt"/>
                        </a:rPr>
                        <a:t>Có trao đổi sẽ tốt hơn</a:t>
                      </a:r>
                    </a:p>
                  </a:txBody>
                  <a:tcPr marL="120000" marR="120000" marT="15462" marB="1546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898485"/>
                  </a:ext>
                </a:extLst>
              </a:tr>
            </a:tbl>
          </a:graphicData>
        </a:graphic>
      </p:graphicFrame>
      <p:sp>
        <p:nvSpPr>
          <p:cNvPr id="60" name="Rectangle 59">
            <a:extLst>
              <a:ext uri="{FF2B5EF4-FFF2-40B4-BE49-F238E27FC236}">
                <a16:creationId xmlns:a16="http://schemas.microsoft.com/office/drawing/2014/main" id="{63369E63-B601-DC83-49F9-40B7F3C6E3A5}"/>
              </a:ext>
            </a:extLst>
          </p:cNvPr>
          <p:cNvSpPr/>
          <p:nvPr/>
        </p:nvSpPr>
        <p:spPr>
          <a:xfrm>
            <a:off x="1575594" y="1498600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3EE87C9-9E25-5EBF-03E2-ADB3630D1673}"/>
              </a:ext>
            </a:extLst>
          </p:cNvPr>
          <p:cNvSpPr/>
          <p:nvPr/>
        </p:nvSpPr>
        <p:spPr>
          <a:xfrm>
            <a:off x="8687594" y="1498600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CB0B68C-051A-0358-3CCF-16A9E97AF1FD}"/>
              </a:ext>
            </a:extLst>
          </p:cNvPr>
          <p:cNvSpPr/>
          <p:nvPr/>
        </p:nvSpPr>
        <p:spPr>
          <a:xfrm>
            <a:off x="11496179" y="3017762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ADA978-AB17-492A-DD9C-E343B79978FF}"/>
              </a:ext>
            </a:extLst>
          </p:cNvPr>
          <p:cNvSpPr/>
          <p:nvPr/>
        </p:nvSpPr>
        <p:spPr>
          <a:xfrm>
            <a:off x="11496179" y="3871101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6954064-D7D0-6C94-4A80-E8C0EEF6CCEF}"/>
              </a:ext>
            </a:extLst>
          </p:cNvPr>
          <p:cNvSpPr/>
          <p:nvPr/>
        </p:nvSpPr>
        <p:spPr>
          <a:xfrm>
            <a:off x="5429171" y="3017762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5CC155F-7B32-3D04-CFEB-916E8725FCC3}"/>
              </a:ext>
            </a:extLst>
          </p:cNvPr>
          <p:cNvSpPr/>
          <p:nvPr/>
        </p:nvSpPr>
        <p:spPr>
          <a:xfrm>
            <a:off x="5429171" y="3871101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FB55094-A635-6402-701F-ACA7A40578D7}"/>
              </a:ext>
            </a:extLst>
          </p:cNvPr>
          <p:cNvSpPr/>
          <p:nvPr/>
        </p:nvSpPr>
        <p:spPr>
          <a:xfrm>
            <a:off x="5429171" y="5402869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B43965C-1113-D85F-4EA4-FBB7ACC46ABD}"/>
              </a:ext>
            </a:extLst>
          </p:cNvPr>
          <p:cNvSpPr/>
          <p:nvPr/>
        </p:nvSpPr>
        <p:spPr>
          <a:xfrm>
            <a:off x="5429171" y="6256207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12BB524-43F4-3834-A31A-47654CB0564E}"/>
              </a:ext>
            </a:extLst>
          </p:cNvPr>
          <p:cNvSpPr/>
          <p:nvPr/>
        </p:nvSpPr>
        <p:spPr>
          <a:xfrm>
            <a:off x="11496179" y="5402869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6C9BBB6-73A0-AF79-D41E-243DE19361C4}"/>
              </a:ext>
            </a:extLst>
          </p:cNvPr>
          <p:cNvSpPr/>
          <p:nvPr/>
        </p:nvSpPr>
        <p:spPr>
          <a:xfrm>
            <a:off x="11496179" y="6256207"/>
            <a:ext cx="203200" cy="2032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ea"/>
              <a:sym typeface="+mn-lt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9758ADF-604C-67E0-A84B-63D2C797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5028" y="0"/>
            <a:ext cx="446972" cy="498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90315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">
            <a:extLst>
              <a:ext uri="{FF2B5EF4-FFF2-40B4-BE49-F238E27FC236}">
                <a16:creationId xmlns:a16="http://schemas.microsoft.com/office/drawing/2014/main" id="{F305A2E5-4204-69A1-2BF0-B7357D795500}"/>
              </a:ext>
            </a:extLst>
          </p:cNvPr>
          <p:cNvGrpSpPr/>
          <p:nvPr/>
        </p:nvGrpSpPr>
        <p:grpSpPr>
          <a:xfrm>
            <a:off x="432594" y="1800208"/>
            <a:ext cx="2393156" cy="1484331"/>
            <a:chOff x="0" y="0"/>
            <a:chExt cx="5213080" cy="3233360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F19968AB-4B6E-77E0-966A-B3E9E2C5A2F0}"/>
                </a:ext>
              </a:extLst>
            </p:cNvPr>
            <p:cNvSpPr/>
            <p:nvPr/>
          </p:nvSpPr>
          <p:spPr>
            <a:xfrm>
              <a:off x="0" y="0"/>
              <a:ext cx="5213080" cy="323336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>
                <a:buClrTx/>
                <a:buFontTx/>
                <a:buNone/>
              </a:pPr>
              <a:endParaRPr lang="en-US" sz="700" kern="12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endParaRPr>
            </a:p>
          </p:txBody>
        </p:sp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9DA0C2EF-AAC6-8556-1392-78351BF72323}"/>
                </a:ext>
              </a:extLst>
            </p:cNvPr>
            <p:cNvGrpSpPr/>
            <p:nvPr/>
          </p:nvGrpSpPr>
          <p:grpSpPr>
            <a:xfrm>
              <a:off x="158080" y="178692"/>
              <a:ext cx="4896921" cy="2875975"/>
              <a:chOff x="0" y="0"/>
              <a:chExt cx="967293" cy="568094"/>
            </a:xfrm>
          </p:grpSpPr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id="{EC95279A-E330-2908-3B6D-FB482222A9BB}"/>
                  </a:ext>
                </a:extLst>
              </p:cNvPr>
              <p:cNvSpPr/>
              <p:nvPr/>
            </p:nvSpPr>
            <p:spPr>
              <a:xfrm>
                <a:off x="0" y="0"/>
                <a:ext cx="967293" cy="568094"/>
              </a:xfrm>
              <a:custGeom>
                <a:avLst/>
                <a:gdLst/>
                <a:ahLst/>
                <a:cxnLst/>
                <a:rect l="l" t="t" r="r" b="b"/>
                <a:pathLst>
                  <a:path w="967293" h="568094">
                    <a:moveTo>
                      <a:pt x="84319" y="0"/>
                    </a:moveTo>
                    <a:lnTo>
                      <a:pt x="882974" y="0"/>
                    </a:lnTo>
                    <a:cubicBezTo>
                      <a:pt x="929542" y="0"/>
                      <a:pt x="967293" y="37751"/>
                      <a:pt x="967293" y="84319"/>
                    </a:cubicBezTo>
                    <a:lnTo>
                      <a:pt x="967293" y="483775"/>
                    </a:lnTo>
                    <a:cubicBezTo>
                      <a:pt x="967293" y="530343"/>
                      <a:pt x="929542" y="568094"/>
                      <a:pt x="882974" y="568094"/>
                    </a:cubicBezTo>
                    <a:lnTo>
                      <a:pt x="84319" y="568094"/>
                    </a:lnTo>
                    <a:cubicBezTo>
                      <a:pt x="37751" y="568094"/>
                      <a:pt x="0" y="530343"/>
                      <a:pt x="0" y="483775"/>
                    </a:cubicBezTo>
                    <a:lnTo>
                      <a:pt x="0" y="84319"/>
                    </a:lnTo>
                    <a:cubicBezTo>
                      <a:pt x="0" y="37751"/>
                      <a:pt x="37751" y="0"/>
                      <a:pt x="84319" y="0"/>
                    </a:cubicBezTo>
                    <a:close/>
                  </a:path>
                </a:pathLst>
              </a:custGeom>
              <a:solidFill>
                <a:srgbClr val="BCBEFA"/>
              </a:solidFill>
              <a:ln w="47625" cap="rnd">
                <a:solidFill>
                  <a:srgbClr val="19274F"/>
                </a:solidFill>
                <a:prstDash val="lgDash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prstClr val="black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54" name="TextBox 8">
                <a:extLst>
                  <a:ext uri="{FF2B5EF4-FFF2-40B4-BE49-F238E27FC236}">
                    <a16:creationId xmlns:a16="http://schemas.microsoft.com/office/drawing/2014/main" id="{AEA7C68B-790C-E2C6-A212-3A069800A2D5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967293" cy="63476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buClrTx/>
                  <a:buFontTx/>
                  <a:buNone/>
                </a:pPr>
                <a:endParaRPr sz="700" kern="1200">
                  <a:solidFill>
                    <a:prstClr val="black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D71D5937-1E44-C025-B804-736FD7691EE1}"/>
                </a:ext>
              </a:extLst>
            </p:cNvPr>
            <p:cNvSpPr/>
            <p:nvPr/>
          </p:nvSpPr>
          <p:spPr>
            <a:xfrm>
              <a:off x="1140312" y="459693"/>
              <a:ext cx="2932457" cy="2313975"/>
            </a:xfrm>
            <a:custGeom>
              <a:avLst/>
              <a:gdLst/>
              <a:ahLst/>
              <a:cxnLst/>
              <a:rect l="l" t="t" r="r" b="b"/>
              <a:pathLst>
                <a:path w="2932457" h="2313975">
                  <a:moveTo>
                    <a:pt x="0" y="0"/>
                  </a:moveTo>
                  <a:lnTo>
                    <a:pt x="2932456" y="0"/>
                  </a:lnTo>
                  <a:lnTo>
                    <a:pt x="2932456" y="2313974"/>
                  </a:lnTo>
                  <a:lnTo>
                    <a:pt x="0" y="231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  <a:buFontTx/>
                <a:buNone/>
              </a:pPr>
              <a:endParaRPr lang="en-US" sz="700" kern="12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endParaRPr>
            </a:p>
          </p:txBody>
        </p:sp>
      </p:grpSp>
      <p:grpSp>
        <p:nvGrpSpPr>
          <p:cNvPr id="55" name="Group 10">
            <a:extLst>
              <a:ext uri="{FF2B5EF4-FFF2-40B4-BE49-F238E27FC236}">
                <a16:creationId xmlns:a16="http://schemas.microsoft.com/office/drawing/2014/main" id="{F4C21A3D-CA56-86A0-A83D-E712CB8BF6BB}"/>
              </a:ext>
            </a:extLst>
          </p:cNvPr>
          <p:cNvGrpSpPr/>
          <p:nvPr/>
        </p:nvGrpSpPr>
        <p:grpSpPr>
          <a:xfrm>
            <a:off x="432594" y="3527396"/>
            <a:ext cx="2393156" cy="1484331"/>
            <a:chOff x="0" y="1"/>
            <a:chExt cx="5213080" cy="3233359"/>
          </a:xfrm>
        </p:grpSpPr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A72A7C60-3778-DE64-CC86-63BD1B2EC82A}"/>
                </a:ext>
              </a:extLst>
            </p:cNvPr>
            <p:cNvSpPr/>
            <p:nvPr/>
          </p:nvSpPr>
          <p:spPr>
            <a:xfrm>
              <a:off x="0" y="1"/>
              <a:ext cx="5213080" cy="3233359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>
                <a:buClrTx/>
                <a:buFontTx/>
                <a:buNone/>
              </a:pPr>
              <a:endParaRPr lang="en-US" sz="700" kern="12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867FE470-F738-F117-01F3-641D07F66C24}"/>
                </a:ext>
              </a:extLst>
            </p:cNvPr>
            <p:cNvSpPr/>
            <p:nvPr/>
          </p:nvSpPr>
          <p:spPr>
            <a:xfrm>
              <a:off x="158080" y="178693"/>
              <a:ext cx="4896921" cy="2875974"/>
            </a:xfrm>
            <a:custGeom>
              <a:avLst/>
              <a:gdLst/>
              <a:ahLst/>
              <a:cxnLst/>
              <a:rect l="l" t="t" r="r" b="b"/>
              <a:pathLst>
                <a:path w="967293" h="568094">
                  <a:moveTo>
                    <a:pt x="84319" y="0"/>
                  </a:moveTo>
                  <a:lnTo>
                    <a:pt x="882974" y="0"/>
                  </a:lnTo>
                  <a:cubicBezTo>
                    <a:pt x="929542" y="0"/>
                    <a:pt x="967293" y="37751"/>
                    <a:pt x="967293" y="84319"/>
                  </a:cubicBezTo>
                  <a:lnTo>
                    <a:pt x="967293" y="483775"/>
                  </a:lnTo>
                  <a:cubicBezTo>
                    <a:pt x="967293" y="530343"/>
                    <a:pt x="929542" y="568094"/>
                    <a:pt x="882974" y="568094"/>
                  </a:cubicBezTo>
                  <a:lnTo>
                    <a:pt x="84319" y="568094"/>
                  </a:lnTo>
                  <a:cubicBezTo>
                    <a:pt x="37751" y="568094"/>
                    <a:pt x="0" y="530343"/>
                    <a:pt x="0" y="483775"/>
                  </a:cubicBezTo>
                  <a:lnTo>
                    <a:pt x="0" y="84319"/>
                  </a:lnTo>
                  <a:cubicBezTo>
                    <a:pt x="0" y="37751"/>
                    <a:pt x="37751" y="0"/>
                    <a:pt x="84319" y="0"/>
                  </a:cubicBezTo>
                  <a:close/>
                </a:path>
              </a:pathLst>
            </a:custGeom>
            <a:solidFill>
              <a:srgbClr val="FFD33C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  <p:txBody>
            <a:bodyPr anchor="ctr"/>
            <a:lstStyle/>
            <a:p>
              <a:pPr algn="ctr" defTabSz="609630">
                <a:buClrTx/>
                <a:buFontTx/>
                <a:buNone/>
              </a:pPr>
              <a:r>
                <a:rPr lang="vi-VN" sz="3200" b="1" kern="12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/>
                  <a:cs typeface="+mn-ea"/>
                  <a:sym typeface="+mn-lt"/>
                </a:rPr>
                <a:t>KẾT LUẬN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6780904-DA2E-78FD-E90A-E48C695059FC}"/>
              </a:ext>
            </a:extLst>
          </p:cNvPr>
          <p:cNvGrpSpPr/>
          <p:nvPr/>
        </p:nvGrpSpPr>
        <p:grpSpPr>
          <a:xfrm>
            <a:off x="432594" y="5296640"/>
            <a:ext cx="2398216" cy="1487469"/>
            <a:chOff x="1028700" y="6955832"/>
            <a:chExt cx="3909810" cy="2425020"/>
          </a:xfrm>
        </p:grpSpPr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4F3AFAE5-F8DB-8AB9-206D-17EEE2408350}"/>
                </a:ext>
              </a:extLst>
            </p:cNvPr>
            <p:cNvSpPr/>
            <p:nvPr/>
          </p:nvSpPr>
          <p:spPr>
            <a:xfrm>
              <a:off x="1028700" y="6955832"/>
              <a:ext cx="3909810" cy="2425020"/>
            </a:xfrm>
            <a:custGeom>
              <a:avLst/>
              <a:gdLst/>
              <a:ahLst/>
              <a:cxnLst/>
              <a:rect l="l" t="t" r="r" b="b"/>
              <a:pathLst>
                <a:path w="1029744" h="638688">
                  <a:moveTo>
                    <a:pt x="79205" y="0"/>
                  </a:moveTo>
                  <a:lnTo>
                    <a:pt x="950539" y="0"/>
                  </a:lnTo>
                  <a:cubicBezTo>
                    <a:pt x="994283" y="0"/>
                    <a:pt x="1029744" y="35461"/>
                    <a:pt x="1029744" y="79205"/>
                  </a:cubicBezTo>
                  <a:lnTo>
                    <a:pt x="1029744" y="559483"/>
                  </a:lnTo>
                  <a:cubicBezTo>
                    <a:pt x="1029744" y="603227"/>
                    <a:pt x="994283" y="638688"/>
                    <a:pt x="950539" y="638688"/>
                  </a:cubicBezTo>
                  <a:lnTo>
                    <a:pt x="79205" y="638688"/>
                  </a:lnTo>
                  <a:cubicBezTo>
                    <a:pt x="58199" y="638688"/>
                    <a:pt x="38052" y="630344"/>
                    <a:pt x="23199" y="615490"/>
                  </a:cubicBezTo>
                  <a:cubicBezTo>
                    <a:pt x="8345" y="600636"/>
                    <a:pt x="0" y="580490"/>
                    <a:pt x="0" y="559483"/>
                  </a:cubicBezTo>
                  <a:lnTo>
                    <a:pt x="0" y="79205"/>
                  </a:lnTo>
                  <a:cubicBezTo>
                    <a:pt x="0" y="35461"/>
                    <a:pt x="35461" y="0"/>
                    <a:pt x="7920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>
                <a:buClrTx/>
                <a:buFontTx/>
                <a:buNone/>
              </a:pPr>
              <a:endParaRPr lang="en-US" sz="700" kern="12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74" name="Freeform: Shape 62">
              <a:hlinkClick r:id="rId6" action="ppaction://hlinksldjump"/>
              <a:extLst>
                <a:ext uri="{FF2B5EF4-FFF2-40B4-BE49-F238E27FC236}">
                  <a16:creationId xmlns:a16="http://schemas.microsoft.com/office/drawing/2014/main" id="{FE2A660C-F5A1-C363-BBAD-EAA4E242B53A}"/>
                </a:ext>
              </a:extLst>
            </p:cNvPr>
            <p:cNvSpPr/>
            <p:nvPr/>
          </p:nvSpPr>
          <p:spPr>
            <a:xfrm>
              <a:off x="1147260" y="7089851"/>
              <a:ext cx="3672691" cy="2156981"/>
            </a:xfrm>
            <a:custGeom>
              <a:avLst/>
              <a:gdLst>
                <a:gd name="connsiteX0" fmla="*/ 320149 w 3672691"/>
                <a:gd name="connsiteY0" fmla="*/ 0 h 2156981"/>
                <a:gd name="connsiteX1" fmla="*/ 3352542 w 3672691"/>
                <a:gd name="connsiteY1" fmla="*/ 0 h 2156981"/>
                <a:gd name="connsiteX2" fmla="*/ 3672691 w 3672691"/>
                <a:gd name="connsiteY2" fmla="*/ 320149 h 2156981"/>
                <a:gd name="connsiteX3" fmla="*/ 3672691 w 3672691"/>
                <a:gd name="connsiteY3" fmla="*/ 1836832 h 2156981"/>
                <a:gd name="connsiteX4" fmla="*/ 3352542 w 3672691"/>
                <a:gd name="connsiteY4" fmla="*/ 2156981 h 2156981"/>
                <a:gd name="connsiteX5" fmla="*/ 320149 w 3672691"/>
                <a:gd name="connsiteY5" fmla="*/ 2156981 h 2156981"/>
                <a:gd name="connsiteX6" fmla="*/ 0 w 3672691"/>
                <a:gd name="connsiteY6" fmla="*/ 1836832 h 2156981"/>
                <a:gd name="connsiteX7" fmla="*/ 0 w 3672691"/>
                <a:gd name="connsiteY7" fmla="*/ 320149 h 2156981"/>
                <a:gd name="connsiteX8" fmla="*/ 320149 w 3672691"/>
                <a:gd name="connsiteY8" fmla="*/ 0 h 2156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2691" h="2156981">
                  <a:moveTo>
                    <a:pt x="320149" y="0"/>
                  </a:moveTo>
                  <a:lnTo>
                    <a:pt x="3352542" y="0"/>
                  </a:lnTo>
                  <a:cubicBezTo>
                    <a:pt x="3529355" y="0"/>
                    <a:pt x="3672691" y="143336"/>
                    <a:pt x="3672691" y="320149"/>
                  </a:cubicBezTo>
                  <a:lnTo>
                    <a:pt x="3672691" y="1836832"/>
                  </a:lnTo>
                  <a:cubicBezTo>
                    <a:pt x="3672691" y="2013645"/>
                    <a:pt x="3529355" y="2156981"/>
                    <a:pt x="3352542" y="2156981"/>
                  </a:cubicBezTo>
                  <a:lnTo>
                    <a:pt x="320149" y="2156981"/>
                  </a:lnTo>
                  <a:cubicBezTo>
                    <a:pt x="143336" y="2156981"/>
                    <a:pt x="0" y="2013645"/>
                    <a:pt x="0" y="1836832"/>
                  </a:cubicBezTo>
                  <a:lnTo>
                    <a:pt x="0" y="320149"/>
                  </a:lnTo>
                  <a:cubicBezTo>
                    <a:pt x="0" y="143336"/>
                    <a:pt x="143336" y="0"/>
                    <a:pt x="320149" y="0"/>
                  </a:cubicBezTo>
                  <a:close/>
                </a:path>
              </a:pathLst>
            </a:custGeom>
            <a:solidFill>
              <a:srgbClr val="BCBEFA"/>
            </a:solidFill>
            <a:ln w="47625" cap="rnd">
              <a:solidFill>
                <a:srgbClr val="19274F"/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buClrTx/>
                <a:buFontTx/>
                <a:buNone/>
              </a:pPr>
              <a:endParaRPr lang="en-US" sz="700" kern="120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endParaRPr>
            </a:p>
          </p:txBody>
        </p:sp>
        <p:sp>
          <p:nvSpPr>
            <p:cNvPr id="75" name="Freeform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636C107E-C63E-ACFF-14CC-A2CF42ECD5E1}"/>
                </a:ext>
              </a:extLst>
            </p:cNvPr>
            <p:cNvSpPr/>
            <p:nvPr/>
          </p:nvSpPr>
          <p:spPr>
            <a:xfrm>
              <a:off x="2063567" y="7308525"/>
              <a:ext cx="1840076" cy="1719635"/>
            </a:xfrm>
            <a:custGeom>
              <a:avLst/>
              <a:gdLst/>
              <a:ahLst/>
              <a:cxnLst/>
              <a:rect l="l" t="t" r="r" b="b"/>
              <a:pathLst>
                <a:path w="2453435" h="2292847">
                  <a:moveTo>
                    <a:pt x="0" y="0"/>
                  </a:moveTo>
                  <a:lnTo>
                    <a:pt x="2453436" y="0"/>
                  </a:lnTo>
                  <a:lnTo>
                    <a:pt x="2453436" y="2292846"/>
                  </a:lnTo>
                  <a:lnTo>
                    <a:pt x="0" y="229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buClrTx/>
                <a:buFontTx/>
                <a:buNone/>
              </a:pPr>
              <a:endParaRPr lang="vi-VN" sz="700" kern="1200" dirty="0">
                <a:solidFill>
                  <a:prstClr val="black"/>
                </a:solidFill>
                <a:latin typeface="UTM Avo" panose="02040603050506020204" pitchFamily="18"/>
                <a:cs typeface="+mn-ea"/>
                <a:sym typeface="+mn-lt"/>
              </a:endParaRPr>
            </a:p>
          </p:txBody>
        </p:sp>
      </p:grpSp>
      <p:grpSp>
        <p:nvGrpSpPr>
          <p:cNvPr id="76" name="Group 26">
            <a:extLst>
              <a:ext uri="{FF2B5EF4-FFF2-40B4-BE49-F238E27FC236}">
                <a16:creationId xmlns:a16="http://schemas.microsoft.com/office/drawing/2014/main" id="{73FEF374-D436-D58D-29F1-49719E6C0C54}"/>
              </a:ext>
            </a:extLst>
          </p:cNvPr>
          <p:cNvGrpSpPr/>
          <p:nvPr/>
        </p:nvGrpSpPr>
        <p:grpSpPr>
          <a:xfrm>
            <a:off x="3518632" y="1874099"/>
            <a:ext cx="8168051" cy="4983901"/>
            <a:chOff x="0" y="0"/>
            <a:chExt cx="15366515" cy="11299605"/>
          </a:xfrm>
        </p:grpSpPr>
        <p:grpSp>
          <p:nvGrpSpPr>
            <p:cNvPr id="77" name="Group 27">
              <a:extLst>
                <a:ext uri="{FF2B5EF4-FFF2-40B4-BE49-F238E27FC236}">
                  <a16:creationId xmlns:a16="http://schemas.microsoft.com/office/drawing/2014/main" id="{B8A767C3-E8DE-C8F9-B0D0-B3D6A35CFCBE}"/>
                </a:ext>
              </a:extLst>
            </p:cNvPr>
            <p:cNvGrpSpPr/>
            <p:nvPr/>
          </p:nvGrpSpPr>
          <p:grpSpPr>
            <a:xfrm>
              <a:off x="0" y="0"/>
              <a:ext cx="15366515" cy="11299605"/>
              <a:chOff x="0" y="0"/>
              <a:chExt cx="3035361" cy="2232021"/>
            </a:xfrm>
          </p:grpSpPr>
          <p:sp>
            <p:nvSpPr>
              <p:cNvPr id="105" name="Freeform 28">
                <a:extLst>
                  <a:ext uri="{FF2B5EF4-FFF2-40B4-BE49-F238E27FC236}">
                    <a16:creationId xmlns:a16="http://schemas.microsoft.com/office/drawing/2014/main" id="{DB9B055B-A661-D87E-00BA-E40B064F9668}"/>
                  </a:ext>
                </a:extLst>
              </p:cNvPr>
              <p:cNvSpPr/>
              <p:nvPr/>
            </p:nvSpPr>
            <p:spPr>
              <a:xfrm>
                <a:off x="0" y="0"/>
                <a:ext cx="3035361" cy="2232021"/>
              </a:xfrm>
              <a:custGeom>
                <a:avLst/>
                <a:gdLst/>
                <a:ahLst/>
                <a:cxnLst/>
                <a:rect l="l" t="t" r="r" b="b"/>
                <a:pathLst>
                  <a:path w="3035361" h="2232021">
                    <a:moveTo>
                      <a:pt x="47023" y="0"/>
                    </a:moveTo>
                    <a:lnTo>
                      <a:pt x="2988338" y="0"/>
                    </a:lnTo>
                    <a:cubicBezTo>
                      <a:pt x="3000809" y="0"/>
                      <a:pt x="3012770" y="4954"/>
                      <a:pt x="3021588" y="13773"/>
                    </a:cubicBezTo>
                    <a:cubicBezTo>
                      <a:pt x="3030407" y="22591"/>
                      <a:pt x="3035361" y="34552"/>
                      <a:pt x="3035361" y="47023"/>
                    </a:cubicBezTo>
                    <a:lnTo>
                      <a:pt x="3035361" y="2184998"/>
                    </a:lnTo>
                    <a:cubicBezTo>
                      <a:pt x="3035361" y="2197469"/>
                      <a:pt x="3030407" y="2209429"/>
                      <a:pt x="3021588" y="2218248"/>
                    </a:cubicBezTo>
                    <a:cubicBezTo>
                      <a:pt x="3012770" y="2227067"/>
                      <a:pt x="3000809" y="2232021"/>
                      <a:pt x="2988338" y="2232021"/>
                    </a:cubicBezTo>
                    <a:lnTo>
                      <a:pt x="47023" y="2232021"/>
                    </a:lnTo>
                    <a:cubicBezTo>
                      <a:pt x="34552" y="2232021"/>
                      <a:pt x="22591" y="2227067"/>
                      <a:pt x="13773" y="2218248"/>
                    </a:cubicBezTo>
                    <a:cubicBezTo>
                      <a:pt x="4954" y="2209429"/>
                      <a:pt x="0" y="2197469"/>
                      <a:pt x="0" y="2184998"/>
                    </a:cubicBezTo>
                    <a:lnTo>
                      <a:pt x="0" y="47023"/>
                    </a:lnTo>
                    <a:cubicBezTo>
                      <a:pt x="0" y="34552"/>
                      <a:pt x="4954" y="22591"/>
                      <a:pt x="13773" y="13773"/>
                    </a:cubicBezTo>
                    <a:cubicBezTo>
                      <a:pt x="22591" y="4954"/>
                      <a:pt x="34552" y="0"/>
                      <a:pt x="4702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106" name="TextBox 29">
                <a:extLst>
                  <a:ext uri="{FF2B5EF4-FFF2-40B4-BE49-F238E27FC236}">
                    <a16:creationId xmlns:a16="http://schemas.microsoft.com/office/drawing/2014/main" id="{BB1BC378-EF3C-CBFE-CEC4-8B5459A08A96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3035361" cy="22986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78" name="Group 30">
              <a:extLst>
                <a:ext uri="{FF2B5EF4-FFF2-40B4-BE49-F238E27FC236}">
                  <a16:creationId xmlns:a16="http://schemas.microsoft.com/office/drawing/2014/main" id="{C345A2DE-A956-40A2-B6E7-3C0BEA076E1B}"/>
                </a:ext>
              </a:extLst>
            </p:cNvPr>
            <p:cNvGrpSpPr/>
            <p:nvPr/>
          </p:nvGrpSpPr>
          <p:grpSpPr>
            <a:xfrm>
              <a:off x="341752" y="0"/>
              <a:ext cx="14761126" cy="10856806"/>
              <a:chOff x="0" y="0"/>
              <a:chExt cx="2915778" cy="2144554"/>
            </a:xfrm>
          </p:grpSpPr>
          <p:sp>
            <p:nvSpPr>
              <p:cNvPr id="103" name="Freeform 31">
                <a:extLst>
                  <a:ext uri="{FF2B5EF4-FFF2-40B4-BE49-F238E27FC236}">
                    <a16:creationId xmlns:a16="http://schemas.microsoft.com/office/drawing/2014/main" id="{75424C7E-23FB-AA00-F8F4-43A08BA23B93}"/>
                  </a:ext>
                </a:extLst>
              </p:cNvPr>
              <p:cNvSpPr/>
              <p:nvPr/>
            </p:nvSpPr>
            <p:spPr>
              <a:xfrm>
                <a:off x="0" y="0"/>
                <a:ext cx="2915778" cy="2144554"/>
              </a:xfrm>
              <a:custGeom>
                <a:avLst/>
                <a:gdLst/>
                <a:ahLst/>
                <a:cxnLst/>
                <a:rect l="l" t="t" r="r" b="b"/>
                <a:pathLst>
                  <a:path w="2915778" h="2144554">
                    <a:moveTo>
                      <a:pt x="48951" y="0"/>
                    </a:moveTo>
                    <a:lnTo>
                      <a:pt x="2866827" y="0"/>
                    </a:lnTo>
                    <a:cubicBezTo>
                      <a:pt x="2893862" y="0"/>
                      <a:pt x="2915778" y="21916"/>
                      <a:pt x="2915778" y="48951"/>
                    </a:cubicBezTo>
                    <a:lnTo>
                      <a:pt x="2915778" y="2095603"/>
                    </a:lnTo>
                    <a:cubicBezTo>
                      <a:pt x="2915778" y="2108585"/>
                      <a:pt x="2910621" y="2121036"/>
                      <a:pt x="2901441" y="2130217"/>
                    </a:cubicBezTo>
                    <a:cubicBezTo>
                      <a:pt x="2892260" y="2139397"/>
                      <a:pt x="2879809" y="2144554"/>
                      <a:pt x="2866827" y="2144554"/>
                    </a:cubicBezTo>
                    <a:lnTo>
                      <a:pt x="48951" y="2144554"/>
                    </a:lnTo>
                    <a:cubicBezTo>
                      <a:pt x="21916" y="2144554"/>
                      <a:pt x="0" y="2122638"/>
                      <a:pt x="0" y="2095603"/>
                    </a:cubicBezTo>
                    <a:lnTo>
                      <a:pt x="0" y="48951"/>
                    </a:lnTo>
                    <a:cubicBezTo>
                      <a:pt x="0" y="35969"/>
                      <a:pt x="5157" y="23518"/>
                      <a:pt x="14338" y="14338"/>
                    </a:cubicBezTo>
                    <a:cubicBezTo>
                      <a:pt x="23518" y="5157"/>
                      <a:pt x="35969" y="0"/>
                      <a:pt x="489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104" name="TextBox 32">
                <a:extLst>
                  <a:ext uri="{FF2B5EF4-FFF2-40B4-BE49-F238E27FC236}">
                    <a16:creationId xmlns:a16="http://schemas.microsoft.com/office/drawing/2014/main" id="{28A88387-BB2E-77EA-2C15-03DED348AD6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2915778" cy="221122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79" name="Group 33">
              <a:extLst>
                <a:ext uri="{FF2B5EF4-FFF2-40B4-BE49-F238E27FC236}">
                  <a16:creationId xmlns:a16="http://schemas.microsoft.com/office/drawing/2014/main" id="{9A57726A-96B4-3760-FB3F-DBAF1A941F4B}"/>
                </a:ext>
              </a:extLst>
            </p:cNvPr>
            <p:cNvGrpSpPr/>
            <p:nvPr/>
          </p:nvGrpSpPr>
          <p:grpSpPr>
            <a:xfrm>
              <a:off x="440376" y="0"/>
              <a:ext cx="14926139" cy="10751802"/>
              <a:chOff x="0" y="0"/>
              <a:chExt cx="2948373" cy="2123813"/>
            </a:xfrm>
          </p:grpSpPr>
          <p:sp>
            <p:nvSpPr>
              <p:cNvPr id="101" name="Freeform 34">
                <a:extLst>
                  <a:ext uri="{FF2B5EF4-FFF2-40B4-BE49-F238E27FC236}">
                    <a16:creationId xmlns:a16="http://schemas.microsoft.com/office/drawing/2014/main" id="{8840B08A-D791-8D48-9CE7-9912C3E62476}"/>
                  </a:ext>
                </a:extLst>
              </p:cNvPr>
              <p:cNvSpPr/>
              <p:nvPr/>
            </p:nvSpPr>
            <p:spPr>
              <a:xfrm>
                <a:off x="0" y="0"/>
                <a:ext cx="2948373" cy="2123813"/>
              </a:xfrm>
              <a:custGeom>
                <a:avLst/>
                <a:gdLst/>
                <a:ahLst/>
                <a:cxnLst/>
                <a:rect l="l" t="t" r="r" b="b"/>
                <a:pathLst>
                  <a:path w="2948373" h="2123813">
                    <a:moveTo>
                      <a:pt x="48410" y="0"/>
                    </a:moveTo>
                    <a:lnTo>
                      <a:pt x="2899963" y="0"/>
                    </a:lnTo>
                    <a:cubicBezTo>
                      <a:pt x="2912802" y="0"/>
                      <a:pt x="2925115" y="5100"/>
                      <a:pt x="2934194" y="14179"/>
                    </a:cubicBezTo>
                    <a:cubicBezTo>
                      <a:pt x="2943273" y="23258"/>
                      <a:pt x="2948373" y="35571"/>
                      <a:pt x="2948373" y="48410"/>
                    </a:cubicBezTo>
                    <a:lnTo>
                      <a:pt x="2948373" y="2075403"/>
                    </a:lnTo>
                    <a:cubicBezTo>
                      <a:pt x="2948373" y="2088242"/>
                      <a:pt x="2943273" y="2100555"/>
                      <a:pt x="2934194" y="2109634"/>
                    </a:cubicBezTo>
                    <a:cubicBezTo>
                      <a:pt x="2925115" y="2118713"/>
                      <a:pt x="2912802" y="2123813"/>
                      <a:pt x="2899963" y="2123813"/>
                    </a:cubicBezTo>
                    <a:lnTo>
                      <a:pt x="48410" y="2123813"/>
                    </a:lnTo>
                    <a:cubicBezTo>
                      <a:pt x="35571" y="2123813"/>
                      <a:pt x="23258" y="2118713"/>
                      <a:pt x="14179" y="2109634"/>
                    </a:cubicBezTo>
                    <a:cubicBezTo>
                      <a:pt x="5100" y="2100555"/>
                      <a:pt x="0" y="2088242"/>
                      <a:pt x="0" y="2075403"/>
                    </a:cubicBezTo>
                    <a:lnTo>
                      <a:pt x="0" y="48410"/>
                    </a:lnTo>
                    <a:cubicBezTo>
                      <a:pt x="0" y="35571"/>
                      <a:pt x="5100" y="23258"/>
                      <a:pt x="14179" y="14179"/>
                    </a:cubicBezTo>
                    <a:cubicBezTo>
                      <a:pt x="23258" y="5100"/>
                      <a:pt x="35571" y="0"/>
                      <a:pt x="48410" y="0"/>
                    </a:cubicBezTo>
                    <a:close/>
                  </a:path>
                </a:pathLst>
              </a:custGeom>
              <a:solidFill>
                <a:srgbClr val="FFD3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102" name="TextBox 35">
                <a:extLst>
                  <a:ext uri="{FF2B5EF4-FFF2-40B4-BE49-F238E27FC236}">
                    <a16:creationId xmlns:a16="http://schemas.microsoft.com/office/drawing/2014/main" id="{0EBE1D01-21F0-0D4D-96F2-5BC17B08DB2D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2948373" cy="21904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0" name="Group 36">
              <a:extLst>
                <a:ext uri="{FF2B5EF4-FFF2-40B4-BE49-F238E27FC236}">
                  <a16:creationId xmlns:a16="http://schemas.microsoft.com/office/drawing/2014/main" id="{1234AB51-F99C-3EA0-774C-DDBEDF9E532E}"/>
                </a:ext>
              </a:extLst>
            </p:cNvPr>
            <p:cNvGrpSpPr/>
            <p:nvPr/>
          </p:nvGrpSpPr>
          <p:grpSpPr>
            <a:xfrm>
              <a:off x="7288243" y="9820902"/>
              <a:ext cx="1512937" cy="585331"/>
              <a:chOff x="0" y="0"/>
              <a:chExt cx="298852" cy="115621"/>
            </a:xfrm>
          </p:grpSpPr>
          <p:sp>
            <p:nvSpPr>
              <p:cNvPr id="99" name="Freeform 37">
                <a:extLst>
                  <a:ext uri="{FF2B5EF4-FFF2-40B4-BE49-F238E27FC236}">
                    <a16:creationId xmlns:a16="http://schemas.microsoft.com/office/drawing/2014/main" id="{84A99180-B956-2D46-E1F5-E917251BBA7B}"/>
                  </a:ext>
                </a:extLst>
              </p:cNvPr>
              <p:cNvSpPr/>
              <p:nvPr/>
            </p:nvSpPr>
            <p:spPr>
              <a:xfrm>
                <a:off x="0" y="0"/>
                <a:ext cx="298852" cy="115621"/>
              </a:xfrm>
              <a:custGeom>
                <a:avLst/>
                <a:gdLst/>
                <a:ahLst/>
                <a:cxnLst/>
                <a:rect l="l" t="t" r="r" b="b"/>
                <a:pathLst>
                  <a:path w="298852" h="115621">
                    <a:moveTo>
                      <a:pt x="57810" y="0"/>
                    </a:moveTo>
                    <a:lnTo>
                      <a:pt x="241041" y="0"/>
                    </a:lnTo>
                    <a:cubicBezTo>
                      <a:pt x="272969" y="0"/>
                      <a:pt x="298852" y="25883"/>
                      <a:pt x="298852" y="57810"/>
                    </a:cubicBezTo>
                    <a:lnTo>
                      <a:pt x="298852" y="57810"/>
                    </a:lnTo>
                    <a:cubicBezTo>
                      <a:pt x="298852" y="89738"/>
                      <a:pt x="272969" y="115621"/>
                      <a:pt x="241041" y="115621"/>
                    </a:cubicBezTo>
                    <a:lnTo>
                      <a:pt x="57810" y="115621"/>
                    </a:lnTo>
                    <a:cubicBezTo>
                      <a:pt x="25883" y="115621"/>
                      <a:pt x="0" y="89738"/>
                      <a:pt x="0" y="57810"/>
                    </a:cubicBezTo>
                    <a:lnTo>
                      <a:pt x="0" y="57810"/>
                    </a:lnTo>
                    <a:cubicBezTo>
                      <a:pt x="0" y="25883"/>
                      <a:pt x="25883" y="0"/>
                      <a:pt x="57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100" name="TextBox 38">
                <a:extLst>
                  <a:ext uri="{FF2B5EF4-FFF2-40B4-BE49-F238E27FC236}">
                    <a16:creationId xmlns:a16="http://schemas.microsoft.com/office/drawing/2014/main" id="{9263AEFA-AE02-14ED-4BAF-89CCF2018415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298852" cy="18229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1" name="Group 39">
              <a:extLst>
                <a:ext uri="{FF2B5EF4-FFF2-40B4-BE49-F238E27FC236}">
                  <a16:creationId xmlns:a16="http://schemas.microsoft.com/office/drawing/2014/main" id="{6FEBB1DB-B8E7-6B97-F61D-7AA85666BF7B}"/>
                </a:ext>
              </a:extLst>
            </p:cNvPr>
            <p:cNvGrpSpPr/>
            <p:nvPr/>
          </p:nvGrpSpPr>
          <p:grpSpPr>
            <a:xfrm>
              <a:off x="7354808" y="9436928"/>
              <a:ext cx="1488398" cy="901841"/>
              <a:chOff x="0" y="-66675"/>
              <a:chExt cx="294005" cy="178141"/>
            </a:xfrm>
          </p:grpSpPr>
          <p:sp>
            <p:nvSpPr>
              <p:cNvPr id="97" name="Freeform 40">
                <a:extLst>
                  <a:ext uri="{FF2B5EF4-FFF2-40B4-BE49-F238E27FC236}">
                    <a16:creationId xmlns:a16="http://schemas.microsoft.com/office/drawing/2014/main" id="{EB987917-29FA-F7F0-D238-8991C345FE7C}"/>
                  </a:ext>
                </a:extLst>
              </p:cNvPr>
              <p:cNvSpPr/>
              <p:nvPr/>
            </p:nvSpPr>
            <p:spPr>
              <a:xfrm>
                <a:off x="0" y="0"/>
                <a:ext cx="294005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294005" h="111466">
                    <a:moveTo>
                      <a:pt x="55733" y="0"/>
                    </a:moveTo>
                    <a:lnTo>
                      <a:pt x="238271" y="0"/>
                    </a:lnTo>
                    <a:cubicBezTo>
                      <a:pt x="269052" y="0"/>
                      <a:pt x="294005" y="24953"/>
                      <a:pt x="294005" y="55733"/>
                    </a:cubicBezTo>
                    <a:lnTo>
                      <a:pt x="294005" y="55733"/>
                    </a:lnTo>
                    <a:cubicBezTo>
                      <a:pt x="294005" y="70514"/>
                      <a:pt x="288133" y="84690"/>
                      <a:pt x="277681" y="95142"/>
                    </a:cubicBezTo>
                    <a:cubicBezTo>
                      <a:pt x="267229" y="105594"/>
                      <a:pt x="253053" y="111466"/>
                      <a:pt x="238271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98" name="TextBox 41">
                <a:extLst>
                  <a:ext uri="{FF2B5EF4-FFF2-40B4-BE49-F238E27FC236}">
                    <a16:creationId xmlns:a16="http://schemas.microsoft.com/office/drawing/2014/main" id="{1DBF0AEA-04E2-F68C-0945-FC7FE852559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294005" cy="17814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2" name="Group 42">
              <a:extLst>
                <a:ext uri="{FF2B5EF4-FFF2-40B4-BE49-F238E27FC236}">
                  <a16:creationId xmlns:a16="http://schemas.microsoft.com/office/drawing/2014/main" id="{270AAC80-27F1-A179-52A3-79AF198EC72B}"/>
                </a:ext>
              </a:extLst>
            </p:cNvPr>
            <p:cNvGrpSpPr/>
            <p:nvPr/>
          </p:nvGrpSpPr>
          <p:grpSpPr>
            <a:xfrm>
              <a:off x="873610" y="1447709"/>
              <a:ext cx="13831692" cy="7964184"/>
              <a:chOff x="-55064" y="-66675"/>
              <a:chExt cx="2732186" cy="1573172"/>
            </a:xfrm>
          </p:grpSpPr>
          <p:sp>
            <p:nvSpPr>
              <p:cNvPr id="95" name="Freeform 43">
                <a:extLst>
                  <a:ext uri="{FF2B5EF4-FFF2-40B4-BE49-F238E27FC236}">
                    <a16:creationId xmlns:a16="http://schemas.microsoft.com/office/drawing/2014/main" id="{6DAEB770-5256-5FF5-DB95-43B3FF75876C}"/>
                  </a:ext>
                </a:extLst>
              </p:cNvPr>
              <p:cNvSpPr/>
              <p:nvPr/>
            </p:nvSpPr>
            <p:spPr>
              <a:xfrm>
                <a:off x="-55064" y="0"/>
                <a:ext cx="2732186" cy="1506497"/>
              </a:xfrm>
              <a:custGeom>
                <a:avLst/>
                <a:gdLst/>
                <a:ahLst/>
                <a:cxnLst/>
                <a:rect l="l" t="t" r="r" b="b"/>
                <a:pathLst>
                  <a:path w="2622058" h="1506497">
                    <a:moveTo>
                      <a:pt x="0" y="0"/>
                    </a:moveTo>
                    <a:lnTo>
                      <a:pt x="2622058" y="0"/>
                    </a:lnTo>
                    <a:lnTo>
                      <a:pt x="2622058" y="1506497"/>
                    </a:lnTo>
                    <a:lnTo>
                      <a:pt x="0" y="1506497"/>
                    </a:ln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19274F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96" name="TextBox 44">
                <a:extLst>
                  <a:ext uri="{FF2B5EF4-FFF2-40B4-BE49-F238E27FC236}">
                    <a16:creationId xmlns:a16="http://schemas.microsoft.com/office/drawing/2014/main" id="{9B69A603-E54B-A14A-EAE1-9E574E8DEDC0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2622058" cy="157317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3" name="Group 47">
              <a:extLst>
                <a:ext uri="{FF2B5EF4-FFF2-40B4-BE49-F238E27FC236}">
                  <a16:creationId xmlns:a16="http://schemas.microsoft.com/office/drawing/2014/main" id="{6DFA5F53-C8DE-9F75-61E4-8388B0A39478}"/>
                </a:ext>
              </a:extLst>
            </p:cNvPr>
            <p:cNvGrpSpPr/>
            <p:nvPr/>
          </p:nvGrpSpPr>
          <p:grpSpPr>
            <a:xfrm>
              <a:off x="6106153" y="761173"/>
              <a:ext cx="2413258" cy="564298"/>
              <a:chOff x="0" y="0"/>
              <a:chExt cx="476693" cy="111466"/>
            </a:xfrm>
          </p:grpSpPr>
          <p:sp>
            <p:nvSpPr>
              <p:cNvPr id="93" name="Freeform 48">
                <a:extLst>
                  <a:ext uri="{FF2B5EF4-FFF2-40B4-BE49-F238E27FC236}">
                    <a16:creationId xmlns:a16="http://schemas.microsoft.com/office/drawing/2014/main" id="{3971C23D-FE18-DDD9-9114-F62D4D356F4E}"/>
                  </a:ext>
                </a:extLst>
              </p:cNvPr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94" name="TextBox 49">
                <a:extLst>
                  <a:ext uri="{FF2B5EF4-FFF2-40B4-BE49-F238E27FC236}">
                    <a16:creationId xmlns:a16="http://schemas.microsoft.com/office/drawing/2014/main" id="{7731424F-EF1F-C768-6E16-9CCF86873204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4" name="Group 50">
              <a:extLst>
                <a:ext uri="{FF2B5EF4-FFF2-40B4-BE49-F238E27FC236}">
                  <a16:creationId xmlns:a16="http://schemas.microsoft.com/office/drawing/2014/main" id="{D2A5C789-0BEE-5F08-AEE0-CC2C3A41AC61}"/>
                </a:ext>
              </a:extLst>
            </p:cNvPr>
            <p:cNvGrpSpPr/>
            <p:nvPr/>
          </p:nvGrpSpPr>
          <p:grpSpPr>
            <a:xfrm>
              <a:off x="6190452" y="684118"/>
              <a:ext cx="2413258" cy="564298"/>
              <a:chOff x="0" y="0"/>
              <a:chExt cx="476693" cy="111466"/>
            </a:xfrm>
          </p:grpSpPr>
          <p:sp>
            <p:nvSpPr>
              <p:cNvPr id="91" name="Freeform 51">
                <a:extLst>
                  <a:ext uri="{FF2B5EF4-FFF2-40B4-BE49-F238E27FC236}">
                    <a16:creationId xmlns:a16="http://schemas.microsoft.com/office/drawing/2014/main" id="{74D3B655-8FF3-651B-F816-5C0FE6F23FD2}"/>
                  </a:ext>
                </a:extLst>
              </p:cNvPr>
              <p:cNvSpPr/>
              <p:nvPr/>
            </p:nvSpPr>
            <p:spPr>
              <a:xfrm>
                <a:off x="0" y="0"/>
                <a:ext cx="476693" cy="111466"/>
              </a:xfrm>
              <a:custGeom>
                <a:avLst/>
                <a:gdLst/>
                <a:ahLst/>
                <a:cxnLst/>
                <a:rect l="l" t="t" r="r" b="b"/>
                <a:pathLst>
                  <a:path w="476693" h="111466">
                    <a:moveTo>
                      <a:pt x="55733" y="0"/>
                    </a:moveTo>
                    <a:lnTo>
                      <a:pt x="420960" y="0"/>
                    </a:lnTo>
                    <a:cubicBezTo>
                      <a:pt x="435741" y="0"/>
                      <a:pt x="449917" y="5872"/>
                      <a:pt x="460369" y="16324"/>
                    </a:cubicBezTo>
                    <a:cubicBezTo>
                      <a:pt x="470821" y="26776"/>
                      <a:pt x="476693" y="40952"/>
                      <a:pt x="476693" y="55733"/>
                    </a:cubicBezTo>
                    <a:lnTo>
                      <a:pt x="476693" y="55733"/>
                    </a:lnTo>
                    <a:cubicBezTo>
                      <a:pt x="476693" y="70514"/>
                      <a:pt x="470821" y="84690"/>
                      <a:pt x="460369" y="95142"/>
                    </a:cubicBezTo>
                    <a:cubicBezTo>
                      <a:pt x="449917" y="105594"/>
                      <a:pt x="435741" y="111466"/>
                      <a:pt x="420960" y="111466"/>
                    </a:cubicBezTo>
                    <a:lnTo>
                      <a:pt x="55733" y="111466"/>
                    </a:lnTo>
                    <a:cubicBezTo>
                      <a:pt x="40952" y="111466"/>
                      <a:pt x="26776" y="105594"/>
                      <a:pt x="16324" y="95142"/>
                    </a:cubicBezTo>
                    <a:cubicBezTo>
                      <a:pt x="5872" y="84690"/>
                      <a:pt x="0" y="70514"/>
                      <a:pt x="0" y="55733"/>
                    </a:cubicBezTo>
                    <a:lnTo>
                      <a:pt x="0" y="55733"/>
                    </a:lnTo>
                    <a:cubicBezTo>
                      <a:pt x="0" y="40952"/>
                      <a:pt x="5872" y="26776"/>
                      <a:pt x="16324" y="16324"/>
                    </a:cubicBezTo>
                    <a:cubicBezTo>
                      <a:pt x="26776" y="5872"/>
                      <a:pt x="40952" y="0"/>
                      <a:pt x="55733" y="0"/>
                    </a:cubicBez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92" name="TextBox 52">
                <a:extLst>
                  <a:ext uri="{FF2B5EF4-FFF2-40B4-BE49-F238E27FC236}">
                    <a16:creationId xmlns:a16="http://schemas.microsoft.com/office/drawing/2014/main" id="{BC1E198A-1636-480E-D883-140CAF615BB4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476693" cy="17814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5" name="Group 53">
              <a:extLst>
                <a:ext uri="{FF2B5EF4-FFF2-40B4-BE49-F238E27FC236}">
                  <a16:creationId xmlns:a16="http://schemas.microsoft.com/office/drawing/2014/main" id="{2301FD47-F97F-09E8-5983-07873D8B89CE}"/>
                </a:ext>
              </a:extLst>
            </p:cNvPr>
            <p:cNvGrpSpPr/>
            <p:nvPr/>
          </p:nvGrpSpPr>
          <p:grpSpPr>
            <a:xfrm>
              <a:off x="9136440" y="721901"/>
              <a:ext cx="564298" cy="564298"/>
              <a:chOff x="0" y="0"/>
              <a:chExt cx="812800" cy="812800"/>
            </a:xfrm>
          </p:grpSpPr>
          <p:sp>
            <p:nvSpPr>
              <p:cNvPr id="89" name="Freeform 54">
                <a:extLst>
                  <a:ext uri="{FF2B5EF4-FFF2-40B4-BE49-F238E27FC236}">
                    <a16:creationId xmlns:a16="http://schemas.microsoft.com/office/drawing/2014/main" id="{97D9210D-6363-FE34-262E-D6BCC25E18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90" name="TextBox 55">
                <a:extLst>
                  <a:ext uri="{FF2B5EF4-FFF2-40B4-BE49-F238E27FC236}">
                    <a16:creationId xmlns:a16="http://schemas.microsoft.com/office/drawing/2014/main" id="{124E70E2-4C21-05D2-2FF9-A36D55391722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  <p:grpSp>
          <p:nvGrpSpPr>
            <p:cNvPr id="86" name="Group 56">
              <a:extLst>
                <a:ext uri="{FF2B5EF4-FFF2-40B4-BE49-F238E27FC236}">
                  <a16:creationId xmlns:a16="http://schemas.microsoft.com/office/drawing/2014/main" id="{E64CDA13-72E2-A63A-F13D-2F0E641CBC31}"/>
                </a:ext>
              </a:extLst>
            </p:cNvPr>
            <p:cNvGrpSpPr/>
            <p:nvPr/>
          </p:nvGrpSpPr>
          <p:grpSpPr>
            <a:xfrm>
              <a:off x="9079765" y="684118"/>
              <a:ext cx="564298" cy="564298"/>
              <a:chOff x="0" y="0"/>
              <a:chExt cx="812800" cy="812800"/>
            </a:xfrm>
          </p:grpSpPr>
          <p:sp>
            <p:nvSpPr>
              <p:cNvPr id="87" name="Freeform 57">
                <a:extLst>
                  <a:ext uri="{FF2B5EF4-FFF2-40B4-BE49-F238E27FC236}">
                    <a16:creationId xmlns:a16="http://schemas.microsoft.com/office/drawing/2014/main" id="{4A400D89-01F9-8BB5-77C3-1B7AD36496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9274F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pPr defTabSz="609630">
                  <a:buClrTx/>
                  <a:buFontTx/>
                  <a:buNone/>
                </a:pPr>
                <a:endParaRPr lang="en-US"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  <p:sp>
            <p:nvSpPr>
              <p:cNvPr id="88" name="TextBox 58">
                <a:extLst>
                  <a:ext uri="{FF2B5EF4-FFF2-40B4-BE49-F238E27FC236}">
                    <a16:creationId xmlns:a16="http://schemas.microsoft.com/office/drawing/2014/main" id="{8C0878FE-794B-1AD5-6459-660AC948CB7D}"/>
                  </a:ext>
                </a:extLst>
              </p:cNvPr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68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sz="700" kern="1200">
                  <a:solidFill>
                    <a:schemeClr val="bg1"/>
                  </a:solidFill>
                  <a:latin typeface="UTM Avo" panose="02040603050506020204" pitchFamily="18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7" name="Title 4">
            <a:extLst>
              <a:ext uri="{FF2B5EF4-FFF2-40B4-BE49-F238E27FC236}">
                <a16:creationId xmlns:a16="http://schemas.microsoft.com/office/drawing/2014/main" id="{88931133-2D86-D137-73D6-8C41886EC4B6}"/>
              </a:ext>
            </a:extLst>
          </p:cNvPr>
          <p:cNvSpPr txBox="1">
            <a:spLocks/>
          </p:cNvSpPr>
          <p:nvPr/>
        </p:nvSpPr>
        <p:spPr>
          <a:xfrm>
            <a:off x="3933287" y="3037571"/>
            <a:ext cx="7352218" cy="743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19" indent="-381019" algn="just">
              <a:buClrTx/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Có thể tìm thông tin phù hợp từ nhiều nguồn.</a:t>
            </a:r>
          </a:p>
        </p:txBody>
      </p:sp>
      <p:sp>
        <p:nvSpPr>
          <p:cNvPr id="108" name="Title 4">
            <a:extLst>
              <a:ext uri="{FF2B5EF4-FFF2-40B4-BE49-F238E27FC236}">
                <a16:creationId xmlns:a16="http://schemas.microsoft.com/office/drawing/2014/main" id="{E2741110-56CF-4FC7-4E07-54424CFCB208}"/>
              </a:ext>
            </a:extLst>
          </p:cNvPr>
          <p:cNvSpPr txBox="1">
            <a:spLocks/>
          </p:cNvSpPr>
          <p:nvPr/>
        </p:nvSpPr>
        <p:spPr>
          <a:xfrm>
            <a:off x="3958142" y="3781495"/>
            <a:ext cx="7055867" cy="620986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19" indent="-381019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Muốn có thông tin phù hợp thì phải lựa chọn.</a:t>
            </a:r>
          </a:p>
        </p:txBody>
      </p:sp>
      <p:sp>
        <p:nvSpPr>
          <p:cNvPr id="109" name="Title 4">
            <a:extLst>
              <a:ext uri="{FF2B5EF4-FFF2-40B4-BE49-F238E27FC236}">
                <a16:creationId xmlns:a16="http://schemas.microsoft.com/office/drawing/2014/main" id="{ADD67483-332B-B4B0-14E6-2B6F1CE4E9D1}"/>
              </a:ext>
            </a:extLst>
          </p:cNvPr>
          <p:cNvSpPr txBox="1">
            <a:spLocks/>
          </p:cNvSpPr>
          <p:nvPr/>
        </p:nvSpPr>
        <p:spPr>
          <a:xfrm>
            <a:off x="3958142" y="4504169"/>
            <a:ext cx="7336599" cy="128981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19" indent="-381019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ea typeface="+mn-ea"/>
                <a:cs typeface="+mn-ea"/>
                <a:sym typeface="+mn-lt"/>
              </a:rPr>
              <a:t>Mọi thành viên trong nhóm biết cách hợp tác sẽ giúp hoàn thành nhiệm vụ nhanh và chính xác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+mn-ea"/>
                <a:sym typeface="+mn-l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C3FB0-1096-A54F-0F7A-26BCD58A6EC0}"/>
              </a:ext>
            </a:extLst>
          </p:cNvPr>
          <p:cNvSpPr txBox="1"/>
          <p:nvPr/>
        </p:nvSpPr>
        <p:spPr>
          <a:xfrm>
            <a:off x="0" y="5332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THỰC HÀNH TÌM KIẾM VÀ CHỌN THÔNG TIN </a:t>
            </a:r>
          </a:p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GIẢI QUYẾT VẤN ĐỀ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828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 build="p"/>
      <p:bldP spid="10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"/>
          <p:cNvSpPr txBox="1"/>
          <p:nvPr/>
        </p:nvSpPr>
        <p:spPr>
          <a:xfrm>
            <a:off x="1571746" y="310563"/>
            <a:ext cx="8863780" cy="1138725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9840F1-15CF-340B-9AFD-76D92C2A3991}"/>
              </a:ext>
            </a:extLst>
          </p:cNvPr>
          <p:cNvSpPr txBox="1"/>
          <p:nvPr/>
        </p:nvSpPr>
        <p:spPr>
          <a:xfrm>
            <a:off x="7406640" y="1295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833C08-BE6B-0162-86B6-9D0BED8C3435}"/>
              </a:ext>
            </a:extLst>
          </p:cNvPr>
          <p:cNvGrpSpPr/>
          <p:nvPr/>
        </p:nvGrpSpPr>
        <p:grpSpPr>
          <a:xfrm>
            <a:off x="2068945" y="1757969"/>
            <a:ext cx="7583055" cy="3342062"/>
            <a:chOff x="5420669" y="2625873"/>
            <a:chExt cx="6897476" cy="5013091"/>
          </a:xfrm>
        </p:grpSpPr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E66F4AF0-DBAB-142F-AF47-30802BF465CC}"/>
                </a:ext>
              </a:extLst>
            </p:cNvPr>
            <p:cNvSpPr/>
            <p:nvPr/>
          </p:nvSpPr>
          <p:spPr>
            <a:xfrm>
              <a:off x="5887644" y="2625873"/>
              <a:ext cx="5963527" cy="1037322"/>
            </a:xfrm>
            <a:prstGeom prst="roundRect">
              <a:avLst>
                <a:gd name="adj" fmla="val 27485"/>
              </a:avLst>
            </a:prstGeom>
            <a:solidFill>
              <a:srgbClr val="FF9DC6"/>
            </a:solidFill>
            <a:ln w="47625" cap="rnd">
              <a:solidFill>
                <a:srgbClr val="19274F"/>
              </a:solidFill>
              <a:prstDash val="solid"/>
              <a:round/>
            </a:ln>
          </p:spPr>
          <p:txBody>
            <a:bodyPr anchor="ctr"/>
            <a:lstStyle/>
            <a:p>
              <a:pPr algn="ctr" defTabSz="609630">
                <a:buClrTx/>
                <a:buFontTx/>
                <a:buNone/>
              </a:pPr>
              <a:r>
                <a:rPr lang="vi-VN" sz="2933" b="1" kern="1200" dirty="0">
                  <a:solidFill>
                    <a:prstClr val="black"/>
                  </a:solidFill>
                  <a:latin typeface="UTM Avo"/>
                  <a:cs typeface="+mn-ea"/>
                  <a:sym typeface="+mn-lt"/>
                </a:rPr>
                <a:t>THẢO LUẬN NHÓM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3DC2FD6-C927-E038-C296-8A07626F8227}"/>
                </a:ext>
              </a:extLst>
            </p:cNvPr>
            <p:cNvSpPr txBox="1"/>
            <p:nvPr/>
          </p:nvSpPr>
          <p:spPr>
            <a:xfrm>
              <a:off x="5420669" y="3738667"/>
              <a:ext cx="6897476" cy="3900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81019" indent="-381019" algn="just" defTabSz="609630">
                <a:lnSpc>
                  <a:spcPct val="150000"/>
                </a:lnSpc>
                <a:buClrTx/>
                <a:buFont typeface="Arial" panose="020B0604020202020204" pitchFamily="34" charset="0"/>
                <a:buChar char="•"/>
              </a:pPr>
              <a:r>
                <a: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Nhóm em hãy tìm kiếm và lựa chọn thông tin để chuẩn bị bài trình chiếu giới thiệu về một cảnh đẹp ở Việt Nam. </a:t>
              </a:r>
            </a:p>
            <a:p>
              <a:pPr marL="381019" indent="-381019" algn="just" defTabSz="609630">
                <a:lnSpc>
                  <a:spcPct val="150000"/>
                </a:lnSpc>
                <a:buClrTx/>
                <a:buFont typeface="Arial" panose="020B0604020202020204" pitchFamily="34" charset="0"/>
                <a:buChar char="•"/>
              </a:pPr>
              <a:r>
                <a: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Bài trình chiếu có từ 3 đến 5 trang chiếu.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352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ECA871B-A2A1-8A82-7AA4-334CD989B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4"/>
          <a:stretch/>
        </p:blipFill>
        <p:spPr bwMode="auto">
          <a:xfrm>
            <a:off x="0" y="0"/>
            <a:ext cx="4880112" cy="6003235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52292-006B-0788-41EE-48890D709CE6}"/>
              </a:ext>
            </a:extLst>
          </p:cNvPr>
          <p:cNvSpPr txBox="1"/>
          <p:nvPr/>
        </p:nvSpPr>
        <p:spPr>
          <a:xfrm>
            <a:off x="-6626" y="6166439"/>
            <a:ext cx="4886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Cú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 Giang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ảnh đẹp ở Hà Giang nổi tiếng">
            <a:extLst>
              <a:ext uri="{FF2B5EF4-FFF2-40B4-BE49-F238E27FC236}">
                <a16:creationId xmlns:a16="http://schemas.microsoft.com/office/drawing/2014/main" id="{4071FDD6-E02F-C1B3-0035-D682B645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12" y="0"/>
            <a:ext cx="7383077" cy="60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ECF67-C98B-9423-E608-8AB025D1B9B0}"/>
              </a:ext>
            </a:extLst>
          </p:cNvPr>
          <p:cNvSpPr txBox="1"/>
          <p:nvPr/>
        </p:nvSpPr>
        <p:spPr>
          <a:xfrm>
            <a:off x="6096000" y="6128339"/>
            <a:ext cx="5874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thang Hoàng Su Phì</a:t>
            </a:r>
          </a:p>
        </p:txBody>
      </p:sp>
    </p:spTree>
    <p:extLst>
      <p:ext uri="{BB962C8B-B14F-4D97-AF65-F5344CB8AC3E}">
        <p14:creationId xmlns:p14="http://schemas.microsoft.com/office/powerpoint/2010/main" val="431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E19B6-7DE3-8407-F6CD-2BF5F50A0C82}"/>
              </a:ext>
            </a:extLst>
          </p:cNvPr>
          <p:cNvSpPr txBox="1"/>
          <p:nvPr/>
        </p:nvSpPr>
        <p:spPr>
          <a:xfrm>
            <a:off x="3673259" y="6273225"/>
            <a:ext cx="4845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 Minh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EFC61-088F-2C1B-D912-C901D764C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1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91C49-1264-60D2-AE5D-DD0ED81D0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D32E23-6221-43C8-8A95-5D3DD8BAED26}"/>
              </a:ext>
            </a:extLst>
          </p:cNvPr>
          <p:cNvSpPr txBox="1"/>
          <p:nvPr/>
        </p:nvSpPr>
        <p:spPr>
          <a:xfrm>
            <a:off x="4353320" y="6064774"/>
            <a:ext cx="512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Tây Ninh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E2691-22A2-3F57-2110-5255E246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0" y="1275956"/>
            <a:ext cx="6142074" cy="4534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9E2D5-F782-26AD-FFF7-25DA64D12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142074" y="-1"/>
            <a:ext cx="6049925" cy="4534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03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38" y="817094"/>
            <a:ext cx="11618843" cy="737977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Em có thể tìm kiếm thông tin trên Internet bằng cách nào?</a:t>
            </a:r>
            <a:endParaRPr lang="vi-VN" sz="3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070436" y="2131667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69">
              <a:buClrTx/>
            </a:pPr>
            <a:r>
              <a:rPr lang="vi-VN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Sử dụng mạng xã hội.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070436" y="4190506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19984" rtlCol="0" anchor="ctr"/>
          <a:lstStyle/>
          <a:p>
            <a:pPr algn="ctr" defTabSz="609569">
              <a:buClrTx/>
            </a:pPr>
            <a:r>
              <a:rPr lang="vi-VN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Sử dụng phần mềm Microsoft Teams.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6400760" y="2128225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ctr" defTabSz="609569">
              <a:buClrTx/>
            </a:pPr>
            <a:r>
              <a:rPr lang="vi-VN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Sử dụng thư điện tử.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6400760" y="4190506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19984" rtlCol="0" anchor="ctr"/>
          <a:lstStyle/>
          <a:p>
            <a:pPr algn="ctr" defTabSz="609569">
              <a:buClrTx/>
            </a:pPr>
            <a:r>
              <a:rPr lang="vi-VN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D. Sử dụng máy tìm kiếm google.com.</a:t>
            </a:r>
          </a:p>
        </p:txBody>
      </p:sp>
    </p:spTree>
    <p:extLst>
      <p:ext uri="{BB962C8B-B14F-4D97-AF65-F5344CB8AC3E}">
        <p14:creationId xmlns:p14="http://schemas.microsoft.com/office/powerpoint/2010/main" val="336648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434" y="608249"/>
            <a:ext cx="10051132" cy="650298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chemeClr val="bg1"/>
                </a:solidFill>
                <a:effectLst/>
                <a:ea typeface="+mn-ea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sz="3200" b="1" dirty="0">
                <a:solidFill>
                  <a:schemeClr val="bg1"/>
                </a:solidFill>
                <a:effectLst/>
                <a:ea typeface="+mn-ea"/>
                <a:cs typeface="Times New Roman" panose="02020603050405020304" pitchFamily="18" charset="0"/>
                <a:sym typeface="+mn-lt"/>
              </a:rPr>
              <a:t>2</a:t>
            </a:r>
            <a:r>
              <a:rPr lang="vi-VN" sz="3200" b="1" dirty="0">
                <a:solidFill>
                  <a:schemeClr val="bg1"/>
                </a:solidFill>
                <a:effectLst/>
                <a:ea typeface="+mn-ea"/>
                <a:cs typeface="Times New Roman" panose="02020603050405020304" pitchFamily="18" charset="0"/>
                <a:sym typeface="+mn-lt"/>
              </a:rPr>
              <a:t>: </a:t>
            </a:r>
            <a:r>
              <a:rPr lang="vi-VN" sz="3200" dirty="0">
                <a:solidFill>
                  <a:schemeClr val="bg1"/>
                </a:solidFill>
                <a:effectLst/>
                <a:ea typeface="+mn-ea"/>
                <a:cs typeface="Times New Roman" panose="02020603050405020304" pitchFamily="18" charset="0"/>
                <a:sym typeface="+mn-lt"/>
              </a:rPr>
              <a:t>Phát biểu đúng về làm việc nhóm là</a:t>
            </a:r>
            <a:r>
              <a:rPr lang="en-US" sz="3200" dirty="0">
                <a:solidFill>
                  <a:schemeClr val="bg1"/>
                </a:solidFill>
                <a:effectLst/>
                <a:ea typeface="+mn-ea"/>
                <a:cs typeface="Times New Roman" panose="02020603050405020304" pitchFamily="18" charset="0"/>
                <a:sym typeface="+mn-lt"/>
              </a:rPr>
              <a:t>:</a:t>
            </a:r>
            <a:endParaRPr lang="vi-VN" sz="3200" dirty="0">
              <a:solidFill>
                <a:schemeClr val="bg1"/>
              </a:solidFill>
              <a:effectLst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417444" y="1996398"/>
            <a:ext cx="5475384" cy="1803639"/>
          </a:xfrm>
          <a:prstGeom prst="round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95275" indent="-495275" algn="ctr" defTabSz="609569">
              <a:lnSpc>
                <a:spcPct val="150000"/>
              </a:lnSpc>
              <a:buClrTx/>
              <a:buFontTx/>
              <a:buAutoNum type="alphaUcPeriod"/>
            </a:pPr>
            <a:r>
              <a:rPr lang="vi-VN" sz="2400" dirty="0">
                <a:latin typeface="+mj-lt"/>
              </a:rPr>
              <a:t>Nhiều người cùng làm sẽ luôn hoàn thành công việc nhanh hơn so với khi làm một mình.</a:t>
            </a:r>
            <a:endParaRPr lang="vi-VN" sz="2400" kern="1200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417444" y="4120963"/>
            <a:ext cx="5475384" cy="1803639"/>
          </a:xfrm>
          <a:prstGeom prst="round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69">
              <a:lnSpc>
                <a:spcPct val="150000"/>
              </a:lnSpc>
              <a:buClrTx/>
            </a:pPr>
            <a:r>
              <a:rPr lang="vi-VN" sz="2400" kern="12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cần có tinh thần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trách nhiệm.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6299177" y="1992957"/>
            <a:ext cx="5568145" cy="1803639"/>
          </a:xfrm>
          <a:prstGeom prst="round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69">
              <a:lnSpc>
                <a:spcPct val="150000"/>
              </a:lnSpc>
              <a:buClrTx/>
            </a:pPr>
            <a:r>
              <a:rPr lang="vi-VN" sz="2400" kern="12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C.</a:t>
            </a:r>
            <a:r>
              <a:rPr lang="en-US" sz="2400" kern="12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 </a:t>
            </a:r>
            <a:r>
              <a:rPr lang="vi-VN" sz="2400" dirty="0">
                <a:latin typeface="+mj-lt"/>
              </a:rPr>
              <a:t>Sức mạnh tổng hợp từ sự hợp tác của các thành viên sẽ giúp giải quyết vấn đề hiệu quả hơn so với khi làm việc riêng lẻ.</a:t>
            </a:r>
            <a:r>
              <a:rPr lang="vi-VN" sz="2400" kern="12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6299177" y="4120963"/>
            <a:ext cx="5568145" cy="1803639"/>
          </a:xfrm>
          <a:prstGeom prst="roundRect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ctr" defTabSz="609569">
              <a:lnSpc>
                <a:spcPct val="150000"/>
              </a:lnSpc>
              <a:buClrTx/>
            </a:pPr>
            <a:r>
              <a:rPr lang="vi-VN" sz="2400" kern="12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ỗi </a:t>
            </a:r>
            <a:r>
              <a:rPr lang="vi-VN" sz="2400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người chỉ cần quan tâm đến phần việc của mình.</a:t>
            </a:r>
            <a:endParaRPr lang="vi-VN" sz="2400" kern="1200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62193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A696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A696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81" y="468916"/>
            <a:ext cx="10866837" cy="1109926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Phát biểu nào đúng về tìm kiếm thông tin trong giải quyết vấn đề?</a:t>
            </a:r>
            <a:endParaRPr lang="vi-VN" sz="3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473240" y="2322520"/>
            <a:ext cx="5760704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Để giải quyết vấn đề em cần đưa ra quyết định dựa vào những thông tin mà mình đã tìm kiếm được.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473240" y="4219194"/>
            <a:ext cx="5760704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just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Bất kì thông nào em tìm kiếm được cũng giúp giải quyết vấn đề.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6689034" y="2314199"/>
            <a:ext cx="5208371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just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Thiếu thông tin sẽ khiến em gặp khó khăn trong giải quyết vấn đề.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6689034" y="4246829"/>
            <a:ext cx="5138797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just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D. Có đủ thông tin sẽ giúp em giải quyết vấn đề tốt hơn.</a:t>
            </a:r>
          </a:p>
        </p:txBody>
      </p:sp>
    </p:spTree>
    <p:extLst>
      <p:ext uri="{BB962C8B-B14F-4D97-AF65-F5344CB8AC3E}">
        <p14:creationId xmlns:p14="http://schemas.microsoft.com/office/powerpoint/2010/main" val="101961732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437" y="853226"/>
            <a:ext cx="11199464" cy="906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4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070436" y="2487583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19984" rtlCol="0" anchor="ctr"/>
          <a:lstStyle/>
          <a:p>
            <a:pPr marL="495275" indent="-495275" algn="ctr" defTabSz="609569">
              <a:buClrTx/>
              <a:buFontTx/>
              <a:buAutoNum type="alphaU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Tất cả những thông tin tìm được đều giúp giải quyết vấn đề.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070436" y="4292488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ctr" defTabSz="609569"/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chưa giải quyết được một vấn đề cần tìm thêm thông tin hữu 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6400760" y="2484143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19984" rtlCol="0" anchor="ctr"/>
          <a:lstStyle/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thể tìm được thông tin trên Internet giúp giải quyết vấn đề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6400760" y="4292488"/>
            <a:ext cx="4720805" cy="1587292"/>
          </a:xfrm>
          <a:prstGeom prst="roundRect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với người khác cũng có thể giúp tìm ra cách giải quyết vấn đề.</a:t>
            </a:r>
            <a:endParaRPr lang="vi-VN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Freeform 39">
            <a:hlinkClick r:id="rId5" action="ppaction://hlinksldjump"/>
            <a:extLst>
              <a:ext uri="{FF2B5EF4-FFF2-40B4-BE49-F238E27FC236}">
                <a16:creationId xmlns:a16="http://schemas.microsoft.com/office/drawing/2014/main" id="{7EB925E9-0B03-FAB5-1891-66454D91C9CC}"/>
              </a:ext>
            </a:extLst>
          </p:cNvPr>
          <p:cNvSpPr/>
          <p:nvPr/>
        </p:nvSpPr>
        <p:spPr>
          <a:xfrm>
            <a:off x="11447942" y="6155426"/>
            <a:ext cx="650224" cy="513086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69">
              <a:buClrTx/>
            </a:pPr>
            <a:endParaRPr lang="en-US" sz="700" kern="120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950737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4529160" y="3036772"/>
            <a:ext cx="3367162" cy="912958"/>
          </a:xfrm>
          <a:prstGeom prst="rect">
            <a:avLst/>
          </a:prstGeom>
          <a:noFill/>
        </p:spPr>
        <p:txBody>
          <a:bodyPr wrap="non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3733" b="1">
                <a:solidFill>
                  <a:srgbClr val="00B0F0"/>
                </a:solidFill>
                <a:latin typeface="Segoe Print" pitchFamily="2" charset="0"/>
                <a:ea typeface="微软雅黑" panose="020B0503020204020204" pitchFamily="34" charset="-122"/>
              </a:rPr>
              <a:t>KHỞI ĐỘNG </a:t>
            </a:r>
            <a:endParaRPr lang="zh-CN" altLang="en-US" sz="3733" b="1" dirty="0">
              <a:solidFill>
                <a:srgbClr val="00B0F0"/>
              </a:solidFill>
              <a:latin typeface="Segoe Print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30482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61" y="515550"/>
            <a:ext cx="10543481" cy="140442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5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Để chuẩn bị đồ dùng cho chuyến du lịch Nhật Bản sắp tới em cần tìm hiểu thông tin gì?</a:t>
            </a:r>
            <a:endParaRPr lang="vi-VN" sz="3200" dirty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070436" y="2501986"/>
            <a:ext cx="4720805" cy="158729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95275" indent="-495275" algn="ctr" defTabSz="609569">
              <a:buClrTx/>
              <a:buFontTx/>
              <a:buAutoNum type="alphaUcPeriod"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 tin về</a:t>
            </a:r>
          </a:p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thời tiết Nhật Bản.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070436" y="4268140"/>
            <a:ext cx="4720805" cy="158729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Thông tin về </a:t>
            </a:r>
          </a:p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lịch sử Nhật Bản.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6400760" y="2498545"/>
            <a:ext cx="4720805" cy="158729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Thông tin về </a:t>
            </a:r>
          </a:p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ẩm thực Nhật Bản.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6400760" y="4268140"/>
            <a:ext cx="4720805" cy="158729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bIns="71991" rtlCol="0" anchor="ctr"/>
          <a:lstStyle/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D. Thông tin về </a:t>
            </a:r>
          </a:p>
          <a:p>
            <a:pPr algn="ctr" defTabSz="609569">
              <a:buClrTx/>
            </a:pP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giao thông Nhật Bản.</a:t>
            </a:r>
          </a:p>
        </p:txBody>
      </p:sp>
      <p:sp>
        <p:nvSpPr>
          <p:cNvPr id="6" name="Freeform 39">
            <a:hlinkClick r:id="rId5" action="ppaction://hlinksldjump"/>
            <a:extLst>
              <a:ext uri="{FF2B5EF4-FFF2-40B4-BE49-F238E27FC236}">
                <a16:creationId xmlns:a16="http://schemas.microsoft.com/office/drawing/2014/main" id="{660A07FB-AA7F-08CA-6E5E-2D6B68AD2ED5}"/>
              </a:ext>
            </a:extLst>
          </p:cNvPr>
          <p:cNvSpPr/>
          <p:nvPr/>
        </p:nvSpPr>
        <p:spPr>
          <a:xfrm>
            <a:off x="11447942" y="6155426"/>
            <a:ext cx="650224" cy="513086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pPr defTabSz="609569">
              <a:buClrTx/>
            </a:pPr>
            <a:endParaRPr lang="en-US" sz="2800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6572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A696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20040" y="1204828"/>
            <a:ext cx="11506200" cy="2437735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algn="ctr" defTabSz="913996">
              <a:lnSpc>
                <a:spcPct val="150000"/>
              </a:lnSpc>
            </a:pPr>
            <a:r>
              <a:rPr lang="en-US" altLang="zh-CN" sz="5333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XIN CÁM ƠN QUÝ THẦY CÔ GIÁO </a:t>
            </a:r>
          </a:p>
          <a:p>
            <a:pPr algn="ctr" defTabSz="913996">
              <a:lnSpc>
                <a:spcPct val="150000"/>
              </a:lnSpc>
            </a:pPr>
            <a:r>
              <a:rPr lang="en-US" altLang="zh-CN" sz="5333" b="1" i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 CÁC EM HỌC SINH</a:t>
            </a:r>
          </a:p>
        </p:txBody>
      </p:sp>
    </p:spTree>
  </p:cSld>
  <p:clrMapOvr>
    <a:masterClrMapping/>
  </p:clrMapOvr>
  <p:transition spd="med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AF205-FC4C-23DB-AF12-48828B09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91E8C6-D396-6423-F588-258C922D0CD8}"/>
              </a:ext>
            </a:extLst>
          </p:cNvPr>
          <p:cNvSpPr txBox="1"/>
          <p:nvPr/>
        </p:nvSpPr>
        <p:spPr>
          <a:xfrm>
            <a:off x="0" y="15606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hởi động nhảy con gà Chicken Dance - YouTube">
            <a:hlinkClick r:id="" action="ppaction://media"/>
            <a:extLst>
              <a:ext uri="{FF2B5EF4-FFF2-40B4-BE49-F238E27FC236}">
                <a16:creationId xmlns:a16="http://schemas.microsoft.com/office/drawing/2014/main" id="{7F7AB92C-AA47-122F-16E2-6D53B5C35A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22.80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3939" y="1426982"/>
            <a:ext cx="8590962" cy="483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43347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695ECA6-DFD4-E09A-A072-592027F04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371673-108D-8873-3D74-A0E1A9D701CB}"/>
              </a:ext>
            </a:extLst>
          </p:cNvPr>
          <p:cNvSpPr txBox="1"/>
          <p:nvPr/>
        </p:nvSpPr>
        <p:spPr>
          <a:xfrm>
            <a:off x="417922" y="2228671"/>
            <a:ext cx="115893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Các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google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450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13D29-A0AD-E3CC-0600-8021A00D7257}"/>
              </a:ext>
            </a:extLst>
          </p:cNvPr>
          <p:cNvSpPr txBox="1"/>
          <p:nvPr/>
        </p:nvSpPr>
        <p:spPr>
          <a:xfrm>
            <a:off x="301659" y="4691461"/>
            <a:ext cx="1172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ô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ích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đâu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UTM Diana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4A7869-0F37-12DB-02C0-DBA9E2E73343}"/>
              </a:ext>
            </a:extLst>
          </p:cNvPr>
          <p:cNvGrpSpPr/>
          <p:nvPr/>
        </p:nvGrpSpPr>
        <p:grpSpPr>
          <a:xfrm>
            <a:off x="1176849" y="899099"/>
            <a:ext cx="10146451" cy="3474666"/>
            <a:chOff x="5671935" y="2926505"/>
            <a:chExt cx="10236908" cy="30407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048710-5474-E6FC-0DB5-153B2F6E9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1935" y="2936821"/>
              <a:ext cx="4186648" cy="30298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DF54B7-547B-78B4-1EBB-72546A8C7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9023" y="2926505"/>
              <a:ext cx="5629820" cy="30407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5999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">
            <a:extLst>
              <a:ext uri="{FF2B5EF4-FFF2-40B4-BE49-F238E27FC236}">
                <a16:creationId xmlns:a16="http://schemas.microsoft.com/office/drawing/2014/main" id="{9DAEAF53-B305-4536-EC3C-8554E2F28AB5}"/>
              </a:ext>
            </a:extLst>
          </p:cNvPr>
          <p:cNvSpPr txBox="1">
            <a:spLocks/>
          </p:cNvSpPr>
          <p:nvPr/>
        </p:nvSpPr>
        <p:spPr>
          <a:xfrm>
            <a:off x="138545" y="1401337"/>
            <a:ext cx="12192001" cy="112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THỰC HÀNH TÌM KIẾM VÀ CHỌN THÔNG TIN </a:t>
            </a:r>
          </a:p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GIẢI QUYẾT VẤN ĐỀ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8810-423B-F2F5-2F9F-11B3BA3F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0244" descr="23">
            <a:extLst>
              <a:ext uri="{FF2B5EF4-FFF2-40B4-BE49-F238E27FC236}">
                <a16:creationId xmlns:a16="http://schemas.microsoft.com/office/drawing/2014/main" id="{8169AFDC-CE89-1855-F7CB-D1767E52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629" y="1464025"/>
            <a:ext cx="6551371" cy="58954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>
            <a:extLst>
              <a:ext uri="{FF2B5EF4-FFF2-40B4-BE49-F238E27FC236}">
                <a16:creationId xmlns:a16="http://schemas.microsoft.com/office/drawing/2014/main" id="{7B9B0AA2-C1B8-93AE-3D73-4A64427DF5B9}"/>
              </a:ext>
            </a:extLst>
          </p:cNvPr>
          <p:cNvSpPr txBox="1"/>
          <p:nvPr/>
        </p:nvSpPr>
        <p:spPr>
          <a:xfrm>
            <a:off x="5933878" y="2560581"/>
            <a:ext cx="5357091" cy="2118764"/>
          </a:xfrm>
          <a:prstGeom prst="rect">
            <a:avLst/>
          </a:prstGeom>
          <a:noFill/>
          <a:ln w="9525">
            <a:noFill/>
          </a:ln>
        </p:spPr>
        <p:txBody>
          <a:bodyPr wrap="square" lIns="66337" tIns="33168" rIns="66337" bIns="33168">
            <a:spAutoFit/>
          </a:bodyPr>
          <a:lstStyle/>
          <a:p>
            <a:pPr algn="ctr" defTabSz="1088563"/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Hoạt</a:t>
            </a:r>
            <a:r>
              <a:rPr lang="en-US" altLang="zh-CN" sz="4800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động</a:t>
            </a:r>
            <a:r>
              <a:rPr lang="en-US" altLang="zh-CN" sz="4800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</a:p>
          <a:p>
            <a:pPr algn="ctr" defTabSz="1088563"/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theo</a:t>
            </a:r>
            <a:r>
              <a:rPr lang="en-US" altLang="zh-CN" sz="4800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4800" dirty="0">
              <a:solidFill>
                <a:prstClr val="white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1088563"/>
            <a:r>
              <a:rPr lang="en-US" altLang="zh-CN" sz="3733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(5 </a:t>
            </a:r>
            <a:r>
              <a:rPr lang="en-US" altLang="zh-CN" sz="3733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3733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3733" dirty="0">
              <a:solidFill>
                <a:prstClr val="white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F6ADA-8C77-A0E2-CF31-FD7312607947}"/>
              </a:ext>
            </a:extLst>
          </p:cNvPr>
          <p:cNvSpPr txBox="1"/>
          <p:nvPr/>
        </p:nvSpPr>
        <p:spPr>
          <a:xfrm>
            <a:off x="166254" y="115791"/>
            <a:ext cx="3397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1.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Giải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ô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chữ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latin typeface="UTM Diana" panose="02040603050506020204" pitchFamily="18" charset="0"/>
            </a:endParaRPr>
          </a:p>
        </p:txBody>
      </p:sp>
      <p:pic>
        <p:nvPicPr>
          <p:cNvPr id="4" name="图片 10245" descr="22">
            <a:extLst>
              <a:ext uri="{FF2B5EF4-FFF2-40B4-BE49-F238E27FC236}">
                <a16:creationId xmlns:a16="http://schemas.microsoft.com/office/drawing/2014/main" id="{F8822E1F-93BE-84E6-5122-A1803FA9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2" y="1707439"/>
            <a:ext cx="5525923" cy="4826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45">
            <a:extLst>
              <a:ext uri="{FF2B5EF4-FFF2-40B4-BE49-F238E27FC236}">
                <a16:creationId xmlns:a16="http://schemas.microsoft.com/office/drawing/2014/main" id="{AF8F324F-ECA8-6506-90B7-965AE0150985}"/>
              </a:ext>
            </a:extLst>
          </p:cNvPr>
          <p:cNvSpPr txBox="1">
            <a:spLocks/>
          </p:cNvSpPr>
          <p:nvPr/>
        </p:nvSpPr>
        <p:spPr>
          <a:xfrm>
            <a:off x="-1326148" y="882050"/>
            <a:ext cx="1100197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ea typeface="+mn-ea"/>
                <a:cs typeface="+mn-ea"/>
                <a:sym typeface="+mn-lt"/>
              </a:rPr>
              <a:t>Quan sát hình 1 SGK tr. 17 và thực hiện yêu cầu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CB839-75E5-C264-CA2C-9CD68C6783E2}"/>
              </a:ext>
            </a:extLst>
          </p:cNvPr>
          <p:cNvSpPr txBox="1"/>
          <p:nvPr/>
        </p:nvSpPr>
        <p:spPr>
          <a:xfrm>
            <a:off x="701964" y="3042130"/>
            <a:ext cx="48288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en-US" sz="2800" b="1" kern="1200" dirty="0" err="1">
                <a:solidFill>
                  <a:srgbClr val="FF0000"/>
                </a:solidFill>
                <a:latin typeface="UTM Avo"/>
                <a:cs typeface="+mn-ea"/>
                <a:sym typeface="+mn-lt"/>
              </a:rPr>
              <a:t>Hoạt</a:t>
            </a:r>
            <a:r>
              <a:rPr lang="en-US" sz="2800" b="1" kern="1200" dirty="0">
                <a:solidFill>
                  <a:srgbClr val="FF0000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UTM Avo"/>
                <a:cs typeface="+mn-ea"/>
                <a:sym typeface="+mn-lt"/>
              </a:rPr>
              <a:t>động</a:t>
            </a:r>
            <a:r>
              <a:rPr lang="en-US" sz="2800" b="1" kern="1200" dirty="0">
                <a:solidFill>
                  <a:srgbClr val="FF0000"/>
                </a:solidFill>
                <a:latin typeface="UTM Avo"/>
                <a:cs typeface="+mn-ea"/>
                <a:sym typeface="+mn-lt"/>
              </a:rPr>
              <a:t> 1</a:t>
            </a:r>
            <a:endParaRPr lang="vi-VN" sz="2800" b="1" kern="1200" dirty="0">
              <a:solidFill>
                <a:srgbClr val="FF0000"/>
              </a:solidFill>
              <a:latin typeface="UTM Avo"/>
              <a:cs typeface="+mn-ea"/>
              <a:sym typeface="+mn-lt"/>
            </a:endParaRPr>
          </a:p>
          <a:p>
            <a:pPr algn="just" defTabSz="609630"/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Bảng 1 cung cấp thông tin về các từ trên các ô chữ ở hàng 1, 2, 3, 5, 6, 7, 8 (Hình 1). </a:t>
            </a:r>
            <a:endParaRPr lang="en-US" sz="2400" kern="1200" dirty="0">
              <a:solidFill>
                <a:prstClr val="black"/>
              </a:solidFill>
              <a:latin typeface="UTM Avo"/>
              <a:cs typeface="+mn-ea"/>
              <a:sym typeface="+mn-lt"/>
            </a:endParaRPr>
          </a:p>
          <a:p>
            <a:pPr algn="just" defTabSz="609630"/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Hãy thảo luận nhóm để tìm từ khóa tiếng Anh trên hàng dọc được tô đậm và cho biết nghĩa tiếng Việt của từ đó.</a:t>
            </a:r>
          </a:p>
        </p:txBody>
      </p:sp>
    </p:spTree>
    <p:extLst>
      <p:ext uri="{BB962C8B-B14F-4D97-AF65-F5344CB8AC3E}">
        <p14:creationId xmlns:p14="http://schemas.microsoft.com/office/powerpoint/2010/main" val="2516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  <p:bldP spid="3" grpId="0"/>
      <p:bldP spid="2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25">
            <a:extLst>
              <a:ext uri="{FF2B5EF4-FFF2-40B4-BE49-F238E27FC236}">
                <a16:creationId xmlns:a16="http://schemas.microsoft.com/office/drawing/2014/main" id="{8F32B423-997F-EEA7-F88E-AF330B98D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442650"/>
              </p:ext>
            </p:extLst>
          </p:nvPr>
        </p:nvGraphicFramePr>
        <p:xfrm>
          <a:off x="3517633" y="1847305"/>
          <a:ext cx="4370032" cy="548624"/>
        </p:xfrm>
        <a:graphic>
          <a:graphicData uri="http://schemas.openxmlformats.org/drawingml/2006/table">
            <a:tbl>
              <a:tblPr firstRow="1" bandRow="1"/>
              <a:tblGrid>
                <a:gridCol w="546254">
                  <a:extLst>
                    <a:ext uri="{9D8B030D-6E8A-4147-A177-3AD203B41FA5}">
                      <a16:colId xmlns:a16="http://schemas.microsoft.com/office/drawing/2014/main" val="306035504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3009430558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559084653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1410827195"/>
                    </a:ext>
                  </a:extLst>
                </a:gridCol>
                <a:gridCol w="546254">
                  <a:extLst>
                    <a:ext uri="{9D8B030D-6E8A-4147-A177-3AD203B41FA5}">
                      <a16:colId xmlns:a16="http://schemas.microsoft.com/office/drawing/2014/main" val="3679484261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E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54" name="Ô 1">
            <a:hlinkClick r:id="" action="ppaction://noaction"/>
            <a:extLst>
              <a:ext uri="{FF2B5EF4-FFF2-40B4-BE49-F238E27FC236}">
                <a16:creationId xmlns:a16="http://schemas.microsoft.com/office/drawing/2014/main" id="{62CB3A19-18D9-1D1A-86F2-547B792F8D1B}"/>
              </a:ext>
            </a:extLst>
          </p:cNvPr>
          <p:cNvSpPr/>
          <p:nvPr/>
        </p:nvSpPr>
        <p:spPr>
          <a:xfrm>
            <a:off x="1195605" y="745978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</a:p>
        </p:txBody>
      </p:sp>
      <p:graphicFrame>
        <p:nvGraphicFramePr>
          <p:cNvPr id="55" name="Table 25">
            <a:extLst>
              <a:ext uri="{FF2B5EF4-FFF2-40B4-BE49-F238E27FC236}">
                <a16:creationId xmlns:a16="http://schemas.microsoft.com/office/drawing/2014/main" id="{DA64F366-6728-352B-A961-4884C7CB7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83111"/>
              </p:ext>
            </p:extLst>
          </p:nvPr>
        </p:nvGraphicFramePr>
        <p:xfrm>
          <a:off x="5698015" y="754256"/>
          <a:ext cx="3839983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54980207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749082850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S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56" name="Ô 2">
            <a:hlinkClick r:id="" action="ppaction://noaction"/>
            <a:extLst>
              <a:ext uri="{FF2B5EF4-FFF2-40B4-BE49-F238E27FC236}">
                <a16:creationId xmlns:a16="http://schemas.microsoft.com/office/drawing/2014/main" id="{B04F5106-EC0D-1B74-00D9-AFFF743D3CC3}"/>
              </a:ext>
            </a:extLst>
          </p:cNvPr>
          <p:cNvSpPr/>
          <p:nvPr/>
        </p:nvSpPr>
        <p:spPr>
          <a:xfrm>
            <a:off x="1195605" y="1301511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</a:p>
        </p:txBody>
      </p:sp>
      <p:graphicFrame>
        <p:nvGraphicFramePr>
          <p:cNvPr id="57" name="Table 25">
            <a:extLst>
              <a:ext uri="{FF2B5EF4-FFF2-40B4-BE49-F238E27FC236}">
                <a16:creationId xmlns:a16="http://schemas.microsoft.com/office/drawing/2014/main" id="{60570F74-BC29-784F-EE75-C3DBF1646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20100"/>
              </p:ext>
            </p:extLst>
          </p:nvPr>
        </p:nvGraphicFramePr>
        <p:xfrm>
          <a:off x="5698015" y="1300401"/>
          <a:ext cx="1645707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58" name="Ô 3">
            <a:hlinkClick r:id="" action="ppaction://noaction"/>
            <a:extLst>
              <a:ext uri="{FF2B5EF4-FFF2-40B4-BE49-F238E27FC236}">
                <a16:creationId xmlns:a16="http://schemas.microsoft.com/office/drawing/2014/main" id="{1C632BDA-455A-A1E3-8D53-2F8CC6414E6E}"/>
              </a:ext>
            </a:extLst>
          </p:cNvPr>
          <p:cNvSpPr/>
          <p:nvPr/>
        </p:nvSpPr>
        <p:spPr>
          <a:xfrm>
            <a:off x="1195605" y="1871331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  <p:sp>
        <p:nvSpPr>
          <p:cNvPr id="60" name="Ô 4">
            <a:hlinkClick r:id="" action="ppaction://noaction"/>
            <a:extLst>
              <a:ext uri="{FF2B5EF4-FFF2-40B4-BE49-F238E27FC236}">
                <a16:creationId xmlns:a16="http://schemas.microsoft.com/office/drawing/2014/main" id="{D1CB9A0A-0C37-B35A-58AC-0F60A6AB81F7}"/>
              </a:ext>
            </a:extLst>
          </p:cNvPr>
          <p:cNvSpPr/>
          <p:nvPr/>
        </p:nvSpPr>
        <p:spPr>
          <a:xfrm>
            <a:off x="1195605" y="2412574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</a:p>
        </p:txBody>
      </p:sp>
      <p:graphicFrame>
        <p:nvGraphicFramePr>
          <p:cNvPr id="61" name="Table 25">
            <a:extLst>
              <a:ext uri="{FF2B5EF4-FFF2-40B4-BE49-F238E27FC236}">
                <a16:creationId xmlns:a16="http://schemas.microsoft.com/office/drawing/2014/main" id="{AA14A5DF-5C52-7AE1-C034-D97F1FFFB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88301"/>
              </p:ext>
            </p:extLst>
          </p:nvPr>
        </p:nvGraphicFramePr>
        <p:xfrm>
          <a:off x="4053554" y="2400739"/>
          <a:ext cx="4388552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172818493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4114494874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677995178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H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N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H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P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H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U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2" name="Ô 5">
            <a:hlinkClick r:id="" action="ppaction://noaction"/>
            <a:extLst>
              <a:ext uri="{FF2B5EF4-FFF2-40B4-BE49-F238E27FC236}">
                <a16:creationId xmlns:a16="http://schemas.microsoft.com/office/drawing/2014/main" id="{0E2B4643-E661-552F-79FB-0DE6E5BF57FD}"/>
              </a:ext>
            </a:extLst>
          </p:cNvPr>
          <p:cNvSpPr/>
          <p:nvPr/>
        </p:nvSpPr>
        <p:spPr>
          <a:xfrm>
            <a:off x="1193509" y="2977661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5</a:t>
            </a:r>
          </a:p>
        </p:txBody>
      </p:sp>
      <p:graphicFrame>
        <p:nvGraphicFramePr>
          <p:cNvPr id="63" name="Table 25">
            <a:extLst>
              <a:ext uri="{FF2B5EF4-FFF2-40B4-BE49-F238E27FC236}">
                <a16:creationId xmlns:a16="http://schemas.microsoft.com/office/drawing/2014/main" id="{A9F97971-3A93-A02C-F36C-B1D373270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89299"/>
              </p:ext>
            </p:extLst>
          </p:nvPr>
        </p:nvGraphicFramePr>
        <p:xfrm>
          <a:off x="5141752" y="2952189"/>
          <a:ext cx="2761365" cy="548624"/>
        </p:xfrm>
        <a:graphic>
          <a:graphicData uri="http://schemas.openxmlformats.org/drawingml/2006/table">
            <a:tbl>
              <a:tblPr firstRow="1" bandRow="1"/>
              <a:tblGrid>
                <a:gridCol w="552273">
                  <a:extLst>
                    <a:ext uri="{9D8B030D-6E8A-4147-A177-3AD203B41FA5}">
                      <a16:colId xmlns:a16="http://schemas.microsoft.com/office/drawing/2014/main" val="3257475092"/>
                    </a:ext>
                  </a:extLst>
                </a:gridCol>
                <a:gridCol w="552273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52273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52273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52273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U</a:t>
                      </a:r>
                      <a:endParaRPr lang="en-US" sz="2800" b="1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4" name="Star: 5 Points 11">
            <a:hlinkClick r:id="" action="ppaction://noaction"/>
            <a:extLst>
              <a:ext uri="{FF2B5EF4-FFF2-40B4-BE49-F238E27FC236}">
                <a16:creationId xmlns:a16="http://schemas.microsoft.com/office/drawing/2014/main" id="{66C757A2-1B2C-8B9B-1EBC-B14A126F3A20}"/>
              </a:ext>
            </a:extLst>
          </p:cNvPr>
          <p:cNvSpPr/>
          <p:nvPr/>
        </p:nvSpPr>
        <p:spPr>
          <a:xfrm>
            <a:off x="6305029" y="205894"/>
            <a:ext cx="431678" cy="431678"/>
          </a:xfrm>
          <a:prstGeom prst="star5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endParaRPr lang="en-US" sz="2800">
              <a:solidFill>
                <a:srgbClr val="FEF5E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5" name="Ô 6">
            <a:hlinkClick r:id="" action="ppaction://noaction"/>
            <a:extLst>
              <a:ext uri="{FF2B5EF4-FFF2-40B4-BE49-F238E27FC236}">
                <a16:creationId xmlns:a16="http://schemas.microsoft.com/office/drawing/2014/main" id="{1E018DAE-6264-D328-62F0-CAEA01F80E2B}"/>
              </a:ext>
            </a:extLst>
          </p:cNvPr>
          <p:cNvSpPr/>
          <p:nvPr/>
        </p:nvSpPr>
        <p:spPr>
          <a:xfrm>
            <a:off x="1195605" y="3528516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6</a:t>
            </a:r>
          </a:p>
        </p:txBody>
      </p:sp>
      <p:graphicFrame>
        <p:nvGraphicFramePr>
          <p:cNvPr id="66" name="Table 5">
            <a:extLst>
              <a:ext uri="{FF2B5EF4-FFF2-40B4-BE49-F238E27FC236}">
                <a16:creationId xmlns:a16="http://schemas.microsoft.com/office/drawing/2014/main" id="{BFE3B191-5148-42F7-1078-B3E7D049F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374272"/>
              </p:ext>
            </p:extLst>
          </p:nvPr>
        </p:nvGraphicFramePr>
        <p:xfrm>
          <a:off x="4600878" y="3497094"/>
          <a:ext cx="4937121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896284348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1614670278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563207829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1968982713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7" name="Ô 7">
            <a:hlinkClick r:id="" action="ppaction://noaction"/>
            <a:extLst>
              <a:ext uri="{FF2B5EF4-FFF2-40B4-BE49-F238E27FC236}">
                <a16:creationId xmlns:a16="http://schemas.microsoft.com/office/drawing/2014/main" id="{8A53ACA1-29CD-4B9A-75FA-D2D96D56ED37}"/>
              </a:ext>
            </a:extLst>
          </p:cNvPr>
          <p:cNvSpPr/>
          <p:nvPr/>
        </p:nvSpPr>
        <p:spPr>
          <a:xfrm>
            <a:off x="1195605" y="4070134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7</a:t>
            </a:r>
          </a:p>
        </p:txBody>
      </p:sp>
      <p:graphicFrame>
        <p:nvGraphicFramePr>
          <p:cNvPr id="68" name="Table 5">
            <a:extLst>
              <a:ext uri="{FF2B5EF4-FFF2-40B4-BE49-F238E27FC236}">
                <a16:creationId xmlns:a16="http://schemas.microsoft.com/office/drawing/2014/main" id="{4D5886AC-F8A2-7B25-48D1-8F55AF060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094262"/>
              </p:ext>
            </p:extLst>
          </p:nvPr>
        </p:nvGraphicFramePr>
        <p:xfrm>
          <a:off x="4600878" y="4045662"/>
          <a:ext cx="2742845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O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L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E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lt"/>
                        </a:rPr>
                        <a:t>N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69" name="Ô 8">
            <a:hlinkClick r:id="" action="ppaction://noaction"/>
            <a:extLst>
              <a:ext uri="{FF2B5EF4-FFF2-40B4-BE49-F238E27FC236}">
                <a16:creationId xmlns:a16="http://schemas.microsoft.com/office/drawing/2014/main" id="{2233BF4D-977B-19AB-1903-B71DF24A3CC9}"/>
              </a:ext>
            </a:extLst>
          </p:cNvPr>
          <p:cNvSpPr/>
          <p:nvPr/>
        </p:nvSpPr>
        <p:spPr>
          <a:xfrm>
            <a:off x="1200765" y="4636480"/>
            <a:ext cx="547281" cy="548624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09"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8</a:t>
            </a:r>
          </a:p>
        </p:txBody>
      </p:sp>
      <p:graphicFrame>
        <p:nvGraphicFramePr>
          <p:cNvPr id="70" name="Table 5">
            <a:extLst>
              <a:ext uri="{FF2B5EF4-FFF2-40B4-BE49-F238E27FC236}">
                <a16:creationId xmlns:a16="http://schemas.microsoft.com/office/drawing/2014/main" id="{1FB37D6C-A8E2-3EF8-04C6-189E64F72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327524"/>
              </p:ext>
            </p:extLst>
          </p:nvPr>
        </p:nvGraphicFramePr>
        <p:xfrm>
          <a:off x="4053554" y="4606473"/>
          <a:ext cx="4379704" cy="548624"/>
        </p:xfrm>
        <a:graphic>
          <a:graphicData uri="http://schemas.openxmlformats.org/drawingml/2006/table">
            <a:tbl>
              <a:tblPr firstRow="1" bandRow="1"/>
              <a:tblGrid>
                <a:gridCol w="547463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2423758119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181331517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2234159828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593505085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1213172015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3962472229"/>
                    </a:ext>
                  </a:extLst>
                </a:gridCol>
                <a:gridCol w="547463">
                  <a:extLst>
                    <a:ext uri="{9D8B030D-6E8A-4147-A177-3AD203B41FA5}">
                      <a16:colId xmlns:a16="http://schemas.microsoft.com/office/drawing/2014/main" val="1677245706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R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G</a:t>
                      </a: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sp>
        <p:nvSpPr>
          <p:cNvPr id="71" name="Ô số 1">
            <a:extLst>
              <a:ext uri="{FF2B5EF4-FFF2-40B4-BE49-F238E27FC236}">
                <a16:creationId xmlns:a16="http://schemas.microsoft.com/office/drawing/2014/main" id="{5572F8FC-7E6C-C3CC-2E94-DF192773D053}"/>
              </a:ext>
            </a:extLst>
          </p:cNvPr>
          <p:cNvSpPr/>
          <p:nvPr/>
        </p:nvSpPr>
        <p:spPr>
          <a:xfrm>
            <a:off x="1174902" y="5454483"/>
            <a:ext cx="10260261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bIns="119984" rtlCol="0" anchor="ctr"/>
          <a:lstStyle/>
          <a:p>
            <a:pPr algn="ctr" defTabSz="609569">
              <a:lnSpc>
                <a:spcPct val="150000"/>
              </a:lnSpc>
              <a:buClrTx/>
              <a:defRPr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1.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Tên một phần mềm lập trình </a:t>
            </a:r>
          </a:p>
          <a:p>
            <a:pPr algn="ctr" defTabSz="609569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trực quan có nhân vật mặc định là chú mèo.</a:t>
            </a:r>
            <a:endParaRPr lang="en-US" sz="2400" dirty="0">
              <a:solidFill>
                <a:srgbClr val="291916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72" name="Ô số 2">
            <a:extLst>
              <a:ext uri="{FF2B5EF4-FFF2-40B4-BE49-F238E27FC236}">
                <a16:creationId xmlns:a16="http://schemas.microsoft.com/office/drawing/2014/main" id="{1B2952CE-BB88-FDF9-3734-00523D5BBDE9}"/>
              </a:ext>
            </a:extLst>
          </p:cNvPr>
          <p:cNvSpPr/>
          <p:nvPr/>
        </p:nvSpPr>
        <p:spPr>
          <a:xfrm>
            <a:off x="1174903" y="5481575"/>
            <a:ext cx="10260261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bIns="119984" rtlCol="0" anchor="ctr"/>
          <a:lstStyle/>
          <a:p>
            <a:pPr algn="ctr" defTabSz="609569">
              <a:lnSpc>
                <a:spcPct val="150000"/>
              </a:lnSpc>
              <a:buClrTx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2.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Từ còn thiếu trong câu ca dao sau:</a:t>
            </a:r>
          </a:p>
          <a:p>
            <a:pPr algn="ctr" defTabSz="609569">
              <a:lnSpc>
                <a:spcPct val="150000"/>
              </a:lnSpc>
              <a:buClrTx/>
            </a:pP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“Trăng bao nhiêu tuổi trăng già/Núi bao nhiêu tuổi gọi là núi …”.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</a:t>
            </a:r>
          </a:p>
        </p:txBody>
      </p:sp>
      <p:sp>
        <p:nvSpPr>
          <p:cNvPr id="73" name="Ô số 3">
            <a:extLst>
              <a:ext uri="{FF2B5EF4-FFF2-40B4-BE49-F238E27FC236}">
                <a16:creationId xmlns:a16="http://schemas.microsoft.com/office/drawing/2014/main" id="{FAB79711-B831-4AAE-961C-4E5A7B55DA64}"/>
              </a:ext>
            </a:extLst>
          </p:cNvPr>
          <p:cNvSpPr/>
          <p:nvPr/>
        </p:nvSpPr>
        <p:spPr>
          <a:xfrm>
            <a:off x="1174902" y="5476781"/>
            <a:ext cx="10260264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69">
              <a:buClrTx/>
              <a:defRPr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3.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Tên chú mèo máy trong một truyện tranh nổi tiếng của Nhật Bản.</a:t>
            </a:r>
            <a:endParaRPr lang="en-US" sz="2400" dirty="0">
              <a:solidFill>
                <a:srgbClr val="291916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75" name="Ô số 5">
            <a:extLst>
              <a:ext uri="{FF2B5EF4-FFF2-40B4-BE49-F238E27FC236}">
                <a16:creationId xmlns:a16="http://schemas.microsoft.com/office/drawing/2014/main" id="{37DFDFE1-91DB-E738-7A91-3FABFCC5D477}"/>
              </a:ext>
            </a:extLst>
          </p:cNvPr>
          <p:cNvSpPr/>
          <p:nvPr/>
        </p:nvSpPr>
        <p:spPr>
          <a:xfrm>
            <a:off x="1174902" y="5437039"/>
            <a:ext cx="10260263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69">
              <a:buClrTx/>
              <a:defRPr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5.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Tên một thiết bị của máy tính trùng với tên một loài vật.</a:t>
            </a:r>
            <a:endParaRPr lang="en-US" sz="2400" dirty="0">
              <a:solidFill>
                <a:srgbClr val="291916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76" name="Ô số 6">
            <a:extLst>
              <a:ext uri="{FF2B5EF4-FFF2-40B4-BE49-F238E27FC236}">
                <a16:creationId xmlns:a16="http://schemas.microsoft.com/office/drawing/2014/main" id="{B313D7B0-D3E4-5F32-F901-7B3154BD4D3A}"/>
              </a:ext>
            </a:extLst>
          </p:cNvPr>
          <p:cNvSpPr/>
          <p:nvPr/>
        </p:nvSpPr>
        <p:spPr>
          <a:xfrm>
            <a:off x="1174900" y="5389240"/>
            <a:ext cx="10260263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69">
              <a:lnSpc>
                <a:spcPct val="150000"/>
              </a:lnSpc>
              <a:buClrTx/>
              <a:defRPr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6.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Vế thứ nhất của</a:t>
            </a:r>
            <a:r>
              <a:rPr lang="en-US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điều thứ hai </a:t>
            </a:r>
          </a:p>
          <a:p>
            <a:pPr algn="ctr" defTabSz="609569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trong 5 điều Bác Hồ dạy thiếu niên, nhi đồng.</a:t>
            </a:r>
            <a:endParaRPr lang="en-US" sz="2400" dirty="0">
              <a:solidFill>
                <a:srgbClr val="291916"/>
              </a:solidFill>
              <a:latin typeface="UTM Avo"/>
              <a:cs typeface="+mn-ea"/>
              <a:sym typeface="+mn-lt"/>
            </a:endParaRPr>
          </a:p>
        </p:txBody>
      </p:sp>
      <p:sp>
        <p:nvSpPr>
          <p:cNvPr id="77" name="Ô số 7">
            <a:extLst>
              <a:ext uri="{FF2B5EF4-FFF2-40B4-BE49-F238E27FC236}">
                <a16:creationId xmlns:a16="http://schemas.microsoft.com/office/drawing/2014/main" id="{51C0908D-0286-57E2-D75E-580A4681BB3D}"/>
              </a:ext>
            </a:extLst>
          </p:cNvPr>
          <p:cNvSpPr/>
          <p:nvPr/>
        </p:nvSpPr>
        <p:spPr>
          <a:xfrm>
            <a:off x="1174897" y="5382734"/>
            <a:ext cx="10260263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69">
              <a:buClrTx/>
              <a:defRPr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7. 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Loại áo ấm làm từ lông cừu.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.</a:t>
            </a:r>
          </a:p>
        </p:txBody>
      </p:sp>
      <p:sp>
        <p:nvSpPr>
          <p:cNvPr id="78" name="Ô số 8">
            <a:extLst>
              <a:ext uri="{FF2B5EF4-FFF2-40B4-BE49-F238E27FC236}">
                <a16:creationId xmlns:a16="http://schemas.microsoft.com/office/drawing/2014/main" id="{5C17EC54-A121-EE7F-61A2-0B1A498F4ADC}"/>
              </a:ext>
            </a:extLst>
          </p:cNvPr>
          <p:cNvSpPr/>
          <p:nvPr/>
        </p:nvSpPr>
        <p:spPr>
          <a:xfrm>
            <a:off x="1174897" y="5436524"/>
            <a:ext cx="10260263" cy="10525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69">
              <a:buClrTx/>
              <a:defRPr/>
            </a:pP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Ô </a:t>
            </a:r>
            <a:r>
              <a:rPr lang="en-US" sz="2400" dirty="0" err="1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số</a:t>
            </a:r>
            <a:r>
              <a:rPr lang="en-US" sz="2400" dirty="0">
                <a:solidFill>
                  <a:srgbClr val="291916"/>
                </a:solidFill>
                <a:latin typeface="UTM Avo"/>
                <a:cs typeface="+mn-ea"/>
                <a:sym typeface="+mn-lt"/>
              </a:rPr>
              <a:t> 8</a:t>
            </a:r>
            <a:r>
              <a:rPr lang="vi-VN" sz="2400" kern="1200" dirty="0">
                <a:solidFill>
                  <a:prstClr val="black"/>
                </a:solidFill>
                <a:latin typeface="UTM Avo"/>
                <a:cs typeface="+mn-ea"/>
                <a:sym typeface="+mn-lt"/>
              </a:rPr>
              <a:t>. Việc mỗi ngày em đều thực hiện để giữ vệ sinh răng miệng.</a:t>
            </a:r>
          </a:p>
        </p:txBody>
      </p:sp>
      <p:graphicFrame>
        <p:nvGraphicFramePr>
          <p:cNvPr id="79" name="Hàng 1">
            <a:extLst>
              <a:ext uri="{FF2B5EF4-FFF2-40B4-BE49-F238E27FC236}">
                <a16:creationId xmlns:a16="http://schemas.microsoft.com/office/drawing/2014/main" id="{A7CFCE82-7003-9833-FF04-A4661AAE1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77149"/>
              </p:ext>
            </p:extLst>
          </p:nvPr>
        </p:nvGraphicFramePr>
        <p:xfrm>
          <a:off x="5685761" y="754985"/>
          <a:ext cx="3839983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54980207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32090230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0" name="Hàng 2">
            <a:extLst>
              <a:ext uri="{FF2B5EF4-FFF2-40B4-BE49-F238E27FC236}">
                <a16:creationId xmlns:a16="http://schemas.microsoft.com/office/drawing/2014/main" id="{A5DE0EDE-B48C-3614-70E7-8A2B67213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853810"/>
              </p:ext>
            </p:extLst>
          </p:nvPr>
        </p:nvGraphicFramePr>
        <p:xfrm>
          <a:off x="5691799" y="1306482"/>
          <a:ext cx="1645707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3" name="Hàng 5">
            <a:extLst>
              <a:ext uri="{FF2B5EF4-FFF2-40B4-BE49-F238E27FC236}">
                <a16:creationId xmlns:a16="http://schemas.microsoft.com/office/drawing/2014/main" id="{82F20F28-5952-A07D-051A-A295896C9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46932"/>
              </p:ext>
            </p:extLst>
          </p:nvPr>
        </p:nvGraphicFramePr>
        <p:xfrm>
          <a:off x="5149177" y="2950634"/>
          <a:ext cx="2753940" cy="548624"/>
        </p:xfrm>
        <a:graphic>
          <a:graphicData uri="http://schemas.openxmlformats.org/drawingml/2006/table">
            <a:tbl>
              <a:tblPr firstRow="1" bandRow="1"/>
              <a:tblGrid>
                <a:gridCol w="550788">
                  <a:extLst>
                    <a:ext uri="{9D8B030D-6E8A-4147-A177-3AD203B41FA5}">
                      <a16:colId xmlns:a16="http://schemas.microsoft.com/office/drawing/2014/main" val="189327923"/>
                    </a:ext>
                  </a:extLst>
                </a:gridCol>
                <a:gridCol w="550788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50788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50788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50788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4" name="Hàng 6">
            <a:extLst>
              <a:ext uri="{FF2B5EF4-FFF2-40B4-BE49-F238E27FC236}">
                <a16:creationId xmlns:a16="http://schemas.microsoft.com/office/drawing/2014/main" id="{FEF7F703-9AEF-9D2D-72DF-F15B9C0FE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412779"/>
              </p:ext>
            </p:extLst>
          </p:nvPr>
        </p:nvGraphicFramePr>
        <p:xfrm>
          <a:off x="4610114" y="3509004"/>
          <a:ext cx="4937121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330250274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458743491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84050109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1968982713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5" name="Hàng 7">
            <a:extLst>
              <a:ext uri="{FF2B5EF4-FFF2-40B4-BE49-F238E27FC236}">
                <a16:creationId xmlns:a16="http://schemas.microsoft.com/office/drawing/2014/main" id="{EB493AD0-8C7D-816C-5EA7-FE6D54030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397596"/>
              </p:ext>
            </p:extLst>
          </p:nvPr>
        </p:nvGraphicFramePr>
        <p:xfrm>
          <a:off x="4610114" y="4063162"/>
          <a:ext cx="2742845" cy="548624"/>
        </p:xfrm>
        <a:graphic>
          <a:graphicData uri="http://schemas.openxmlformats.org/drawingml/2006/table">
            <a:tbl>
              <a:tblPr firstRow="1" bandRow="1"/>
              <a:tblGrid>
                <a:gridCol w="548569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2955342897"/>
                    </a:ext>
                  </a:extLst>
                </a:gridCol>
                <a:gridCol w="548569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6" name="Hàng 8">
            <a:extLst>
              <a:ext uri="{FF2B5EF4-FFF2-40B4-BE49-F238E27FC236}">
                <a16:creationId xmlns:a16="http://schemas.microsoft.com/office/drawing/2014/main" id="{F9EADF7A-E04E-4978-833B-B9856F07F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018314"/>
              </p:ext>
            </p:extLst>
          </p:nvPr>
        </p:nvGraphicFramePr>
        <p:xfrm>
          <a:off x="4062058" y="4612979"/>
          <a:ext cx="4380048" cy="548624"/>
        </p:xfrm>
        <a:graphic>
          <a:graphicData uri="http://schemas.openxmlformats.org/drawingml/2006/table">
            <a:tbl>
              <a:tblPr firstRow="1" bandRow="1"/>
              <a:tblGrid>
                <a:gridCol w="547506">
                  <a:extLst>
                    <a:ext uri="{9D8B030D-6E8A-4147-A177-3AD203B41FA5}">
                      <a16:colId xmlns:a16="http://schemas.microsoft.com/office/drawing/2014/main" val="3114787131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2423758119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181331517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2234159828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593505085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3088258999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2623471526"/>
                    </a:ext>
                  </a:extLst>
                </a:gridCol>
                <a:gridCol w="547506">
                  <a:extLst>
                    <a:ext uri="{9D8B030D-6E8A-4147-A177-3AD203B41FA5}">
                      <a16:colId xmlns:a16="http://schemas.microsoft.com/office/drawing/2014/main" val="2128725429"/>
                    </a:ext>
                  </a:extLst>
                </a:gridCol>
              </a:tblGrid>
              <a:tr h="548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81" name="Hàng 3">
            <a:extLst>
              <a:ext uri="{FF2B5EF4-FFF2-40B4-BE49-F238E27FC236}">
                <a16:creationId xmlns:a16="http://schemas.microsoft.com/office/drawing/2014/main" id="{53071E95-6103-78EF-94AB-A0CA3341A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662550"/>
              </p:ext>
            </p:extLst>
          </p:nvPr>
        </p:nvGraphicFramePr>
        <p:xfrm>
          <a:off x="3505361" y="1852406"/>
          <a:ext cx="4379288" cy="548624"/>
        </p:xfrm>
        <a:graphic>
          <a:graphicData uri="http://schemas.openxmlformats.org/drawingml/2006/table">
            <a:tbl>
              <a:tblPr firstRow="1" bandRow="1"/>
              <a:tblGrid>
                <a:gridCol w="547411">
                  <a:extLst>
                    <a:ext uri="{9D8B030D-6E8A-4147-A177-3AD203B41FA5}">
                      <a16:colId xmlns:a16="http://schemas.microsoft.com/office/drawing/2014/main" val="4206578191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2130469909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2968398180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3317294112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773175912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559084653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2396573272"/>
                    </a:ext>
                  </a:extLst>
                </a:gridCol>
                <a:gridCol w="547411">
                  <a:extLst>
                    <a:ext uri="{9D8B030D-6E8A-4147-A177-3AD203B41FA5}">
                      <a16:colId xmlns:a16="http://schemas.microsoft.com/office/drawing/2014/main" val="2725915377"/>
                    </a:ext>
                  </a:extLst>
                </a:gridCol>
              </a:tblGrid>
              <a:tr h="54856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04" marR="121904" marT="60952" marB="60952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43601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CD8FA8-9DE8-0E50-DBAE-E068614DF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960946"/>
              </p:ext>
            </p:extLst>
          </p:nvPr>
        </p:nvGraphicFramePr>
        <p:xfrm>
          <a:off x="6252082" y="760275"/>
          <a:ext cx="547281" cy="4396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81">
                  <a:extLst>
                    <a:ext uri="{9D8B030D-6E8A-4147-A177-3AD203B41FA5}">
                      <a16:colId xmlns:a16="http://schemas.microsoft.com/office/drawing/2014/main" val="2821678648"/>
                    </a:ext>
                  </a:extLst>
                </a:gridCol>
              </a:tblGrid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65823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O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151656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98304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P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171590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U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128119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842623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E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421684"/>
                  </a:ext>
                </a:extLst>
              </a:tr>
              <a:tr h="549581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rgbClr val="00B050"/>
                          </a:solidFill>
                          <a:latin typeface="UTM Avo" panose="02040603050506020204" pitchFamily="18"/>
                        </a:rPr>
                        <a:t>R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778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1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" decel="10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" decel="100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" decel="100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" decel="100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" decel="100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5" grpId="0" animBg="1"/>
      <p:bldP spid="67" grpId="0" animBg="1"/>
      <p:bldP spid="69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629" y="1464025"/>
            <a:ext cx="6551371" cy="58954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文本框 10248"/>
          <p:cNvSpPr txBox="1"/>
          <p:nvPr/>
        </p:nvSpPr>
        <p:spPr>
          <a:xfrm>
            <a:off x="6367988" y="2547380"/>
            <a:ext cx="4974268" cy="2118764"/>
          </a:xfrm>
          <a:prstGeom prst="rect">
            <a:avLst/>
          </a:prstGeom>
          <a:noFill/>
          <a:ln w="9525">
            <a:noFill/>
          </a:ln>
        </p:spPr>
        <p:txBody>
          <a:bodyPr wrap="square" lIns="66337" tIns="33168" rIns="66337" bIns="33168">
            <a:spAutoFit/>
          </a:bodyPr>
          <a:lstStyle/>
          <a:p>
            <a:pPr algn="ctr" defTabSz="1088563"/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Hoạt</a:t>
            </a:r>
            <a:r>
              <a:rPr lang="en-US" altLang="zh-CN" sz="4800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động</a:t>
            </a:r>
            <a:r>
              <a:rPr lang="en-US" altLang="zh-CN" sz="4800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</a:p>
          <a:p>
            <a:pPr algn="ctr" defTabSz="1088563"/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theo</a:t>
            </a:r>
            <a:r>
              <a:rPr lang="en-US" altLang="zh-CN" sz="4800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4800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endParaRPr lang="en-US" altLang="zh-CN" sz="4800" dirty="0">
              <a:solidFill>
                <a:prstClr val="white"/>
              </a:solidFill>
              <a:latin typeface="Segoe Print" pitchFamily="2" charset="0"/>
              <a:ea typeface="宋体" panose="02010600030101010101" pitchFamily="2" charset="-122"/>
            </a:endParaRPr>
          </a:p>
          <a:p>
            <a:pPr algn="ctr" defTabSz="1088563"/>
            <a:r>
              <a:rPr lang="en-US" altLang="zh-CN" sz="3733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(4 </a:t>
            </a:r>
            <a:r>
              <a:rPr lang="en-US" altLang="zh-CN" sz="3733" dirty="0" err="1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phút</a:t>
            </a:r>
            <a:r>
              <a:rPr lang="en-US" altLang="zh-CN" sz="3733" dirty="0">
                <a:solidFill>
                  <a:prstClr val="white"/>
                </a:solidFill>
                <a:latin typeface="Segoe Print" pitchFamily="2" charset="0"/>
                <a:ea typeface="宋体" panose="02010600030101010101" pitchFamily="2" charset="-122"/>
              </a:rPr>
              <a:t>)</a:t>
            </a:r>
            <a:endParaRPr lang="zh-CN" altLang="en-US" sz="3733" dirty="0">
              <a:solidFill>
                <a:prstClr val="white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F02D6-758B-AE98-B8F3-2AF6D46126BB}"/>
              </a:ext>
            </a:extLst>
          </p:cNvPr>
          <p:cNvSpPr txBox="1"/>
          <p:nvPr/>
        </p:nvSpPr>
        <p:spPr>
          <a:xfrm>
            <a:off x="193964" y="680057"/>
            <a:ext cx="11727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2.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Tìm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thông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tin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và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hợp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tác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giải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quyết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vấn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đề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UTM Diana" panose="02040603050506020204" pitchFamily="18" charset="0"/>
              </a:rPr>
              <a:t>:</a:t>
            </a:r>
          </a:p>
        </p:txBody>
      </p:sp>
      <p:pic>
        <p:nvPicPr>
          <p:cNvPr id="4" name="图片 10245" descr="22">
            <a:extLst>
              <a:ext uri="{FF2B5EF4-FFF2-40B4-BE49-F238E27FC236}">
                <a16:creationId xmlns:a16="http://schemas.microsoft.com/office/drawing/2014/main" id="{FAA15349-847F-8B79-3CFC-089C4F511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92" y="1707439"/>
            <a:ext cx="5525923" cy="4826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0247">
            <a:extLst>
              <a:ext uri="{FF2B5EF4-FFF2-40B4-BE49-F238E27FC236}">
                <a16:creationId xmlns:a16="http://schemas.microsoft.com/office/drawing/2014/main" id="{A6926D07-EBE7-A788-9239-EFCB9E7266CF}"/>
              </a:ext>
            </a:extLst>
          </p:cNvPr>
          <p:cNvSpPr txBox="1"/>
          <p:nvPr/>
        </p:nvSpPr>
        <p:spPr>
          <a:xfrm>
            <a:off x="572036" y="3533259"/>
            <a:ext cx="5068593" cy="1174979"/>
          </a:xfrm>
          <a:prstGeom prst="rect">
            <a:avLst/>
          </a:prstGeom>
          <a:noFill/>
          <a:ln w="9525">
            <a:noFill/>
          </a:ln>
        </p:spPr>
        <p:txBody>
          <a:bodyPr wrap="square" lIns="66337" tIns="33168" rIns="66337" bIns="33168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8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  <p:bldP spid="3" grpId="0"/>
      <p:bldP spid="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1209</TotalTime>
  <Words>1114</Words>
  <Application>Microsoft Office PowerPoint</Application>
  <PresentationFormat>Widescreen</PresentationFormat>
  <Paragraphs>183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Century Gothic</vt:lpstr>
      <vt:lpstr>等线</vt:lpstr>
      <vt:lpstr>等线 Light</vt:lpstr>
      <vt:lpstr>Segoe Print</vt:lpstr>
      <vt:lpstr>Times New Roman</vt:lpstr>
      <vt:lpstr>UTM Avo</vt:lpstr>
      <vt:lpstr>UTM Diana</vt:lpstr>
      <vt:lpstr>Wingdings 3</vt:lpstr>
      <vt:lpstr>Ion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Em có thể tìm kiếm thông tin trên Internet bằng cách nào?</vt:lpstr>
      <vt:lpstr>Câu 2: Phát biểu đúng về làm việc nhóm là:</vt:lpstr>
      <vt:lpstr>Câu 3: Phát biểu nào đúng về tìm kiếm thông tin trong giải quyết vấn đề?</vt:lpstr>
      <vt:lpstr>Câu 4: Trong các câu sau đây, những câu nào đúng?</vt:lpstr>
      <vt:lpstr>Câu 5: Để chuẩn bị đồ dùng cho chuyến du lịch Nhật Bản sắp tới em cần tìm hiểu thông tin gì?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48</cp:revision>
  <dcterms:created xsi:type="dcterms:W3CDTF">2019-07-09T06:24:18Z</dcterms:created>
  <dcterms:modified xsi:type="dcterms:W3CDTF">2025-11-21T01:33:08Z</dcterms:modified>
</cp:coreProperties>
</file>