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2" r:id="rId3"/>
    <p:sldId id="263" r:id="rId4"/>
    <p:sldId id="264" r:id="rId5"/>
    <p:sldId id="265" r:id="rId6"/>
    <p:sldId id="267" r:id="rId7"/>
    <p:sldId id="270" r:id="rId8"/>
    <p:sldId id="275" r:id="rId9"/>
    <p:sldId id="276" r:id="rId10"/>
    <p:sldId id="277" r:id="rId11"/>
    <p:sldId id="278" r:id="rId12"/>
    <p:sldId id="279" r:id="rId13"/>
    <p:sldId id="280" r:id="rId14"/>
    <p:sldId id="281" r:id="rId15"/>
    <p:sldId id="28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732" y="-2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829678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737554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611997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23885" y="0"/>
            <a:ext cx="12215886" cy="6858000"/>
          </a:xfrm>
          <a:prstGeom prst="rect">
            <a:avLst/>
          </a:prstGeom>
        </p:spPr>
      </p:pic>
      <p:pic>
        <p:nvPicPr>
          <p:cNvPr id="11" name="图片 10"/>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flipV="1">
            <a:off x="-50800" y="5005388"/>
            <a:ext cx="12242800" cy="1854200"/>
          </a:xfrm>
          <a:prstGeom prst="rect">
            <a:avLst/>
          </a:prstGeom>
        </p:spPr>
      </p:pic>
      <p:pic>
        <p:nvPicPr>
          <p:cNvPr id="10" name="图片 9"/>
          <p:cNvPicPr>
            <a:picLocks noChangeAspect="1"/>
          </p:cNvPicPr>
          <p:nvPr userDrawn="1"/>
        </p:nvPicPr>
        <p:blipFill rotWithShape="1">
          <a:blip r:embed="rId3">
            <a:extLst>
              <a:ext uri="{28A0092B-C50C-407E-A947-70E740481C1C}">
                <a14:useLocalDpi xmlns:a14="http://schemas.microsoft.com/office/drawing/2010/main" val="0"/>
              </a:ext>
            </a:extLst>
          </a:blip>
          <a:srcRect b="72963"/>
          <a:stretch/>
        </p:blipFill>
        <p:spPr>
          <a:xfrm>
            <a:off x="-23884" y="-1588"/>
            <a:ext cx="12242800" cy="1854200"/>
          </a:xfrm>
          <a:prstGeom prst="rect">
            <a:avLst/>
          </a:prstGeom>
        </p:spPr>
      </p:pic>
      <p:sp>
        <p:nvSpPr>
          <p:cNvPr id="4" name="日期占位符 3">
            <a:extLst>
              <a:ext uri="{FF2B5EF4-FFF2-40B4-BE49-F238E27FC236}">
                <a16:creationId xmlns="" xmlns:a16="http://schemas.microsoft.com/office/drawing/2014/main" id="{AB3D19CA-56B8-C076-36C2-87018A8AAA9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FEF8B41-CAC5-49DA-9156-65DCBE836829}" type="datetimeFigureOut">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2025/9/18</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5" name="页脚占位符 4">
            <a:extLst>
              <a:ext uri="{FF2B5EF4-FFF2-40B4-BE49-F238E27FC236}">
                <a16:creationId xmlns="" xmlns:a16="http://schemas.microsoft.com/office/drawing/2014/main" id="{B8D77D8C-66D6-DCA2-DBB1-8FAE246D6C8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6" name="灯片编号占位符 5">
            <a:extLst>
              <a:ext uri="{FF2B5EF4-FFF2-40B4-BE49-F238E27FC236}">
                <a16:creationId xmlns="" xmlns:a16="http://schemas.microsoft.com/office/drawing/2014/main" id="{AB836911-B9BB-D33E-1723-E5149F9B986F}"/>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531AD8-4DC2-4F0A-8757-37262589E781}" type="slidenum">
              <a:rPr kumimoji="0" lang="zh-CN" altLang="en-US" sz="1200" b="0" i="0" u="none" strike="noStrike" kern="1200" cap="none" spc="0" normalizeH="0" baseline="0" noProof="0" smtClean="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微软雅黑" panose="020B0503020204020204" pitchFamily="34" charset="-122"/>
              <a:ea typeface="微软雅黑" panose="020B0503020204020204" pitchFamily="34" charset="-122"/>
              <a:cs typeface="+mn-cs"/>
            </a:endParaRPr>
          </a:p>
        </p:txBody>
      </p:sp>
      <p:sp>
        <p:nvSpPr>
          <p:cNvPr id="8" name="圆角矩形 7"/>
          <p:cNvSpPr/>
          <p:nvPr userDrawn="1"/>
        </p:nvSpPr>
        <p:spPr>
          <a:xfrm>
            <a:off x="279400" y="248404"/>
            <a:ext cx="11582400" cy="6442075"/>
          </a:xfrm>
          <a:prstGeom prst="roundRect">
            <a:avLst>
              <a:gd name="adj" fmla="val 878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cs typeface="+mn-cs"/>
            </a:endParaRPr>
          </a:p>
        </p:txBody>
      </p:sp>
    </p:spTree>
    <p:extLst>
      <p:ext uri="{BB962C8B-B14F-4D97-AF65-F5344CB8AC3E}">
        <p14:creationId xmlns:p14="http://schemas.microsoft.com/office/powerpoint/2010/main" val="225155334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2" name="图片 20"/>
          <p:cNvPicPr>
            <a:picLocks noChangeAspect="1"/>
          </p:cNvPicPr>
          <p:nvPr userDrawn="1"/>
        </p:nvPicPr>
        <p:blipFill>
          <a:blip r:embed="rId2"/>
          <a:stretch>
            <a:fillRect/>
          </a:stretch>
        </p:blipFill>
        <p:spPr>
          <a:xfrm>
            <a:off x="0" y="0"/>
            <a:ext cx="12215886" cy="6858000"/>
          </a:xfrm>
          <a:prstGeom prst="rect">
            <a:avLst/>
          </a:prstGeom>
        </p:spPr>
      </p:pic>
    </p:spTree>
    <p:extLst>
      <p:ext uri="{BB962C8B-B14F-4D97-AF65-F5344CB8AC3E}">
        <p14:creationId xmlns:p14="http://schemas.microsoft.com/office/powerpoint/2010/main" val="87874405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F9478F-AB42-4D3C-9CB9-EC53EF968210}"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658739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FDF9478F-AB42-4D3C-9CB9-EC53EF968210}" type="datetimeFigureOut">
              <a:rPr lang="en-US" smtClean="0"/>
              <a:t>9/18/2025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9688653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F9478F-AB42-4D3C-9CB9-EC53EF968210}"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1359254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F9478F-AB42-4D3C-9CB9-EC53EF968210}" type="datetimeFigureOut">
              <a:rPr lang="en-US" smtClean="0"/>
              <a:t>9/18/2025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4179153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F9478F-AB42-4D3C-9CB9-EC53EF968210}" type="datetimeFigureOut">
              <a:rPr lang="en-US" smtClean="0"/>
              <a:t>9/18/2025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172336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F9478F-AB42-4D3C-9CB9-EC53EF968210}" type="datetimeFigureOut">
              <a:rPr lang="en-US" smtClean="0"/>
              <a:t>9/18/2025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6768535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2051618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FDF9478F-AB42-4D3C-9CB9-EC53EF968210}" type="datetimeFigureOut">
              <a:rPr lang="en-US" smtClean="0"/>
              <a:t>9/18/2025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2A2A0B-7678-45A2-83DF-5B8DD88590EF}" type="slidenum">
              <a:rPr lang="en-US" smtClean="0"/>
              <a:t>‹#›</a:t>
            </a:fld>
            <a:endParaRPr lang="en-US"/>
          </a:p>
        </p:txBody>
      </p:sp>
    </p:spTree>
    <p:extLst>
      <p:ext uri="{BB962C8B-B14F-4D97-AF65-F5344CB8AC3E}">
        <p14:creationId xmlns:p14="http://schemas.microsoft.com/office/powerpoint/2010/main" val="3700341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F9478F-AB42-4D3C-9CB9-EC53EF968210}" type="datetimeFigureOut">
              <a:rPr lang="en-US" smtClean="0"/>
              <a:t>9/18/2025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2A2A0B-7678-45A2-83DF-5B8DD88590EF}" type="slidenum">
              <a:rPr lang="en-US" smtClean="0"/>
              <a:t>‹#›</a:t>
            </a:fld>
            <a:endParaRPr lang="en-US"/>
          </a:p>
        </p:txBody>
      </p:sp>
    </p:spTree>
    <p:extLst>
      <p:ext uri="{BB962C8B-B14F-4D97-AF65-F5344CB8AC3E}">
        <p14:creationId xmlns:p14="http://schemas.microsoft.com/office/powerpoint/2010/main" val="41581878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4.png"/><Relationship Id="rId5" Type="http://schemas.openxmlformats.org/officeDocument/2006/relationships/image" Target="../media/image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png"/><Relationship Id="rId7" Type="http://schemas.openxmlformats.org/officeDocument/2006/relationships/image" Target="../media/image15.png"/><Relationship Id="rId12" Type="http://schemas.openxmlformats.org/officeDocument/2006/relationships/image" Target="../media/image36.svg"/><Relationship Id="rId2" Type="http://schemas.openxmlformats.org/officeDocument/2006/relationships/audio" Target="../media/audio1.wav"/><Relationship Id="rId1" Type="http://schemas.openxmlformats.org/officeDocument/2006/relationships/slideLayout" Target="../slideLayouts/slideLayout13.xml"/><Relationship Id="rId6" Type="http://schemas.openxmlformats.org/officeDocument/2006/relationships/image" Target="../media/image14.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34.svg"/><Relationship Id="rId4" Type="http://schemas.openxmlformats.org/officeDocument/2006/relationships/image" Target="../media/image7.png"/><Relationship Id="rId9"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saturation sat="200000"/>
                    </a14:imgEffect>
                  </a14:imgLayer>
                </a14:imgProps>
              </a:ext>
              <a:ext uri="{28A0092B-C50C-407E-A947-70E740481C1C}">
                <a14:useLocalDpi xmlns:a14="http://schemas.microsoft.com/office/drawing/2010/main" val="0"/>
              </a:ext>
            </a:extLst>
          </a:blip>
          <a:stretch>
            <a:fillRect/>
          </a:stretch>
        </p:blipFill>
        <p:spPr>
          <a:xfrm>
            <a:off x="0" y="-258414"/>
            <a:ext cx="12192000" cy="8079906"/>
          </a:xfrm>
          <a:prstGeom prst="rect">
            <a:avLst/>
          </a:prstGeom>
        </p:spPr>
      </p:pic>
      <p:grpSp>
        <p:nvGrpSpPr>
          <p:cNvPr id="10" name="Group 9"/>
          <p:cNvGrpSpPr/>
          <p:nvPr/>
        </p:nvGrpSpPr>
        <p:grpSpPr>
          <a:xfrm>
            <a:off x="2345083" y="3621285"/>
            <a:ext cx="4581922" cy="923330"/>
            <a:chOff x="2155762" y="1128912"/>
            <a:chExt cx="4581922" cy="923330"/>
          </a:xfrm>
        </p:grpSpPr>
        <p:sp>
          <p:nvSpPr>
            <p:cNvPr id="11" name="TextBox 10"/>
            <p:cNvSpPr txBox="1"/>
            <p:nvPr/>
          </p:nvSpPr>
          <p:spPr>
            <a:xfrm>
              <a:off x="2155762" y="1128912"/>
              <a:ext cx="4581922" cy="923330"/>
            </a:xfrm>
            <a:prstGeom prst="rect">
              <a:avLst/>
            </a:prstGeom>
            <a:noFill/>
            <a:ln>
              <a:noFill/>
            </a:ln>
          </p:spPr>
          <p:txBody>
            <a:bodyPr wrap="square" rtlCol="0">
              <a:spAutoFit/>
            </a:bodyPr>
            <a:lstStyle/>
            <a:p>
              <a:r>
                <a:rPr lang="en-US" sz="5400" b="1">
                  <a:ln w="180975">
                    <a:solidFill>
                      <a:schemeClr val="bg1"/>
                    </a:solidFill>
                  </a:ln>
                  <a:solidFill>
                    <a:schemeClr val="bg1"/>
                  </a:solidFill>
                  <a:effectLst>
                    <a:outerShdw blurRad="38100" dist="38100" dir="2700000" algn="tl">
                      <a:srgbClr val="000000">
                        <a:alpha val="43137"/>
                      </a:srgbClr>
                    </a:outerShdw>
                  </a:effectLst>
                  <a:latin typeface="#9Slide05 SVNHollycakes" panose="02000000000000000000" pitchFamily="2" charset="0"/>
                </a:rPr>
                <a:t>Tiết 1 : Đọc</a:t>
              </a:r>
            </a:p>
          </p:txBody>
        </p:sp>
        <p:sp>
          <p:nvSpPr>
            <p:cNvPr id="12" name="TextBox 11"/>
            <p:cNvSpPr txBox="1"/>
            <p:nvPr/>
          </p:nvSpPr>
          <p:spPr>
            <a:xfrm>
              <a:off x="2155762" y="1128912"/>
              <a:ext cx="4581922" cy="923330"/>
            </a:xfrm>
            <a:prstGeom prst="rect">
              <a:avLst/>
            </a:prstGeom>
            <a:noFill/>
          </p:spPr>
          <p:txBody>
            <a:bodyPr wrap="square" rtlCol="0">
              <a:spAutoFit/>
            </a:bodyPr>
            <a:lstStyle/>
            <a:p>
              <a:r>
                <a:rPr lang="en-US" sz="5400" b="1">
                  <a:solidFill>
                    <a:srgbClr val="00CC00"/>
                  </a:solidFill>
                  <a:effectLst>
                    <a:outerShdw blurRad="38100" dist="38100" dir="2700000" algn="tl">
                      <a:srgbClr val="000000">
                        <a:alpha val="43137"/>
                      </a:srgbClr>
                    </a:outerShdw>
                  </a:effectLst>
                  <a:latin typeface="#9Slide05 SVNHollycakes" panose="02000000000000000000" pitchFamily="2" charset="0"/>
                </a:rPr>
                <a:t>Tiết 1 : Đọc</a:t>
              </a:r>
            </a:p>
          </p:txBody>
        </p:sp>
      </p:grpSp>
      <p:grpSp>
        <p:nvGrpSpPr>
          <p:cNvPr id="16" name="Group 15"/>
          <p:cNvGrpSpPr/>
          <p:nvPr/>
        </p:nvGrpSpPr>
        <p:grpSpPr>
          <a:xfrm>
            <a:off x="2285431" y="4736503"/>
            <a:ext cx="9283148" cy="1446550"/>
            <a:chOff x="2285431" y="4736503"/>
            <a:chExt cx="9283148" cy="1446550"/>
          </a:xfrm>
        </p:grpSpPr>
        <p:sp>
          <p:nvSpPr>
            <p:cNvPr id="13" name="TextBox 12"/>
            <p:cNvSpPr txBox="1"/>
            <p:nvPr/>
          </p:nvSpPr>
          <p:spPr>
            <a:xfrm>
              <a:off x="2285431" y="4736503"/>
              <a:ext cx="9283148" cy="1446550"/>
            </a:xfrm>
            <a:prstGeom prst="rect">
              <a:avLst/>
            </a:prstGeom>
            <a:noFill/>
          </p:spPr>
          <p:txBody>
            <a:bodyPr wrap="square" rtlCol="0">
              <a:spAutoFit/>
            </a:bodyPr>
            <a:lstStyle/>
            <a:p>
              <a:r>
                <a:rPr lang="en-US" sz="8800">
                  <a:ln w="266700">
                    <a:solidFill>
                      <a:schemeClr val="bg1"/>
                    </a:solidFill>
                  </a:ln>
                  <a:solidFill>
                    <a:schemeClr val="bg1"/>
                  </a:solidFill>
                  <a:effectLst>
                    <a:outerShdw blurRad="38100" dist="38100" dir="2700000" algn="tl">
                      <a:srgbClr val="000000">
                        <a:alpha val="43137"/>
                      </a:srgbClr>
                    </a:outerShdw>
                  </a:effectLst>
                  <a:latin typeface="#9Slide05 Awesome Display" pitchFamily="2" charset="0"/>
                </a:rPr>
                <a:t>Anh em sinh đôi</a:t>
              </a:r>
            </a:p>
          </p:txBody>
        </p:sp>
        <p:sp>
          <p:nvSpPr>
            <p:cNvPr id="14" name="TextBox 13"/>
            <p:cNvSpPr txBox="1"/>
            <p:nvPr/>
          </p:nvSpPr>
          <p:spPr>
            <a:xfrm>
              <a:off x="2285431" y="4736503"/>
              <a:ext cx="9283148" cy="1446550"/>
            </a:xfrm>
            <a:prstGeom prst="rect">
              <a:avLst/>
            </a:prstGeom>
            <a:noFill/>
            <a:ln>
              <a:noFill/>
            </a:ln>
          </p:spPr>
          <p:txBody>
            <a:bodyPr wrap="square" rtlCol="0">
              <a:spAutoFit/>
            </a:bodyPr>
            <a:lstStyle/>
            <a:p>
              <a:r>
                <a:rPr lang="en-US" sz="8800">
                  <a:gradFill flip="none" rotWithShape="1">
                    <a:gsLst>
                      <a:gs pos="14000">
                        <a:srgbClr val="00B0F0">
                          <a:shade val="30000"/>
                          <a:satMod val="115000"/>
                        </a:srgbClr>
                      </a:gs>
                      <a:gs pos="61000">
                        <a:srgbClr val="FFFF00"/>
                      </a:gs>
                      <a:gs pos="70000">
                        <a:srgbClr val="00B0F0">
                          <a:shade val="100000"/>
                          <a:satMod val="115000"/>
                        </a:srgbClr>
                      </a:gs>
                    </a:gsLst>
                    <a:lin ang="16200000" scaled="1"/>
                    <a:tileRect/>
                  </a:gradFill>
                  <a:effectLst>
                    <a:outerShdw blurRad="38100" dist="38100" dir="2700000" algn="tl">
                      <a:srgbClr val="000000">
                        <a:alpha val="43137"/>
                      </a:srgbClr>
                    </a:outerShdw>
                  </a:effectLst>
                  <a:latin typeface="#9Slide05 Awesome Display" pitchFamily="2" charset="0"/>
                </a:rPr>
                <a:t>Anh em sinh đôi</a:t>
              </a:r>
            </a:p>
          </p:txBody>
        </p:sp>
      </p:grpSp>
      <p:sp>
        <p:nvSpPr>
          <p:cNvPr id="15" name="TextBox 14"/>
          <p:cNvSpPr txBox="1"/>
          <p:nvPr/>
        </p:nvSpPr>
        <p:spPr>
          <a:xfrm>
            <a:off x="7504366" y="5859887"/>
            <a:ext cx="3376994" cy="646331"/>
          </a:xfrm>
          <a:prstGeom prst="rect">
            <a:avLst/>
          </a:prstGeom>
          <a:noFill/>
        </p:spPr>
        <p:txBody>
          <a:bodyPr wrap="square" rtlCol="0">
            <a:spAutoFit/>
          </a:bodyPr>
          <a:lstStyle/>
          <a:p>
            <a:r>
              <a:rPr lang="en-US" sz="3600" dirty="0">
                <a:solidFill>
                  <a:srgbClr val="002060"/>
                </a:solidFill>
                <a:latin typeface="UVN Bach Dang" panose="02070603080706020303" pitchFamily="18" charset="0"/>
              </a:rPr>
              <a:t>(</a:t>
            </a:r>
            <a:r>
              <a:rPr lang="en-US" sz="3600" dirty="0" err="1">
                <a:solidFill>
                  <a:srgbClr val="002060"/>
                </a:solidFill>
                <a:latin typeface="UVN Bach Dang" panose="02070603080706020303" pitchFamily="18" charset="0"/>
              </a:rPr>
              <a:t>Châu</a:t>
            </a:r>
            <a:r>
              <a:rPr lang="en-US" sz="3600" dirty="0">
                <a:solidFill>
                  <a:srgbClr val="002060"/>
                </a:solidFill>
                <a:latin typeface="UVN Bach Dang" panose="02070603080706020303" pitchFamily="18" charset="0"/>
              </a:rPr>
              <a:t> </a:t>
            </a:r>
            <a:r>
              <a:rPr lang="en-US" sz="3600" dirty="0" err="1">
                <a:solidFill>
                  <a:srgbClr val="002060"/>
                </a:solidFill>
                <a:latin typeface="UVN Bach Dang" panose="02070603080706020303" pitchFamily="18" charset="0"/>
              </a:rPr>
              <a:t>Khuê</a:t>
            </a:r>
            <a:r>
              <a:rPr lang="en-US" sz="3600" dirty="0">
                <a:solidFill>
                  <a:srgbClr val="002060"/>
                </a:solidFill>
                <a:latin typeface="UVN Bach Dang" panose="02070603080706020303" pitchFamily="18" charset="0"/>
              </a:rPr>
              <a:t>)</a:t>
            </a:r>
          </a:p>
        </p:txBody>
      </p:sp>
    </p:spTree>
    <p:extLst>
      <p:ext uri="{BB962C8B-B14F-4D97-AF65-F5344CB8AC3E}">
        <p14:creationId xmlns:p14="http://schemas.microsoft.com/office/powerpoint/2010/main" val="4049622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22" presetClass="entr" presetSubtype="1"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1000"/>
                                        <p:tgtEl>
                                          <p:spTgt spid="15"/>
                                        </p:tgtEl>
                                      </p:cBhvr>
                                    </p:animEffect>
                                  </p:childTnLst>
                                </p:cTn>
                              </p:par>
                              <p:par>
                                <p:cTn id="13" presetID="16" presetClass="entr" presetSubtype="21"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5304"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0472" y="4356189"/>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1705623" y="422735"/>
            <a:ext cx="3311327" cy="7218961"/>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267592" y="1878454"/>
            <a:ext cx="3311327" cy="7218961"/>
          </a:xfrm>
          <a:prstGeom prst="rect">
            <a:avLst/>
          </a:prstGeom>
        </p:spPr>
      </p:pic>
      <p:grpSp>
        <p:nvGrpSpPr>
          <p:cNvPr id="7" name="Group 6"/>
          <p:cNvGrpSpPr/>
          <p:nvPr/>
        </p:nvGrpSpPr>
        <p:grpSpPr>
          <a:xfrm>
            <a:off x="377553" y="-18922"/>
            <a:ext cx="10674949" cy="1709488"/>
            <a:chOff x="377553" y="-18922"/>
            <a:chExt cx="10674949" cy="1709488"/>
          </a:xfrm>
        </p:grpSpPr>
        <p:grpSp>
          <p:nvGrpSpPr>
            <p:cNvPr id="8" name="Group 7"/>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10" name="Group 9"/>
              <p:cNvGrpSpPr/>
              <p:nvPr/>
            </p:nvGrpSpPr>
            <p:grpSpPr>
              <a:xfrm>
                <a:off x="919673" y="197904"/>
                <a:ext cx="9871572" cy="1453474"/>
                <a:chOff x="994238" y="364022"/>
                <a:chExt cx="9871572" cy="1679262"/>
              </a:xfrm>
            </p:grpSpPr>
            <p:sp>
              <p:nvSpPr>
                <p:cNvPr id="12"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077218"/>
              </a:xfrm>
              <a:prstGeom prst="rect">
                <a:avLst/>
              </a:prstGeom>
              <a:noFill/>
            </p:spPr>
            <p:txBody>
              <a:bodyPr wrap="square" rtlCol="0">
                <a:spAutoFit/>
              </a:bodyPr>
              <a:lstStyle/>
              <a:p>
                <a:pPr algn="ctr"/>
                <a:r>
                  <a:rPr lang="en-US" sz="3200" b="1">
                    <a:solidFill>
                      <a:schemeClr val="accent2">
                        <a:lumMod val="75000"/>
                      </a:schemeClr>
                    </a:solidFill>
                    <a:latin typeface="Arial" panose="020B0604020202020204" pitchFamily="34" charset="0"/>
                    <a:cs typeface="Arial" panose="020B0604020202020204" pitchFamily="34" charset="0"/>
                  </a:rPr>
                  <a:t>2</a:t>
                </a:r>
                <a:r>
                  <a:rPr lang="en-US" sz="3200" b="1">
                    <a:solidFill>
                      <a:srgbClr val="002060"/>
                    </a:solidFill>
                    <a:latin typeface="Arial" panose="020B0604020202020204" pitchFamily="34" charset="0"/>
                    <a:cs typeface="Arial" panose="020B0604020202020204" pitchFamily="34" charset="0"/>
                  </a:rPr>
                  <a:t>. Những chi tiết nào thể hiện cảm xúc và hành động của Long khi thấy mình giống anh?</a:t>
                </a:r>
                <a:endParaRPr lang="en-US" sz="32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sp>
        <p:nvSpPr>
          <p:cNvPr id="19" name="Google Shape;117;p2"/>
          <p:cNvSpPr/>
          <p:nvPr/>
        </p:nvSpPr>
        <p:spPr>
          <a:xfrm>
            <a:off x="377553" y="1946580"/>
            <a:ext cx="5137013" cy="4171272"/>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0" name="TextBox 19"/>
          <p:cNvSpPr txBox="1"/>
          <p:nvPr/>
        </p:nvSpPr>
        <p:spPr>
          <a:xfrm>
            <a:off x="1411173" y="2044873"/>
            <a:ext cx="3069772"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Cảm xúc của Long</a:t>
            </a:r>
          </a:p>
        </p:txBody>
      </p:sp>
      <p:sp>
        <p:nvSpPr>
          <p:cNvPr id="21" name="TextBox 20"/>
          <p:cNvSpPr txBox="1"/>
          <p:nvPr/>
        </p:nvSpPr>
        <p:spPr>
          <a:xfrm>
            <a:off x="570795" y="2660144"/>
            <a:ext cx="4784976" cy="1384995"/>
          </a:xfrm>
          <a:prstGeom prst="rect">
            <a:avLst/>
          </a:prstGeom>
          <a:noFill/>
        </p:spPr>
        <p:txBody>
          <a:bodyPr wrap="square" rtlCol="0">
            <a:spAutoFit/>
          </a:bodyPr>
          <a:lstStyle/>
          <a:p>
            <a:pPr algn="just"/>
            <a:r>
              <a:rPr lang="en-US" sz="2800" b="1">
                <a:latin typeface="UTM Aptima" panose="02040603050506020204" pitchFamily="18" charset="0"/>
              </a:rPr>
              <a:t>- Lúc nhỏ Long thấy khoái chí lắm. Nhưng lớn lên thì không còn thấy thú vị nữa.</a:t>
            </a:r>
          </a:p>
        </p:txBody>
      </p:sp>
      <p:sp>
        <p:nvSpPr>
          <p:cNvPr id="22" name="TextBox 21"/>
          <p:cNvSpPr txBox="1"/>
          <p:nvPr/>
        </p:nvSpPr>
        <p:spPr>
          <a:xfrm>
            <a:off x="570795" y="4080325"/>
            <a:ext cx="4784976" cy="1815882"/>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Mỗi khi bị gọi nhầm tên, Long lại muốn kêu lên: “Tôi là Long, tôi chẳng giống ai hết.”</a:t>
            </a:r>
          </a:p>
        </p:txBody>
      </p:sp>
      <p:sp>
        <p:nvSpPr>
          <p:cNvPr id="23" name="Google Shape;117;p2"/>
          <p:cNvSpPr/>
          <p:nvPr/>
        </p:nvSpPr>
        <p:spPr>
          <a:xfrm>
            <a:off x="6313775" y="1994689"/>
            <a:ext cx="5137013" cy="2427319"/>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24" name="TextBox 23"/>
          <p:cNvSpPr txBox="1"/>
          <p:nvPr/>
        </p:nvSpPr>
        <p:spPr>
          <a:xfrm>
            <a:off x="7347394" y="2092982"/>
            <a:ext cx="3576975" cy="523220"/>
          </a:xfrm>
          <a:prstGeom prst="rect">
            <a:avLst/>
          </a:prstGeom>
          <a:noFill/>
        </p:spPr>
        <p:txBody>
          <a:bodyPr wrap="square" rtlCol="0">
            <a:spAutoFit/>
          </a:bodyPr>
          <a:lstStyle/>
          <a:p>
            <a:r>
              <a:rPr lang="en-US" sz="2800">
                <a:solidFill>
                  <a:srgbClr val="C00000"/>
                </a:solidFill>
                <a:latin typeface="UTM American Sans" panose="02040603050506020204" pitchFamily="18" charset="0"/>
              </a:rPr>
              <a:t>Hành động của Long</a:t>
            </a:r>
          </a:p>
        </p:txBody>
      </p:sp>
      <p:sp>
        <p:nvSpPr>
          <p:cNvPr id="25" name="TextBox 24"/>
          <p:cNvSpPr txBox="1"/>
          <p:nvPr/>
        </p:nvSpPr>
        <p:spPr>
          <a:xfrm>
            <a:off x="6507017" y="2708253"/>
            <a:ext cx="4784976" cy="1384995"/>
          </a:xfrm>
          <a:prstGeom prst="rect">
            <a:avLst/>
          </a:prstGeom>
          <a:noFill/>
        </p:spPr>
        <p:txBody>
          <a:bodyPr wrap="square" rtlCol="0">
            <a:spAutoFit/>
          </a:bodyPr>
          <a:lstStyle/>
          <a:p>
            <a:pPr algn="just"/>
            <a:r>
              <a:rPr lang="en-US" sz="2800" b="1">
                <a:latin typeface="UTM Aptima" panose="02040603050506020204" pitchFamily="18" charset="0"/>
              </a:rPr>
              <a:t>- </a:t>
            </a:r>
            <a:r>
              <a:rPr lang="en-US" sz="2800" b="1">
                <a:solidFill>
                  <a:srgbClr val="002060"/>
                </a:solidFill>
                <a:latin typeface="UTM Aptima" panose="02040603050506020204" pitchFamily="18" charset="0"/>
              </a:rPr>
              <a:t>Long cố gắng làm mọi thứ khác anh, từ cách nói, dáng đi đến trang phục, kiểu tóc. </a:t>
            </a:r>
            <a:endParaRPr lang="en-US" sz="2800" b="1">
              <a:latin typeface="UTM Aptima" panose="02040603050506020204" pitchFamily="18" charset="0"/>
            </a:endParaRPr>
          </a:p>
        </p:txBody>
      </p:sp>
    </p:spTree>
    <p:extLst>
      <p:ext uri="{BB962C8B-B14F-4D97-AF65-F5344CB8AC3E}">
        <p14:creationId xmlns:p14="http://schemas.microsoft.com/office/powerpoint/2010/main" val="165132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3" presetClass="entr" presetSubtype="16"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p:tgtEl>
                                          <p:spTgt spid="19"/>
                                        </p:tgtEl>
                                        <p:attrNameLst>
                                          <p:attrName>ppt_w</p:attrName>
                                        </p:attrNameLst>
                                      </p:cBhvr>
                                      <p:tavLst>
                                        <p:tav tm="0">
                                          <p:val>
                                            <p:strVal val="0"/>
                                          </p:val>
                                        </p:tav>
                                        <p:tav tm="100000">
                                          <p:val>
                                            <p:strVal val="#ppt_w"/>
                                          </p:val>
                                        </p:tav>
                                      </p:tavLst>
                                    </p:anim>
                                    <p:anim calcmode="lin" valueType="num">
                                      <p:cBhvr additive="base">
                                        <p:cTn id="13" dur="500"/>
                                        <p:tgtEl>
                                          <p:spTgt spid="19"/>
                                        </p:tgtEl>
                                        <p:attrNameLst>
                                          <p:attrName>ppt_h</p:attrName>
                                        </p:attrNameLst>
                                      </p:cBhvr>
                                      <p:tavLst>
                                        <p:tav tm="0">
                                          <p:val>
                                            <p:strVal val="0"/>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up)">
                                      <p:cBhvr>
                                        <p:cTn id="23" dur="5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up)">
                                      <p:cBhvr>
                                        <p:cTn id="28" dur="500"/>
                                        <p:tgtEl>
                                          <p:spTgt spid="2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16"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 calcmode="lin" valueType="num">
                                      <p:cBhvr additive="base">
                                        <p:cTn id="33" dur="500"/>
                                        <p:tgtEl>
                                          <p:spTgt spid="23"/>
                                        </p:tgtEl>
                                        <p:attrNameLst>
                                          <p:attrName>ppt_w</p:attrName>
                                        </p:attrNameLst>
                                      </p:cBhvr>
                                      <p:tavLst>
                                        <p:tav tm="0">
                                          <p:val>
                                            <p:strVal val="0"/>
                                          </p:val>
                                        </p:tav>
                                        <p:tav tm="100000">
                                          <p:val>
                                            <p:strVal val="#ppt_w"/>
                                          </p:val>
                                        </p:tav>
                                      </p:tavLst>
                                    </p:anim>
                                    <p:anim calcmode="lin" valueType="num">
                                      <p:cBhvr additive="base">
                                        <p:cTn id="34" dur="500"/>
                                        <p:tgtEl>
                                          <p:spTgt spid="23"/>
                                        </p:tgtEl>
                                        <p:attrNameLst>
                                          <p:attrName>ppt_h</p:attrName>
                                        </p:attrNameLst>
                                      </p:cBhvr>
                                      <p:tavLst>
                                        <p:tav tm="0">
                                          <p:val>
                                            <p:str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barn(inVertical)">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up)">
                                      <p:cBhvr>
                                        <p:cTn id="44"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P spid="2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3">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4">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477328"/>
              </a:xfrm>
              <a:prstGeom prst="rect">
                <a:avLst/>
              </a:prstGeom>
              <a:noFill/>
            </p:spPr>
            <p:txBody>
              <a:bodyPr wrap="square" rtlCol="0">
                <a:spAutoFit/>
              </a:bodyPr>
              <a:lstStyle/>
              <a:p>
                <a:pPr algn="ctr"/>
                <a:r>
                  <a:rPr lang="en-US" sz="3000" b="1">
                    <a:solidFill>
                      <a:schemeClr val="accent2">
                        <a:lumMod val="75000"/>
                      </a:schemeClr>
                    </a:solidFill>
                    <a:latin typeface="Arial" panose="020B0604020202020204" pitchFamily="34" charset="0"/>
                    <a:cs typeface="Arial" panose="020B0604020202020204" pitchFamily="34" charset="0"/>
                  </a:rPr>
                  <a:t>3</a:t>
                </a:r>
                <a:r>
                  <a:rPr lang="en-US" sz="3000" b="1">
                    <a:solidFill>
                      <a:srgbClr val="002060"/>
                    </a:solidFill>
                    <a:latin typeface="Arial" panose="020B0604020202020204" pitchFamily="34" charset="0"/>
                    <a:cs typeface="Arial" panose="020B0604020202020204" pitchFamily="34" charset="0"/>
                  </a:rPr>
                  <a:t>. Theo em, vì sao Long không muốn giống anh của mình? Chọn câu trả lời dưới đây hoặc nêu ý kiến của em.</a:t>
                </a:r>
                <a:endParaRPr lang="en-US" sz="30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78" name="Nhóm 1">
            <a:extLst>
              <a:ext uri="{FF2B5EF4-FFF2-40B4-BE49-F238E27FC236}">
                <a16:creationId xmlns="" xmlns:a16="http://schemas.microsoft.com/office/drawing/2014/main" id="{5D919A39-535E-2705-5D44-7D32AF41840A}"/>
              </a:ext>
            </a:extLst>
          </p:cNvPr>
          <p:cNvGrpSpPr/>
          <p:nvPr/>
        </p:nvGrpSpPr>
        <p:grpSpPr>
          <a:xfrm>
            <a:off x="889936" y="2202593"/>
            <a:ext cx="8992954" cy="1152000"/>
            <a:chOff x="873492" y="2490890"/>
            <a:chExt cx="8992954" cy="1152000"/>
          </a:xfrm>
        </p:grpSpPr>
        <p:grpSp>
          <p:nvGrpSpPr>
            <p:cNvPr id="79" name="Nhóm 7">
              <a:extLst>
                <a:ext uri="{FF2B5EF4-FFF2-40B4-BE49-F238E27FC236}">
                  <a16:creationId xmlns="" xmlns:a16="http://schemas.microsoft.com/office/drawing/2014/main" id="{9C25E72F-3347-F5BA-1EF4-814B3861AB22}"/>
                </a:ext>
              </a:extLst>
            </p:cNvPr>
            <p:cNvGrpSpPr/>
            <p:nvPr/>
          </p:nvGrpSpPr>
          <p:grpSpPr>
            <a:xfrm>
              <a:off x="873492" y="2490890"/>
              <a:ext cx="8992954" cy="1152000"/>
              <a:chOff x="873492" y="2490890"/>
              <a:chExt cx="8992954" cy="1152000"/>
            </a:xfrm>
          </p:grpSpPr>
          <p:sp>
            <p:nvSpPr>
              <p:cNvPr id="81" name="Hình chữ nhật: Góc Tròn 8">
                <a:extLst>
                  <a:ext uri="{FF2B5EF4-FFF2-40B4-BE49-F238E27FC236}">
                    <a16:creationId xmlns="" xmlns:a16="http://schemas.microsoft.com/office/drawing/2014/main" id="{E269473F-6A8B-E80D-6775-3AD0F811E809}"/>
                  </a:ext>
                </a:extLst>
              </p:cNvPr>
              <p:cNvSpPr/>
              <p:nvPr/>
            </p:nvSpPr>
            <p:spPr>
              <a:xfrm>
                <a:off x="1526773" y="2519678"/>
                <a:ext cx="8339673" cy="1116000"/>
              </a:xfrm>
              <a:prstGeom prst="roundRect">
                <a:avLst/>
              </a:prstGeom>
              <a:solidFill>
                <a:schemeClr val="bg1"/>
              </a:solidFill>
              <a:ln w="38100">
                <a:solidFill>
                  <a:srgbClr val="FF4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82" name="Đồ họa 9">
                <a:extLst>
                  <a:ext uri="{FF2B5EF4-FFF2-40B4-BE49-F238E27FC236}">
                    <a16:creationId xmlns="" xmlns:a16="http://schemas.microsoft.com/office/drawing/2014/main" id="{2C9DD5BC-4BCB-4B25-466C-AE5BF3D11591}"/>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873492" y="2490890"/>
                <a:ext cx="1246685" cy="1152000"/>
              </a:xfrm>
              <a:prstGeom prst="rect">
                <a:avLst/>
              </a:prstGeom>
            </p:spPr>
          </p:pic>
        </p:grpSp>
        <p:sp>
          <p:nvSpPr>
            <p:cNvPr id="80" name="Hộp Văn bản 23">
              <a:extLst>
                <a:ext uri="{FF2B5EF4-FFF2-40B4-BE49-F238E27FC236}">
                  <a16:creationId xmlns="" xmlns:a16="http://schemas.microsoft.com/office/drawing/2014/main" id="{AE8A3198-B922-95C5-0759-8657347CC3AA}"/>
                </a:ext>
              </a:extLst>
            </p:cNvPr>
            <p:cNvSpPr txBox="1"/>
            <p:nvPr/>
          </p:nvSpPr>
          <p:spPr>
            <a:xfrm>
              <a:off x="2120177" y="2525262"/>
              <a:ext cx="7502679"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không thích bị mọi người gọi nhầm.</a:t>
              </a:r>
              <a:endParaRPr lang="vi-VN" sz="3200" b="1" dirty="0">
                <a:latin typeface="Cambria" panose="02040503050406030204" pitchFamily="18" charset="0"/>
                <a:ea typeface="Cambria" panose="02040503050406030204" pitchFamily="18" charset="0"/>
              </a:endParaRPr>
            </a:p>
          </p:txBody>
        </p:sp>
      </p:grpSp>
      <p:grpSp>
        <p:nvGrpSpPr>
          <p:cNvPr id="83" name="Nhóm 2">
            <a:extLst>
              <a:ext uri="{FF2B5EF4-FFF2-40B4-BE49-F238E27FC236}">
                <a16:creationId xmlns="" xmlns:a16="http://schemas.microsoft.com/office/drawing/2014/main" id="{B4115996-510D-6A2B-BEBF-1EAD5C80FC98}"/>
              </a:ext>
            </a:extLst>
          </p:cNvPr>
          <p:cNvGrpSpPr/>
          <p:nvPr/>
        </p:nvGrpSpPr>
        <p:grpSpPr>
          <a:xfrm>
            <a:off x="2209536" y="3681956"/>
            <a:ext cx="8763446" cy="1152000"/>
            <a:chOff x="6309362" y="2482076"/>
            <a:chExt cx="8763446" cy="1152000"/>
          </a:xfrm>
        </p:grpSpPr>
        <p:grpSp>
          <p:nvGrpSpPr>
            <p:cNvPr id="84" name="Nhóm 10">
              <a:extLst>
                <a:ext uri="{FF2B5EF4-FFF2-40B4-BE49-F238E27FC236}">
                  <a16:creationId xmlns="" xmlns:a16="http://schemas.microsoft.com/office/drawing/2014/main" id="{175A95D1-2541-C698-5406-BAAB89D892AC}"/>
                </a:ext>
              </a:extLst>
            </p:cNvPr>
            <p:cNvGrpSpPr/>
            <p:nvPr/>
          </p:nvGrpSpPr>
          <p:grpSpPr>
            <a:xfrm>
              <a:off x="6309362" y="2482076"/>
              <a:ext cx="8763446" cy="1152000"/>
              <a:chOff x="6309362" y="2463371"/>
              <a:chExt cx="8763446" cy="1152000"/>
            </a:xfrm>
          </p:grpSpPr>
          <p:sp>
            <p:nvSpPr>
              <p:cNvPr id="86" name="Hình chữ nhật: Góc Tròn 11">
                <a:extLst>
                  <a:ext uri="{FF2B5EF4-FFF2-40B4-BE49-F238E27FC236}">
                    <a16:creationId xmlns="" xmlns:a16="http://schemas.microsoft.com/office/drawing/2014/main" id="{41570551-CF30-86B0-616C-56C5EF16E020}"/>
                  </a:ext>
                </a:extLst>
              </p:cNvPr>
              <p:cNvSpPr/>
              <p:nvPr/>
            </p:nvSpPr>
            <p:spPr>
              <a:xfrm>
                <a:off x="6688190" y="2496527"/>
                <a:ext cx="8384618" cy="1117575"/>
              </a:xfrm>
              <a:prstGeom prst="roundRect">
                <a:avLst/>
              </a:prstGeom>
              <a:solidFill>
                <a:schemeClr val="bg1"/>
              </a:solidFill>
              <a:ln w="38100">
                <a:solidFill>
                  <a:srgbClr val="FFC9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a:p>
            </p:txBody>
          </p:sp>
          <p:pic>
            <p:nvPicPr>
              <p:cNvPr id="87" name="Đồ họa 12">
                <a:extLst>
                  <a:ext uri="{FF2B5EF4-FFF2-40B4-BE49-F238E27FC236}">
                    <a16:creationId xmlns="" xmlns:a16="http://schemas.microsoft.com/office/drawing/2014/main" id="{BF458DFC-396D-4F2C-B38F-9FDE1B3662C8}"/>
                  </a:ext>
                </a:extLst>
              </p:cNvPr>
              <p:cNvPicPr>
                <a:picLocks noChangeAspect="1"/>
              </p:cNvPicPr>
              <p:nvPr/>
            </p:nvPicPr>
            <p:blipFill>
              <a:blip r:embed="rId9">
                <a:extLst>
                  <a:ext uri="{96DAC541-7B7A-43D3-8B79-37D633B846F1}">
                    <asvg:svgBlip xmlns:asvg="http://schemas.microsoft.com/office/drawing/2016/SVG/main" xmlns="" r:embed="rId10"/>
                  </a:ext>
                </a:extLst>
              </a:blip>
              <a:stretch>
                <a:fillRect/>
              </a:stretch>
            </p:blipFill>
            <p:spPr>
              <a:xfrm>
                <a:off x="6309362" y="2463371"/>
                <a:ext cx="1061053" cy="1152000"/>
              </a:xfrm>
              <a:prstGeom prst="rect">
                <a:avLst/>
              </a:prstGeom>
            </p:spPr>
          </p:pic>
        </p:grpSp>
        <p:sp>
          <p:nvSpPr>
            <p:cNvPr id="85" name="Hộp Văn bản 24">
              <a:extLst>
                <a:ext uri="{FF2B5EF4-FFF2-40B4-BE49-F238E27FC236}">
                  <a16:creationId xmlns="" xmlns:a16="http://schemas.microsoft.com/office/drawing/2014/main" id="{709D10A9-E0E4-1F61-B017-5E54D7949015}"/>
                </a:ext>
              </a:extLst>
            </p:cNvPr>
            <p:cNvSpPr txBox="1"/>
            <p:nvPr/>
          </p:nvSpPr>
          <p:spPr>
            <a:xfrm>
              <a:off x="7464730" y="2529026"/>
              <a:ext cx="724963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cảm thấy phiền hà khi giống người khác.</a:t>
              </a:r>
              <a:endParaRPr lang="vi-VN" sz="3200" b="1" dirty="0">
                <a:latin typeface="Cambria" panose="02040503050406030204" pitchFamily="18" charset="0"/>
                <a:ea typeface="Cambria" panose="02040503050406030204" pitchFamily="18" charset="0"/>
              </a:endParaRPr>
            </a:p>
          </p:txBody>
        </p:sp>
      </p:grpSp>
      <p:grpSp>
        <p:nvGrpSpPr>
          <p:cNvPr id="88" name="Nhóm 21">
            <a:extLst>
              <a:ext uri="{FF2B5EF4-FFF2-40B4-BE49-F238E27FC236}">
                <a16:creationId xmlns="" xmlns:a16="http://schemas.microsoft.com/office/drawing/2014/main" id="{E1B3EBE0-1A03-71FF-4EF6-BBC720D376FD}"/>
              </a:ext>
            </a:extLst>
          </p:cNvPr>
          <p:cNvGrpSpPr/>
          <p:nvPr/>
        </p:nvGrpSpPr>
        <p:grpSpPr>
          <a:xfrm>
            <a:off x="3425759" y="5093635"/>
            <a:ext cx="8232841" cy="1167019"/>
            <a:chOff x="958238" y="4423396"/>
            <a:chExt cx="8232841" cy="1167019"/>
          </a:xfrm>
        </p:grpSpPr>
        <p:grpSp>
          <p:nvGrpSpPr>
            <p:cNvPr id="89" name="Nhóm 16">
              <a:extLst>
                <a:ext uri="{FF2B5EF4-FFF2-40B4-BE49-F238E27FC236}">
                  <a16:creationId xmlns="" xmlns:a16="http://schemas.microsoft.com/office/drawing/2014/main" id="{EC3EFBD6-C519-D613-E5FA-4B964968DFCC}"/>
                </a:ext>
              </a:extLst>
            </p:cNvPr>
            <p:cNvGrpSpPr/>
            <p:nvPr/>
          </p:nvGrpSpPr>
          <p:grpSpPr>
            <a:xfrm>
              <a:off x="958238" y="4423396"/>
              <a:ext cx="8232841" cy="1152000"/>
              <a:chOff x="958238" y="4423396"/>
              <a:chExt cx="8232841" cy="1152000"/>
            </a:xfrm>
          </p:grpSpPr>
          <p:sp>
            <p:nvSpPr>
              <p:cNvPr id="91" name="Hình chữ nhật: Góc Tròn 17">
                <a:extLst>
                  <a:ext uri="{FF2B5EF4-FFF2-40B4-BE49-F238E27FC236}">
                    <a16:creationId xmlns="" xmlns:a16="http://schemas.microsoft.com/office/drawing/2014/main" id="{940CE092-43E3-C439-BE96-F2A3F195B5DB}"/>
                  </a:ext>
                </a:extLst>
              </p:cNvPr>
              <p:cNvSpPr/>
              <p:nvPr/>
            </p:nvSpPr>
            <p:spPr>
              <a:xfrm>
                <a:off x="1351279" y="4453999"/>
                <a:ext cx="7839800" cy="1116000"/>
              </a:xfrm>
              <a:prstGeom prst="roundRect">
                <a:avLst/>
              </a:prstGeom>
              <a:solidFill>
                <a:schemeClr val="bg1"/>
              </a:solidFill>
              <a:ln w="38100">
                <a:solidFill>
                  <a:srgbClr val="B4D8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4400" dirty="0"/>
              </a:p>
            </p:txBody>
          </p:sp>
          <p:pic>
            <p:nvPicPr>
              <p:cNvPr id="92" name="Đồ họa 18">
                <a:extLst>
                  <a:ext uri="{FF2B5EF4-FFF2-40B4-BE49-F238E27FC236}">
                    <a16:creationId xmlns="" xmlns:a16="http://schemas.microsoft.com/office/drawing/2014/main" id="{C6821B68-802E-2C33-43DE-528B28C56138}"/>
                  </a:ext>
                </a:extLst>
              </p:cNvPr>
              <p:cNvPicPr>
                <a:picLocks noChangeAspect="1"/>
              </p:cNvPicPr>
              <p:nvPr/>
            </p:nvPicPr>
            <p:blipFill>
              <a:blip r:embed="rId11">
                <a:extLst>
                  <a:ext uri="{96DAC541-7B7A-43D3-8B79-37D633B846F1}">
                    <asvg:svgBlip xmlns:asvg="http://schemas.microsoft.com/office/drawing/2016/SVG/main" xmlns="" r:embed="rId12"/>
                  </a:ext>
                </a:extLst>
              </a:blip>
              <a:stretch>
                <a:fillRect/>
              </a:stretch>
            </p:blipFill>
            <p:spPr>
              <a:xfrm>
                <a:off x="958238" y="4423396"/>
                <a:ext cx="1077191" cy="1152000"/>
              </a:xfrm>
              <a:prstGeom prst="rect">
                <a:avLst/>
              </a:prstGeom>
            </p:spPr>
          </p:pic>
        </p:grpSp>
        <p:sp>
          <p:nvSpPr>
            <p:cNvPr id="90" name="Hộp Văn bản 25">
              <a:extLst>
                <a:ext uri="{FF2B5EF4-FFF2-40B4-BE49-F238E27FC236}">
                  <a16:creationId xmlns="" xmlns:a16="http://schemas.microsoft.com/office/drawing/2014/main" id="{21AB69C4-0A06-7DD8-3B9F-558523C22576}"/>
                </a:ext>
              </a:extLst>
            </p:cNvPr>
            <p:cNvSpPr txBox="1"/>
            <p:nvPr/>
          </p:nvSpPr>
          <p:spPr>
            <a:xfrm>
              <a:off x="2035430" y="4513197"/>
              <a:ext cx="6965150" cy="1077218"/>
            </a:xfrm>
            <a:prstGeom prst="rect">
              <a:avLst/>
            </a:prstGeom>
            <a:noFill/>
          </p:spPr>
          <p:txBody>
            <a:bodyPr wrap="square" rtlCol="0">
              <a:spAutoFit/>
            </a:bodyPr>
            <a:lstStyle/>
            <a:p>
              <a:pPr algn="ctr">
                <a:spcBef>
                  <a:spcPts val="600"/>
                </a:spcBef>
                <a:spcAft>
                  <a:spcPts val="600"/>
                </a:spcAft>
              </a:pPr>
              <a:r>
                <a:rPr lang="en-US" sz="3200" b="1">
                  <a:latin typeface="UTM Avo" panose="02040603050506020204" pitchFamily="18" charset="0"/>
                  <a:ea typeface="Cambria" panose="02040503050406030204" pitchFamily="18" charset="0"/>
                </a:rPr>
                <a:t>Vì Long muốn khẳng định vẻ riêng của mình</a:t>
              </a:r>
              <a:endParaRPr lang="vi-VN" sz="3200" b="1" dirty="0">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715237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500"/>
                                        <p:tgtEl>
                                          <p:spTgt spid="7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500"/>
                                        <p:tgtEl>
                                          <p:spTgt spid="83"/>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8"/>
                                        </p:tgtEl>
                                        <p:attrNameLst>
                                          <p:attrName>style.visibility</p:attrName>
                                        </p:attrNameLst>
                                      </p:cBhvr>
                                      <p:to>
                                        <p:strVal val="visible"/>
                                      </p:to>
                                    </p:set>
                                    <p:animEffect transition="in" filter="fade">
                                      <p:cBhvr>
                                        <p:cTn id="19" dur="500"/>
                                        <p:tgtEl>
                                          <p:spTgt spid="8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xit" presetSubtype="0" fill="hold" nodeType="clickEffect">
                                  <p:stCondLst>
                                    <p:cond delay="0"/>
                                  </p:stCondLst>
                                  <p:childTnLst>
                                    <p:animEffect transition="out" filter="fade">
                                      <p:cBhvr>
                                        <p:cTn id="23" dur="1000"/>
                                        <p:tgtEl>
                                          <p:spTgt spid="83"/>
                                        </p:tgtEl>
                                      </p:cBhvr>
                                    </p:animEffect>
                                    <p:anim calcmode="lin" valueType="num">
                                      <p:cBhvr>
                                        <p:cTn id="24" dur="1000"/>
                                        <p:tgtEl>
                                          <p:spTgt spid="83"/>
                                        </p:tgtEl>
                                        <p:attrNameLst>
                                          <p:attrName>ppt_x</p:attrName>
                                        </p:attrNameLst>
                                      </p:cBhvr>
                                      <p:tavLst>
                                        <p:tav tm="0">
                                          <p:val>
                                            <p:strVal val="ppt_x"/>
                                          </p:val>
                                        </p:tav>
                                        <p:tav tm="100000">
                                          <p:val>
                                            <p:strVal val="ppt_x"/>
                                          </p:val>
                                        </p:tav>
                                      </p:tavLst>
                                    </p:anim>
                                    <p:anim calcmode="lin" valueType="num">
                                      <p:cBhvr>
                                        <p:cTn id="25" dur="1000"/>
                                        <p:tgtEl>
                                          <p:spTgt spid="83"/>
                                        </p:tgtEl>
                                        <p:attrNameLst>
                                          <p:attrName>ppt_y</p:attrName>
                                        </p:attrNameLst>
                                      </p:cBhvr>
                                      <p:tavLst>
                                        <p:tav tm="0">
                                          <p:val>
                                            <p:strVal val="ppt_y"/>
                                          </p:val>
                                        </p:tav>
                                        <p:tav tm="100000">
                                          <p:val>
                                            <p:strVal val="ppt_y+.1"/>
                                          </p:val>
                                        </p:tav>
                                      </p:tavLst>
                                    </p:anim>
                                    <p:set>
                                      <p:cBhvr>
                                        <p:cTn id="26" dur="1" fill="hold">
                                          <p:stCondLst>
                                            <p:cond delay="999"/>
                                          </p:stCondLst>
                                        </p:cTn>
                                        <p:tgtEl>
                                          <p:spTgt spid="83"/>
                                        </p:tgtEl>
                                        <p:attrNameLst>
                                          <p:attrName>style.visibility</p:attrName>
                                        </p:attrNameLst>
                                      </p:cBhvr>
                                      <p:to>
                                        <p:strVal val="hidden"/>
                                      </p:to>
                                    </p:set>
                                  </p:childTnLst>
                                </p:cTn>
                              </p:par>
                              <p:par>
                                <p:cTn id="27" presetID="32" presetClass="emph" presetSubtype="0" fill="hold" nodeType="withEffect">
                                  <p:stCondLst>
                                    <p:cond delay="0"/>
                                  </p:stCondLst>
                                  <p:childTnLst>
                                    <p:animRot by="120000">
                                      <p:cBhvr>
                                        <p:cTn id="28" dur="100" fill="hold">
                                          <p:stCondLst>
                                            <p:cond delay="0"/>
                                          </p:stCondLst>
                                        </p:cTn>
                                        <p:tgtEl>
                                          <p:spTgt spid="88"/>
                                        </p:tgtEl>
                                        <p:attrNameLst>
                                          <p:attrName>r</p:attrName>
                                        </p:attrNameLst>
                                      </p:cBhvr>
                                    </p:animRot>
                                    <p:animRot by="-240000">
                                      <p:cBhvr>
                                        <p:cTn id="29" dur="200" fill="hold">
                                          <p:stCondLst>
                                            <p:cond delay="200"/>
                                          </p:stCondLst>
                                        </p:cTn>
                                        <p:tgtEl>
                                          <p:spTgt spid="88"/>
                                        </p:tgtEl>
                                        <p:attrNameLst>
                                          <p:attrName>r</p:attrName>
                                        </p:attrNameLst>
                                      </p:cBhvr>
                                    </p:animRot>
                                    <p:animRot by="240000">
                                      <p:cBhvr>
                                        <p:cTn id="30" dur="200" fill="hold">
                                          <p:stCondLst>
                                            <p:cond delay="400"/>
                                          </p:stCondLst>
                                        </p:cTn>
                                        <p:tgtEl>
                                          <p:spTgt spid="88"/>
                                        </p:tgtEl>
                                        <p:attrNameLst>
                                          <p:attrName>r</p:attrName>
                                        </p:attrNameLst>
                                      </p:cBhvr>
                                    </p:animRot>
                                    <p:animRot by="-240000">
                                      <p:cBhvr>
                                        <p:cTn id="31" dur="200" fill="hold">
                                          <p:stCondLst>
                                            <p:cond delay="600"/>
                                          </p:stCondLst>
                                        </p:cTn>
                                        <p:tgtEl>
                                          <p:spTgt spid="88"/>
                                        </p:tgtEl>
                                        <p:attrNameLst>
                                          <p:attrName>r</p:attrName>
                                        </p:attrNameLst>
                                      </p:cBhvr>
                                    </p:animRot>
                                    <p:animRot by="120000">
                                      <p:cBhvr>
                                        <p:cTn id="32" dur="200" fill="hold">
                                          <p:stCondLst>
                                            <p:cond delay="800"/>
                                          </p:stCondLst>
                                        </p:cTn>
                                        <p:tgtEl>
                                          <p:spTgt spid="88"/>
                                        </p:tgtEl>
                                        <p:attrNameLst>
                                          <p:attrName>r</p:attrName>
                                        </p:attrNameLst>
                                      </p:cBhvr>
                                    </p:animRot>
                                  </p:childTnLst>
                                </p:cTn>
                              </p:par>
                              <p:par>
                                <p:cTn id="33" presetID="42" presetClass="exit" presetSubtype="0" fill="hold" nodeType="withEffect">
                                  <p:stCondLst>
                                    <p:cond delay="100"/>
                                  </p:stCondLst>
                                  <p:childTnLst>
                                    <p:animEffect transition="out" filter="fade">
                                      <p:cBhvr>
                                        <p:cTn id="34" dur="1000"/>
                                        <p:tgtEl>
                                          <p:spTgt spid="78"/>
                                        </p:tgtEl>
                                      </p:cBhvr>
                                    </p:animEffect>
                                    <p:anim calcmode="lin" valueType="num">
                                      <p:cBhvr>
                                        <p:cTn id="35" dur="1000"/>
                                        <p:tgtEl>
                                          <p:spTgt spid="78"/>
                                        </p:tgtEl>
                                        <p:attrNameLst>
                                          <p:attrName>ppt_x</p:attrName>
                                        </p:attrNameLst>
                                      </p:cBhvr>
                                      <p:tavLst>
                                        <p:tav tm="0">
                                          <p:val>
                                            <p:strVal val="ppt_x"/>
                                          </p:val>
                                        </p:tav>
                                        <p:tav tm="100000">
                                          <p:val>
                                            <p:strVal val="ppt_x"/>
                                          </p:val>
                                        </p:tav>
                                      </p:tavLst>
                                    </p:anim>
                                    <p:anim calcmode="lin" valueType="num">
                                      <p:cBhvr>
                                        <p:cTn id="36" dur="1000"/>
                                        <p:tgtEl>
                                          <p:spTgt spid="78"/>
                                        </p:tgtEl>
                                        <p:attrNameLst>
                                          <p:attrName>ppt_y</p:attrName>
                                        </p:attrNameLst>
                                      </p:cBhvr>
                                      <p:tavLst>
                                        <p:tav tm="0">
                                          <p:val>
                                            <p:strVal val="ppt_y"/>
                                          </p:val>
                                        </p:tav>
                                        <p:tav tm="100000">
                                          <p:val>
                                            <p:strVal val="ppt_y+.1"/>
                                          </p:val>
                                        </p:tav>
                                      </p:tavLst>
                                    </p:anim>
                                    <p:set>
                                      <p:cBhvr>
                                        <p:cTn id="37" dur="1" fill="hold">
                                          <p:stCondLst>
                                            <p:cond delay="999"/>
                                          </p:stCondLst>
                                        </p:cTn>
                                        <p:tgtEl>
                                          <p:spTgt spid="78"/>
                                        </p:tgtEl>
                                        <p:attrNameLst>
                                          <p:attrName>style.visibility</p:attrName>
                                        </p:attrNameLst>
                                      </p:cBhvr>
                                      <p:to>
                                        <p:strVal val="hidden"/>
                                      </p:to>
                                    </p:set>
                                  </p:childTnLst>
                                  <p:subTnLst>
                                    <p:audio>
                                      <p:cMediaNode>
                                        <p:cTn display="0" masterRel="sameClick">
                                          <p:stCondLst>
                                            <p:cond evt="begin" delay="0">
                                              <p:tn val="33"/>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377553" y="-18922"/>
            <a:ext cx="10674949" cy="1934470"/>
            <a:chOff x="377553" y="-18922"/>
            <a:chExt cx="10674949" cy="1934470"/>
          </a:xfrm>
        </p:grpSpPr>
        <p:grpSp>
          <p:nvGrpSpPr>
            <p:cNvPr id="8" name="Group 7"/>
            <p:cNvGrpSpPr/>
            <p:nvPr/>
          </p:nvGrpSpPr>
          <p:grpSpPr>
            <a:xfrm>
              <a:off x="1180930" y="237092"/>
              <a:ext cx="9871572" cy="1678456"/>
              <a:chOff x="919673" y="197904"/>
              <a:chExt cx="9871572" cy="1678456"/>
            </a:xfrm>
            <a:effectLst>
              <a:outerShdw blurRad="50800" dist="38100" dir="16200000" rotWithShape="0">
                <a:prstClr val="black">
                  <a:alpha val="40000"/>
                </a:prstClr>
              </a:outerShdw>
            </a:effectLst>
          </p:grpSpPr>
          <p:grpSp>
            <p:nvGrpSpPr>
              <p:cNvPr id="10" name="Group 9"/>
              <p:cNvGrpSpPr/>
              <p:nvPr/>
            </p:nvGrpSpPr>
            <p:grpSpPr>
              <a:xfrm>
                <a:off x="919673" y="197904"/>
                <a:ext cx="9871572" cy="1678456"/>
                <a:chOff x="994238" y="364022"/>
                <a:chExt cx="9871572" cy="1939194"/>
              </a:xfrm>
            </p:grpSpPr>
            <p:sp>
              <p:nvSpPr>
                <p:cNvPr id="12" name="Rectangle: Rounded Corners 19"/>
                <p:cNvSpPr/>
                <p:nvPr/>
              </p:nvSpPr>
              <p:spPr>
                <a:xfrm>
                  <a:off x="1122370" y="529443"/>
                  <a:ext cx="9743440"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9743440"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30" y="310053"/>
                <a:ext cx="9461926" cy="1200329"/>
              </a:xfrm>
              <a:prstGeom prst="rect">
                <a:avLst/>
              </a:prstGeom>
              <a:noFill/>
            </p:spPr>
            <p:txBody>
              <a:bodyPr wrap="square" rtlCol="0">
                <a:spAutoFit/>
              </a:bodyPr>
              <a:lstStyle/>
              <a:p>
                <a:pPr algn="ctr"/>
                <a:r>
                  <a:rPr lang="en-US" sz="3600" b="1">
                    <a:solidFill>
                      <a:schemeClr val="accent2">
                        <a:lumMod val="75000"/>
                      </a:schemeClr>
                    </a:solidFill>
                    <a:latin typeface="Arial" panose="020B0604020202020204" pitchFamily="34" charset="0"/>
                    <a:cs typeface="Arial" panose="020B0604020202020204" pitchFamily="34" charset="0"/>
                  </a:rPr>
                  <a:t>4</a:t>
                </a:r>
                <a:r>
                  <a:rPr lang="en-US" sz="3600" b="1">
                    <a:solidFill>
                      <a:srgbClr val="002060"/>
                    </a:solidFill>
                    <a:latin typeface="Arial" panose="020B0604020202020204" pitchFamily="34" charset="0"/>
                    <a:cs typeface="Arial" panose="020B0604020202020204" pitchFamily="34" charset="0"/>
                  </a:rPr>
                  <a:t>. Nhờ nói chuyện với các bạn, Long đã nhận ra mình khác anh như thế nào?</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27" name="Group 26"/>
          <p:cNvGrpSpPr/>
          <p:nvPr/>
        </p:nvGrpSpPr>
        <p:grpSpPr>
          <a:xfrm>
            <a:off x="256570" y="2413081"/>
            <a:ext cx="5796080" cy="3721292"/>
            <a:chOff x="580414" y="2036894"/>
            <a:chExt cx="5796080" cy="2478337"/>
          </a:xfrm>
        </p:grpSpPr>
        <p:grpSp>
          <p:nvGrpSpPr>
            <p:cNvPr id="28" name="Group 27"/>
            <p:cNvGrpSpPr/>
            <p:nvPr/>
          </p:nvGrpSpPr>
          <p:grpSpPr>
            <a:xfrm>
              <a:off x="580414" y="2036894"/>
              <a:ext cx="5796080" cy="2478337"/>
              <a:chOff x="580414" y="2036894"/>
              <a:chExt cx="5796080" cy="2478337"/>
            </a:xfrm>
          </p:grpSpPr>
          <p:sp>
            <p:nvSpPr>
              <p:cNvPr id="30" name="Flowchart: Terminator 29"/>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31" name="Flowchart: Terminator 30"/>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913989" y="2335228"/>
              <a:ext cx="5081362" cy="1701297"/>
            </a:xfrm>
            <a:prstGeom prst="rect">
              <a:avLst/>
            </a:prstGeom>
            <a:noFill/>
          </p:spPr>
          <p:txBody>
            <a:bodyPr wrap="square" rtlCol="0">
              <a:spAutoFit/>
            </a:bodyPr>
            <a:lstStyle/>
            <a:p>
              <a:pPr algn="just"/>
              <a:r>
                <a:rPr lang="en-US" sz="4000">
                  <a:solidFill>
                    <a:schemeClr val="tx1">
                      <a:lumMod val="75000"/>
                      <a:lumOff val="25000"/>
                    </a:schemeClr>
                  </a:solidFill>
                  <a:latin typeface="UTM Flamenco" panose="02040603050506020204" pitchFamily="18" charset="0"/>
                </a:rPr>
                <a:t>    </a:t>
              </a:r>
              <a:r>
                <a:rPr lang="en-US" sz="4000">
                  <a:solidFill>
                    <a:srgbClr val="C00000"/>
                  </a:solidFill>
                  <a:latin typeface="UTM Flamenco" panose="02040603050506020204" pitchFamily="18" charset="0"/>
                </a:rPr>
                <a:t>- Khánh nhanh nhảu, hay cười.</a:t>
              </a:r>
            </a:p>
            <a:p>
              <a:pPr algn="just"/>
              <a:r>
                <a:rPr lang="en-US" sz="4000">
                  <a:solidFill>
                    <a:schemeClr val="tx1">
                      <a:lumMod val="75000"/>
                      <a:lumOff val="25000"/>
                    </a:schemeClr>
                  </a:solidFill>
                  <a:latin typeface="UTM Flamenco" panose="02040603050506020204" pitchFamily="18" charset="0"/>
                </a:rPr>
                <a:t>- Long chậm rãi, lúc nào cũng nghiêm túc.</a:t>
              </a:r>
            </a:p>
          </p:txBody>
        </p:sp>
      </p:grpSp>
      <p:sp>
        <p:nvSpPr>
          <p:cNvPr id="5" name="Right Arrow 4"/>
          <p:cNvSpPr/>
          <p:nvPr/>
        </p:nvSpPr>
        <p:spPr>
          <a:xfrm>
            <a:off x="6147960" y="3810000"/>
            <a:ext cx="860233" cy="750950"/>
          </a:xfrm>
          <a:prstGeom prst="rightArrow">
            <a:avLst/>
          </a:prstGeom>
          <a:solidFill>
            <a:schemeClr val="accent2">
              <a:lumMod val="60000"/>
              <a:lumOff val="40000"/>
            </a:scheme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Google Shape;117;p2"/>
          <p:cNvSpPr/>
          <p:nvPr/>
        </p:nvSpPr>
        <p:spPr>
          <a:xfrm>
            <a:off x="7219951" y="2360721"/>
            <a:ext cx="4781550" cy="3944830"/>
          </a:xfrm>
          <a:prstGeom prst="roundRect">
            <a:avLst>
              <a:gd name="adj" fmla="val 16667"/>
            </a:avLst>
          </a:prstGeom>
          <a:solidFill>
            <a:schemeClr val="bg1">
              <a:alpha val="84000"/>
            </a:schemeClr>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b="0" i="0" u="none" strike="noStrike" cap="none" dirty="0">
              <a:solidFill>
                <a:schemeClr val="accent1"/>
              </a:solidFill>
              <a:latin typeface="Tahoma"/>
              <a:ea typeface="Tahoma"/>
              <a:cs typeface="Tahoma"/>
              <a:sym typeface="Tahoma"/>
            </a:endParaRPr>
          </a:p>
        </p:txBody>
      </p:sp>
      <p:sp>
        <p:nvSpPr>
          <p:cNvPr id="34" name="TextBox 33"/>
          <p:cNvSpPr txBox="1"/>
          <p:nvPr/>
        </p:nvSpPr>
        <p:spPr>
          <a:xfrm>
            <a:off x="7375953" y="2514507"/>
            <a:ext cx="4469546" cy="3539430"/>
          </a:xfrm>
          <a:prstGeom prst="rect">
            <a:avLst/>
          </a:prstGeom>
          <a:noFill/>
        </p:spPr>
        <p:txBody>
          <a:bodyPr wrap="square" rtlCol="0">
            <a:spAutoFit/>
          </a:bodyPr>
          <a:lstStyle/>
          <a:p>
            <a:pPr algn="just"/>
            <a:r>
              <a:rPr lang="en-US" sz="3200" b="1">
                <a:latin typeface="UTM Aptima" panose="02040603050506020204" pitchFamily="18" charset="0"/>
              </a:rPr>
              <a:t>Hai anh em chỉ giống nhau ngoại hình, còn đặc điểm tính cách, thói quen,… đều khác nhau. Nghĩa là mỗi anh em đều có vẻ riêng không thể nhầm lẫn.</a:t>
            </a:r>
          </a:p>
        </p:txBody>
      </p:sp>
    </p:spTree>
    <p:extLst>
      <p:ext uri="{BB962C8B-B14F-4D97-AF65-F5344CB8AC3E}">
        <p14:creationId xmlns:p14="http://schemas.microsoft.com/office/powerpoint/2010/main" val="32676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randombar(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3" presetClass="entr" presetSubtype="16" fill="hold" nodeType="click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p:tgtEl>
                                          <p:spTgt spid="33"/>
                                        </p:tgtEl>
                                        <p:attrNameLst>
                                          <p:attrName>ppt_w</p:attrName>
                                        </p:attrNameLst>
                                      </p:cBhvr>
                                      <p:tavLst>
                                        <p:tav tm="0">
                                          <p:val>
                                            <p:strVal val="0"/>
                                          </p:val>
                                        </p:tav>
                                        <p:tav tm="100000">
                                          <p:val>
                                            <p:strVal val="#ppt_w"/>
                                          </p:val>
                                        </p:tav>
                                      </p:tavLst>
                                    </p:anim>
                                    <p:anim calcmode="lin" valueType="num">
                                      <p:cBhvr additive="base">
                                        <p:cTn id="23" dur="500"/>
                                        <p:tgtEl>
                                          <p:spTgt spid="33"/>
                                        </p:tgtEl>
                                        <p:attrNameLst>
                                          <p:attrName>ppt_h</p:attrName>
                                        </p:attrNameLst>
                                      </p:cBhvr>
                                      <p:tavLst>
                                        <p:tav tm="0">
                                          <p:val>
                                            <p:strVal val="0"/>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up)">
                                      <p:cBhvr>
                                        <p:cTn id="2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1260" y="4508589"/>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graphicFrame>
        <p:nvGraphicFramePr>
          <p:cNvPr id="6" name="Table 5"/>
          <p:cNvGraphicFramePr>
            <a:graphicFrameLocks noGrp="1"/>
          </p:cNvGraphicFramePr>
          <p:nvPr>
            <p:extLst/>
          </p:nvPr>
        </p:nvGraphicFramePr>
        <p:xfrm>
          <a:off x="305383" y="1640901"/>
          <a:ext cx="11567985" cy="5180499"/>
        </p:xfrm>
        <a:graphic>
          <a:graphicData uri="http://schemas.openxmlformats.org/drawingml/2006/table">
            <a:tbl>
              <a:tblPr firstRow="1" bandRow="1">
                <a:tableStyleId>{D7AC3CCA-C797-4891-BE02-D94E43425B78}</a:tableStyleId>
              </a:tblPr>
              <a:tblGrid>
                <a:gridCol w="1945997">
                  <a:extLst>
                    <a:ext uri="{9D8B030D-6E8A-4147-A177-3AD203B41FA5}">
                      <a16:colId xmlns="" xmlns:a16="http://schemas.microsoft.com/office/drawing/2014/main" val="1515413346"/>
                    </a:ext>
                  </a:extLst>
                </a:gridCol>
                <a:gridCol w="6060981">
                  <a:extLst>
                    <a:ext uri="{9D8B030D-6E8A-4147-A177-3AD203B41FA5}">
                      <a16:colId xmlns="" xmlns:a16="http://schemas.microsoft.com/office/drawing/2014/main" val="1311462016"/>
                    </a:ext>
                  </a:extLst>
                </a:gridCol>
                <a:gridCol w="3561007">
                  <a:extLst>
                    <a:ext uri="{9D8B030D-6E8A-4147-A177-3AD203B41FA5}">
                      <a16:colId xmlns="" xmlns:a16="http://schemas.microsoft.com/office/drawing/2014/main" val="4052202838"/>
                    </a:ext>
                  </a:extLst>
                </a:gridCol>
              </a:tblGrid>
              <a:tr h="540975">
                <a:tc>
                  <a:txBody>
                    <a:bodyPr/>
                    <a:lstStyle/>
                    <a:p>
                      <a:pPr algn="ctr"/>
                      <a:endParaRPr lang="en-US" sz="1600"/>
                    </a:p>
                  </a:txBody>
                  <a:tcPr anchor="ctr">
                    <a:solidFill>
                      <a:srgbClr val="92D050"/>
                    </a:solidFill>
                  </a:tcPr>
                </a:tc>
                <a:tc>
                  <a:txBody>
                    <a:bodyPr/>
                    <a:lstStyle/>
                    <a:p>
                      <a:pPr algn="ctr"/>
                      <a:r>
                        <a:rPr lang="en-US" sz="3200">
                          <a:latin typeface="UTM Avo" panose="02040603050506020204" pitchFamily="18" charset="0"/>
                        </a:rPr>
                        <a:t>Long </a:t>
                      </a:r>
                    </a:p>
                  </a:txBody>
                  <a:tcPr anchor="ctr">
                    <a:solidFill>
                      <a:srgbClr val="92D050"/>
                    </a:solidFill>
                  </a:tcPr>
                </a:tc>
                <a:tc>
                  <a:txBody>
                    <a:bodyPr/>
                    <a:lstStyle/>
                    <a:p>
                      <a:pPr algn="ctr"/>
                      <a:r>
                        <a:rPr lang="en-US" sz="3200">
                          <a:latin typeface="UTM Avo" panose="02040603050506020204" pitchFamily="18" charset="0"/>
                        </a:rPr>
                        <a:t>Khánh</a:t>
                      </a:r>
                      <a:r>
                        <a:rPr lang="en-US" sz="3200" baseline="0">
                          <a:latin typeface="UTM Avo" panose="02040603050506020204" pitchFamily="18" charset="0"/>
                        </a:rPr>
                        <a:t> </a:t>
                      </a:r>
                      <a:endParaRPr lang="en-US" sz="3200">
                        <a:latin typeface="UTM Avo" panose="02040603050506020204" pitchFamily="18" charset="0"/>
                      </a:endParaRPr>
                    </a:p>
                  </a:txBody>
                  <a:tcPr anchor="ctr">
                    <a:solidFill>
                      <a:srgbClr val="92D050"/>
                    </a:solidFill>
                  </a:tcPr>
                </a:tc>
                <a:extLst>
                  <a:ext uri="{0D108BD9-81ED-4DB2-BD59-A6C34878D82A}">
                    <a16:rowId xmlns="" xmlns:a16="http://schemas.microsoft.com/office/drawing/2014/main" val="3617890963"/>
                  </a:ext>
                </a:extLst>
              </a:tr>
              <a:tr h="2924979">
                <a:tc>
                  <a:txBody>
                    <a:bodyPr/>
                    <a:lstStyle/>
                    <a:p>
                      <a:pPr algn="ctr"/>
                      <a:r>
                        <a:rPr lang="en-US" sz="3200">
                          <a:ln>
                            <a:solidFill>
                              <a:srgbClr val="CC3300"/>
                            </a:solidFill>
                          </a:ln>
                          <a:solidFill>
                            <a:srgbClr val="C00000"/>
                          </a:solidFill>
                          <a:latin typeface="UTM Avo" panose="02040603050506020204" pitchFamily="18" charset="0"/>
                        </a:rPr>
                        <a:t>Hành</a:t>
                      </a:r>
                      <a:r>
                        <a:rPr lang="en-US" sz="3200" baseline="0">
                          <a:ln>
                            <a:solidFill>
                              <a:srgbClr val="CC3300"/>
                            </a:solidFill>
                          </a:ln>
                          <a:solidFill>
                            <a:srgbClr val="C00000"/>
                          </a:solidFill>
                          <a:latin typeface="UTM Avo" panose="02040603050506020204" pitchFamily="18" charset="0"/>
                        </a:rPr>
                        <a:t> động</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pPr marL="342900" indent="-342900">
                        <a:buFontTx/>
                        <a:buChar char="-"/>
                      </a:pPr>
                      <a:r>
                        <a:rPr lang="en-US" sz="2500">
                          <a:ln>
                            <a:solidFill>
                              <a:srgbClr val="002060"/>
                            </a:solidFill>
                          </a:ln>
                          <a:solidFill>
                            <a:srgbClr val="002060"/>
                          </a:solidFill>
                          <a:latin typeface="UTM Aptima" panose="02040603050506020204" pitchFamily="18" charset="0"/>
                        </a:rPr>
                        <a:t>Cố</a:t>
                      </a:r>
                      <a:r>
                        <a:rPr lang="en-US" sz="2500" baseline="0">
                          <a:ln>
                            <a:solidFill>
                              <a:srgbClr val="002060"/>
                            </a:solidFill>
                          </a:ln>
                          <a:solidFill>
                            <a:srgbClr val="002060"/>
                          </a:solidFill>
                          <a:latin typeface="UTM Aptima" panose="02040603050506020204" pitchFamily="18" charset="0"/>
                        </a:rPr>
                        <a:t> gắng làm mọi thứ khác anh.</a:t>
                      </a:r>
                    </a:p>
                    <a:p>
                      <a:pPr marL="285750" indent="-285750">
                        <a:buFontTx/>
                        <a:buChar char="-"/>
                      </a:pPr>
                      <a:r>
                        <a:rPr lang="en-US" sz="2500" baseline="0">
                          <a:ln>
                            <a:solidFill>
                              <a:srgbClr val="002060"/>
                            </a:solidFill>
                          </a:ln>
                          <a:solidFill>
                            <a:srgbClr val="002060"/>
                          </a:solidFill>
                          <a:latin typeface="UTM Aptima" panose="02040603050506020204" pitchFamily="18" charset="0"/>
                        </a:rPr>
                        <a:t>Hỏi bạn bè nguyên nhân các bạn không nhầm lẫn khi cổ vũ mình và anh Khánh.</a:t>
                      </a:r>
                    </a:p>
                    <a:p>
                      <a:pPr marL="285750" indent="-285750">
                        <a:buFontTx/>
                        <a:buChar char="-"/>
                      </a:pPr>
                      <a:r>
                        <a:rPr lang="en-US" sz="2500" baseline="0">
                          <a:ln>
                            <a:solidFill>
                              <a:srgbClr val="002060"/>
                            </a:solidFill>
                          </a:ln>
                          <a:solidFill>
                            <a:srgbClr val="002060"/>
                          </a:solidFill>
                          <a:latin typeface="UTM Aptima" panose="02040603050506020204" pitchFamily="18" charset="0"/>
                        </a:rPr>
                        <a:t>Phá lên cười khi nhận ra mình và anh Khánh chỉ giống nhau vẻ bề ngoài, thực chất mỗi người một vẻ, không ai giống ai.</a:t>
                      </a:r>
                      <a:endParaRPr lang="en-US" sz="2500">
                        <a:ln>
                          <a:solidFill>
                            <a:srgbClr val="002060"/>
                          </a:solidFill>
                        </a:ln>
                        <a:solidFill>
                          <a:srgbClr val="002060"/>
                        </a:solidFill>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 Không</a:t>
                      </a:r>
                      <a:r>
                        <a:rPr lang="en-US" sz="2600" baseline="0">
                          <a:ln>
                            <a:solidFill>
                              <a:srgbClr val="002060"/>
                            </a:solidFill>
                          </a:ln>
                          <a:solidFill>
                            <a:srgbClr val="002060"/>
                          </a:solidFill>
                          <a:latin typeface="UTM Aptima" panose="02040603050506020204" pitchFamily="18" charset="0"/>
                        </a:rPr>
                        <a:t> bận tâm đến việc hai anh em giống nhau.</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 xmlns:a16="http://schemas.microsoft.com/office/drawing/2014/main" val="2243174084"/>
                  </a:ext>
                </a:extLst>
              </a:tr>
              <a:tr h="1503494">
                <a:tc>
                  <a:txBody>
                    <a:bodyPr/>
                    <a:lstStyle/>
                    <a:p>
                      <a:pPr algn="ctr"/>
                      <a:r>
                        <a:rPr lang="en-US" sz="3200">
                          <a:ln>
                            <a:solidFill>
                              <a:srgbClr val="CC3300"/>
                            </a:solidFill>
                          </a:ln>
                          <a:solidFill>
                            <a:srgbClr val="C00000"/>
                          </a:solidFill>
                          <a:latin typeface="UTM Avo" panose="02040603050506020204" pitchFamily="18" charset="0"/>
                        </a:rPr>
                        <a:t>Lời</a:t>
                      </a:r>
                      <a:r>
                        <a:rPr lang="en-US" sz="3200" baseline="0">
                          <a:ln>
                            <a:solidFill>
                              <a:srgbClr val="CC3300"/>
                            </a:solidFill>
                          </a:ln>
                          <a:solidFill>
                            <a:srgbClr val="C00000"/>
                          </a:solidFill>
                          <a:latin typeface="UTM Avo" panose="02040603050506020204" pitchFamily="18" charset="0"/>
                        </a:rPr>
                        <a:t> nói</a:t>
                      </a:r>
                      <a:endParaRPr lang="en-US" sz="3200">
                        <a:ln>
                          <a:solidFill>
                            <a:srgbClr val="CC3300"/>
                          </a:solidFill>
                        </a:ln>
                        <a:solidFill>
                          <a:srgbClr val="C00000"/>
                        </a:solidFill>
                        <a:latin typeface="UTM Avo" panose="02040603050506020204" pitchFamily="18" charset="0"/>
                      </a:endParaRPr>
                    </a:p>
                  </a:txBody>
                  <a:tcPr anchor="ct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Tôi</a:t>
                      </a:r>
                      <a:r>
                        <a:rPr lang="en-US" sz="2600" baseline="0">
                          <a:ln>
                            <a:solidFill>
                              <a:srgbClr val="002060"/>
                            </a:solidFill>
                          </a:ln>
                          <a:solidFill>
                            <a:srgbClr val="002060"/>
                          </a:solidFill>
                          <a:latin typeface="UTM Aptima" panose="02040603050506020204" pitchFamily="18" charset="0"/>
                        </a:rPr>
                        <a:t> là Long, tôi chẳng giống ai hết.</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tc>
                  <a:txBody>
                    <a:bodyPr/>
                    <a:lstStyle/>
                    <a:p>
                      <a:r>
                        <a:rPr lang="en-US" sz="2600">
                          <a:ln>
                            <a:solidFill>
                              <a:srgbClr val="002060"/>
                            </a:solidFill>
                          </a:ln>
                          <a:solidFill>
                            <a:srgbClr val="002060"/>
                          </a:solidFill>
                          <a:latin typeface="UTM Aptima" panose="02040603050506020204" pitchFamily="18" charset="0"/>
                        </a:rPr>
                        <a:t>Đôi</a:t>
                      </a:r>
                      <a:r>
                        <a:rPr lang="en-US" sz="2600" baseline="0">
                          <a:ln>
                            <a:solidFill>
                              <a:srgbClr val="002060"/>
                            </a:solidFill>
                          </a:ln>
                          <a:solidFill>
                            <a:srgbClr val="002060"/>
                          </a:solidFill>
                          <a:latin typeface="UTM Aptima" panose="02040603050506020204" pitchFamily="18" charset="0"/>
                        </a:rPr>
                        <a:t> khi giống nhau cũng hay mà, chỉ cần không bị phạt nhầm là được.</a:t>
                      </a:r>
                      <a:endParaRPr lang="en-US" sz="2600">
                        <a:ln>
                          <a:solidFill>
                            <a:srgbClr val="002060"/>
                          </a:solidFill>
                        </a:ln>
                        <a:solidFill>
                          <a:srgbClr val="002060"/>
                        </a:solidFill>
                        <a:latin typeface="UTM Aptima" panose="02040603050506020204" pitchFamily="18" charset="0"/>
                      </a:endParaRPr>
                    </a:p>
                  </a:txBody>
                  <a:tcPr>
                    <a:solidFill>
                      <a:schemeClr val="bg1"/>
                    </a:solidFill>
                  </a:tcPr>
                </a:tc>
                <a:extLst>
                  <a:ext uri="{0D108BD9-81ED-4DB2-BD59-A6C34878D82A}">
                    <a16:rowId xmlns="" xmlns:a16="http://schemas.microsoft.com/office/drawing/2014/main" val="1421662357"/>
                  </a:ext>
                </a:extLst>
              </a:tr>
            </a:tbl>
          </a:graphicData>
        </a:graphic>
      </p:graphicFrame>
    </p:spTree>
    <p:extLst>
      <p:ext uri="{BB962C8B-B14F-4D97-AF65-F5344CB8AC3E}">
        <p14:creationId xmlns:p14="http://schemas.microsoft.com/office/powerpoint/2010/main" val="858061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008994" cy="1543127"/>
            <a:chOff x="183006" y="76123"/>
            <a:chExt cx="12008994" cy="1839425"/>
          </a:xfrm>
        </p:grpSpPr>
        <p:grpSp>
          <p:nvGrpSpPr>
            <p:cNvPr id="8" name="Group 7"/>
            <p:cNvGrpSpPr/>
            <p:nvPr/>
          </p:nvGrpSpPr>
          <p:grpSpPr>
            <a:xfrm>
              <a:off x="1180930" y="177791"/>
              <a:ext cx="11011070" cy="1737757"/>
              <a:chOff x="919673" y="138603"/>
              <a:chExt cx="11011070" cy="1737757"/>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060429" y="138603"/>
                <a:ext cx="10568501" cy="1200329"/>
              </a:xfrm>
              <a:prstGeom prst="rect">
                <a:avLst/>
              </a:prstGeom>
              <a:noFill/>
            </p:spPr>
            <p:txBody>
              <a:bodyPr wrap="square" rtlCol="0">
                <a:spAutoFit/>
              </a:bodyPr>
              <a:lstStyle/>
              <a:p>
                <a:pPr algn="just"/>
                <a:r>
                  <a:rPr lang="en-US" sz="3600" b="1">
                    <a:solidFill>
                      <a:schemeClr val="accent2">
                        <a:lumMod val="75000"/>
                      </a:schemeClr>
                    </a:solidFill>
                    <a:latin typeface="Arial" panose="020B0604020202020204" pitchFamily="34" charset="0"/>
                    <a:cs typeface="Arial" panose="020B0604020202020204" pitchFamily="34" charset="0"/>
                  </a:rPr>
                  <a:t>5</a:t>
                </a:r>
                <a:r>
                  <a:rPr lang="en-US" sz="3600" b="1">
                    <a:solidFill>
                      <a:srgbClr val="002060"/>
                    </a:solidFill>
                    <a:latin typeface="Arial" panose="020B0604020202020204" pitchFamily="34" charset="0"/>
                    <a:cs typeface="Arial" panose="020B0604020202020204" pitchFamily="34" charset="0"/>
                  </a:rPr>
                  <a:t>. Nhận xét về đặc điểm của Long và Khánh thể hiện qua hành động, lời nói của từng nhân vật.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4031873"/>
          </a:xfrm>
          <a:prstGeom prst="rect">
            <a:avLst/>
          </a:prstGeom>
          <a:noFill/>
        </p:spPr>
        <p:txBody>
          <a:bodyPr wrap="square" rtlCol="0">
            <a:spAutoFit/>
          </a:bodyPr>
          <a:lstStyle/>
          <a:p>
            <a:pPr algn="just"/>
            <a:r>
              <a:rPr lang="en-US" sz="3200" b="1">
                <a:latin typeface="UTM Aptima" panose="02040603050506020204" pitchFamily="18" charset="0"/>
              </a:rPr>
              <a:t>- </a:t>
            </a:r>
            <a:r>
              <a:rPr lang="en-US" sz="3200" b="1">
                <a:solidFill>
                  <a:srgbClr val="FF0000"/>
                </a:solidFill>
                <a:latin typeface="UTM Aptima" panose="02040603050506020204" pitchFamily="18" charset="0"/>
              </a:rPr>
              <a:t>Long</a:t>
            </a:r>
            <a:r>
              <a:rPr lang="en-US" sz="3200" b="1">
                <a:latin typeface="UTM Aptima" panose="02040603050506020204" pitchFamily="18" charset="0"/>
              </a:rPr>
              <a:t> là người khá nghiêm túc, chậm rãi, hay suy nghĩ. Long luôn muốn khẳng định bản thân, muốn mình đặc biệt và là duy nhất. </a:t>
            </a:r>
          </a:p>
          <a:p>
            <a:pPr algn="just"/>
            <a:r>
              <a:rPr lang="en-US" sz="3200" b="1">
                <a:latin typeface="UTM Aptima" panose="02040603050506020204" pitchFamily="18" charset="0"/>
              </a:rPr>
              <a:t>- </a:t>
            </a:r>
            <a:r>
              <a:rPr lang="en-US" sz="3200" b="1">
                <a:solidFill>
                  <a:srgbClr val="0070C0"/>
                </a:solidFill>
                <a:latin typeface="UTM Aptima" panose="02040603050506020204" pitchFamily="18" charset="0"/>
              </a:rPr>
              <a:t>Khánh</a:t>
            </a:r>
            <a:r>
              <a:rPr lang="en-US" sz="3200" b="1">
                <a:latin typeface="UTM Aptima" panose="02040603050506020204" pitchFamily="18" charset="0"/>
              </a:rPr>
              <a:t> là nhanh nhẹn, hài hước, suy nghĩ đơn giản, không quá coi trọng nét tương đồng về hình thức, hiểu rõ việc mình và em thực chất khác nhau về tính cách, nên việc giống nhau không khiến Khánh phải bận tâm.</a:t>
            </a: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186501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53487" y="4820351"/>
            <a:ext cx="2692400" cy="2692400"/>
          </a:xfrm>
          <a:prstGeom prst="rect">
            <a:avLst/>
          </a:prstGeom>
        </p:spPr>
      </p:pic>
      <p:grpSp>
        <p:nvGrpSpPr>
          <p:cNvPr id="7" name="Group 6"/>
          <p:cNvGrpSpPr/>
          <p:nvPr/>
        </p:nvGrpSpPr>
        <p:grpSpPr>
          <a:xfrm>
            <a:off x="-7494" y="76123"/>
            <a:ext cx="12104244" cy="1543127"/>
            <a:chOff x="183006" y="76123"/>
            <a:chExt cx="12104244" cy="1839425"/>
          </a:xfrm>
        </p:grpSpPr>
        <p:grpSp>
          <p:nvGrpSpPr>
            <p:cNvPr id="8" name="Group 7"/>
            <p:cNvGrpSpPr/>
            <p:nvPr/>
          </p:nvGrpSpPr>
          <p:grpSpPr>
            <a:xfrm>
              <a:off x="1180930" y="237092"/>
              <a:ext cx="11106320" cy="1678456"/>
              <a:chOff x="919673" y="197904"/>
              <a:chExt cx="11106320" cy="1678456"/>
            </a:xfrm>
            <a:effectLst>
              <a:outerShdw blurRad="50800" dist="38100" dir="16200000" rotWithShape="0">
                <a:prstClr val="black">
                  <a:alpha val="40000"/>
                </a:prstClr>
              </a:outerShdw>
            </a:effectLst>
          </p:grpSpPr>
          <p:grpSp>
            <p:nvGrpSpPr>
              <p:cNvPr id="10" name="Group 9"/>
              <p:cNvGrpSpPr/>
              <p:nvPr/>
            </p:nvGrpSpPr>
            <p:grpSpPr>
              <a:xfrm>
                <a:off x="919673" y="197904"/>
                <a:ext cx="11011070" cy="1678456"/>
                <a:chOff x="994238" y="364022"/>
                <a:chExt cx="11011070" cy="1939194"/>
              </a:xfrm>
            </p:grpSpPr>
            <p:sp>
              <p:nvSpPr>
                <p:cNvPr id="12" name="Rectangle: Rounded Corners 19"/>
                <p:cNvSpPr/>
                <p:nvPr/>
              </p:nvSpPr>
              <p:spPr>
                <a:xfrm>
                  <a:off x="1122370" y="529443"/>
                  <a:ext cx="10882938" cy="1773773"/>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
                <p:cNvSpPr/>
                <p:nvPr/>
              </p:nvSpPr>
              <p:spPr>
                <a:xfrm>
                  <a:off x="994238" y="364022"/>
                  <a:ext cx="10882938" cy="1831486"/>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p:cNvSpPr txBox="1"/>
              <p:nvPr/>
            </p:nvSpPr>
            <p:spPr>
              <a:xfrm>
                <a:off x="1457492" y="575652"/>
                <a:ext cx="10568501" cy="770434"/>
              </a:xfrm>
              <a:prstGeom prst="rect">
                <a:avLst/>
              </a:prstGeom>
              <a:noFill/>
            </p:spPr>
            <p:txBody>
              <a:bodyPr wrap="square" rtlCol="0">
                <a:spAutoFit/>
              </a:bodyPr>
              <a:lstStyle/>
              <a:p>
                <a:pPr algn="just"/>
                <a:r>
                  <a:rPr lang="en-US" sz="3600" b="1" dirty="0" err="1" smtClean="0">
                    <a:solidFill>
                      <a:schemeClr val="accent2">
                        <a:lumMod val="75000"/>
                      </a:schemeClr>
                    </a:solidFill>
                    <a:latin typeface="Arial" panose="020B0604020202020204" pitchFamily="34" charset="0"/>
                    <a:cs typeface="Arial" panose="020B0604020202020204" pitchFamily="34" charset="0"/>
                  </a:rPr>
                  <a:t>Bài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tập</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đọc</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muốn</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nói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với</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chúng</a:t>
                </a:r>
                <a:r>
                  <a:rPr lang="en-US" sz="3600" b="1" dirty="0" smtClean="0">
                    <a:solidFill>
                      <a:schemeClr val="accent2">
                        <a:lumMod val="75000"/>
                      </a:schemeClr>
                    </a:solidFill>
                    <a:latin typeface="Arial" panose="020B0604020202020204" pitchFamily="34" charset="0"/>
                    <a:cs typeface="Arial" panose="020B0604020202020204" pitchFamily="34" charset="0"/>
                  </a:rPr>
                  <a:t> ta </a:t>
                </a:r>
                <a:r>
                  <a:rPr lang="en-US" sz="3600" b="1" dirty="0" err="1" smtClean="0">
                    <a:solidFill>
                      <a:schemeClr val="accent2">
                        <a:lumMod val="75000"/>
                      </a:schemeClr>
                    </a:solidFill>
                    <a:latin typeface="Arial" panose="020B0604020202020204" pitchFamily="34" charset="0"/>
                    <a:cs typeface="Arial" panose="020B0604020202020204" pitchFamily="34" charset="0"/>
                  </a:rPr>
                  <a:t>điều</a:t>
                </a:r>
                <a:r>
                  <a:rPr lang="en-US" sz="3600" b="1" dirty="0" smtClean="0">
                    <a:solidFill>
                      <a:schemeClr val="accent2">
                        <a:lumMod val="75000"/>
                      </a:schemeClr>
                    </a:solidFill>
                    <a:latin typeface="Arial" panose="020B0604020202020204" pitchFamily="34" charset="0"/>
                    <a:cs typeface="Arial" panose="020B0604020202020204" pitchFamily="34" charset="0"/>
                  </a:rPr>
                  <a:t> </a:t>
                </a:r>
                <a:r>
                  <a:rPr lang="en-US" sz="3600" b="1" dirty="0" err="1" smtClean="0">
                    <a:solidFill>
                      <a:schemeClr val="accent2">
                        <a:lumMod val="75000"/>
                      </a:schemeClr>
                    </a:solidFill>
                    <a:latin typeface="Arial" panose="020B0604020202020204" pitchFamily="34" charset="0"/>
                    <a:cs typeface="Arial" panose="020B0604020202020204" pitchFamily="34" charset="0"/>
                  </a:rPr>
                  <a:t>gì</a:t>
                </a:r>
                <a:r>
                  <a:rPr lang="en-US" sz="3600" b="1" dirty="0" smtClean="0">
                    <a:solidFill>
                      <a:schemeClr val="accent2">
                        <a:lumMod val="75000"/>
                      </a:schemeClr>
                    </a:solidFill>
                    <a:latin typeface="Arial" panose="020B0604020202020204" pitchFamily="34" charset="0"/>
                    <a:cs typeface="Arial" panose="020B0604020202020204" pitchFamily="34" charset="0"/>
                  </a:rPr>
                  <a:t>?</a:t>
                </a:r>
                <a:endParaRPr lang="en-US" sz="3600" b="1" dirty="0">
                  <a:solidFill>
                    <a:srgbClr val="002060"/>
                  </a:solidFill>
                  <a:latin typeface="Arial" panose="020B0604020202020204" pitchFamily="34" charset="0"/>
                  <a:cs typeface="Arial" panose="020B0604020202020204" pitchFamily="34" charset="0"/>
                </a:endParaRPr>
              </a:p>
            </p:txBody>
          </p:sp>
        </p:grpSp>
        <p:pic>
          <p:nvPicPr>
            <p:cNvPr id="9" name="图片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006" y="76123"/>
              <a:ext cx="1324454" cy="1746199"/>
            </a:xfrm>
            <a:prstGeom prst="rect">
              <a:avLst/>
            </a:prstGeom>
          </p:spPr>
        </p:pic>
      </p:grpSp>
      <p:sp>
        <p:nvSpPr>
          <p:cNvPr id="15" name="圆角矩形 53"/>
          <p:cNvSpPr/>
          <p:nvPr/>
        </p:nvSpPr>
        <p:spPr>
          <a:xfrm>
            <a:off x="2853660" y="1923515"/>
            <a:ext cx="9147840" cy="4582494"/>
          </a:xfrm>
          <a:prstGeom prst="roundRect">
            <a:avLst>
              <a:gd name="adj" fmla="val 10653"/>
            </a:avLst>
          </a:prstGeom>
          <a:solidFill>
            <a:schemeClr val="bg1"/>
          </a:solidFill>
          <a:ln w="38100">
            <a:solidFill>
              <a:srgbClr val="91F0FD"/>
            </a:solidFill>
          </a:ln>
          <a:effectLst>
            <a:outerShdw blurRad="1651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ysClr val="windowText" lastClr="000000"/>
              </a:solidFill>
              <a:latin typeface="inpin heiti" panose="00000500000000000000" pitchFamily="2" charset="-122"/>
              <a:ea typeface="inpin heiti" panose="00000500000000000000" pitchFamily="2" charset="-122"/>
              <a:sym typeface="inpin heiti" panose="00000500000000000000" pitchFamily="2" charset="-122"/>
            </a:endParaRPr>
          </a:p>
        </p:txBody>
      </p:sp>
      <p:sp>
        <p:nvSpPr>
          <p:cNvPr id="16" name="TextBox 15"/>
          <p:cNvSpPr txBox="1"/>
          <p:nvPr/>
        </p:nvSpPr>
        <p:spPr>
          <a:xfrm>
            <a:off x="3159158" y="2134678"/>
            <a:ext cx="8639621" cy="3170099"/>
          </a:xfrm>
          <a:prstGeom prst="rect">
            <a:avLst/>
          </a:prstGeom>
          <a:noFill/>
        </p:spPr>
        <p:txBody>
          <a:bodyPr wrap="square" rtlCol="0">
            <a:spAutoFit/>
          </a:bodyPr>
          <a:lstStyle/>
          <a:p>
            <a:pPr algn="just"/>
            <a:r>
              <a:rPr lang="en-US" sz="4000" b="1" dirty="0" smtClean="0">
                <a:latin typeface="Arial" panose="020B0604020202020204" pitchFamily="34" charset="0"/>
                <a:cs typeface="Arial" panose="020B0604020202020204" pitchFamily="34" charset="0"/>
              </a:rPr>
              <a:t>   </a:t>
            </a:r>
            <a:r>
              <a:rPr lang="en-US" sz="4000" b="1" dirty="0" err="1" smtClean="0">
                <a:latin typeface="Arial" panose="020B0604020202020204" pitchFamily="34" charset="0"/>
                <a:cs typeface="Arial" panose="020B0604020202020204" pitchFamily="34" charset="0"/>
              </a:rPr>
              <a:t>Mỗi</a:t>
            </a:r>
            <a:r>
              <a:rPr lang="en-US" sz="4000" b="1" dirty="0" smtClean="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người</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có</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thể</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giống</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nhau</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về</a:t>
            </a:r>
            <a:r>
              <a:rPr lang="en-US" sz="4000" b="1" dirty="0">
                <a:latin typeface="Arial" panose="020B0604020202020204" pitchFamily="34" charset="0"/>
                <a:cs typeface="Arial" panose="020B0604020202020204" pitchFamily="34" charset="0"/>
              </a:rPr>
              <a:t> </a:t>
            </a:r>
            <a:r>
              <a:rPr lang="vi-VN" sz="4000" b="1" dirty="0">
                <a:latin typeface="Arial" panose="020B0604020202020204" pitchFamily="34" charset="0"/>
                <a:cs typeface="Arial" panose="020B0604020202020204" pitchFamily="34" charset="0"/>
              </a:rPr>
              <a:t>ngoại hình hoặc một đặc điểm nào đó, nhưng không ai giống ai hoàn toàn, bởi bản thân mỗi </a:t>
            </a:r>
            <a:r>
              <a:rPr lang="vi-VN" sz="4000" b="1" dirty="0" smtClean="0">
                <a:latin typeface="Arial" panose="020B0604020202020204" pitchFamily="34" charset="0"/>
                <a:cs typeface="Arial" panose="020B0604020202020204" pitchFamily="34" charset="0"/>
              </a:rPr>
              <a:t>ngư</a:t>
            </a:r>
            <a:r>
              <a:rPr lang="en-US" sz="4000" b="1" dirty="0" smtClean="0">
                <a:latin typeface="Arial" panose="020B0604020202020204" pitchFamily="34" charset="0"/>
                <a:cs typeface="Arial" panose="020B0604020202020204" pitchFamily="34" charset="0"/>
              </a:rPr>
              <a:t>ờ</a:t>
            </a:r>
            <a:r>
              <a:rPr lang="vi-VN" sz="4000" b="1" dirty="0" smtClean="0">
                <a:latin typeface="Arial" panose="020B0604020202020204" pitchFamily="34" charset="0"/>
                <a:cs typeface="Arial" panose="020B0604020202020204" pitchFamily="34" charset="0"/>
              </a:rPr>
              <a:t>i </a:t>
            </a:r>
            <a:r>
              <a:rPr lang="vi-VN" sz="4000" b="1" dirty="0">
                <a:latin typeface="Arial" panose="020B0604020202020204" pitchFamily="34" charset="0"/>
                <a:cs typeface="Arial" panose="020B0604020202020204" pitchFamily="34" charset="0"/>
              </a:rPr>
              <a:t>là một thực thể duy nhất.</a:t>
            </a:r>
            <a:endParaRPr lang="en-US" sz="4000" b="1" dirty="0">
              <a:latin typeface="Arial" panose="020B0604020202020204" pitchFamily="34" charset="0"/>
              <a:cs typeface="Arial" panose="020B0604020202020204" pitchFamily="34" charset="0"/>
            </a:endParaRPr>
          </a:p>
        </p:txBody>
      </p:sp>
      <p:pic>
        <p:nvPicPr>
          <p:cNvPr id="17" name="图片 1"/>
          <p:cNvPicPr>
            <a:picLocks noChangeAspect="1"/>
          </p:cNvPicPr>
          <p:nvPr/>
        </p:nvPicPr>
        <p:blipFill rotWithShape="1">
          <a:blip r:embed="rId6" cstate="print">
            <a:extLst>
              <a:ext uri="{28A0092B-C50C-407E-A947-70E740481C1C}">
                <a14:useLocalDpi xmlns:a14="http://schemas.microsoft.com/office/drawing/2010/main" val="0"/>
              </a:ext>
            </a:extLst>
          </a:blip>
          <a:srcRect l="19586" b="8272"/>
          <a:stretch/>
        </p:blipFill>
        <p:spPr>
          <a:xfrm>
            <a:off x="-603944" y="1702455"/>
            <a:ext cx="4625309" cy="5276070"/>
          </a:xfrm>
          <a:prstGeom prst="rect">
            <a:avLst/>
          </a:prstGeom>
        </p:spPr>
      </p:pic>
    </p:spTree>
    <p:extLst>
      <p:ext uri="{BB962C8B-B14F-4D97-AF65-F5344CB8AC3E}">
        <p14:creationId xmlns:p14="http://schemas.microsoft.com/office/powerpoint/2010/main" val="3675961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 xmlns:a16="http://schemas.microsoft.com/office/drawing/2014/main" id="{E38B00C0-6DD7-4A4F-2A5C-717D3A45F457}"/>
              </a:ext>
            </a:extLst>
          </p:cNvPr>
          <p:cNvGrpSpPr/>
          <p:nvPr/>
        </p:nvGrpSpPr>
        <p:grpSpPr>
          <a:xfrm>
            <a:off x="3360833" y="766664"/>
            <a:ext cx="3914180" cy="1313308"/>
            <a:chOff x="4115793" y="1311628"/>
            <a:chExt cx="3914180" cy="1313308"/>
          </a:xfrm>
        </p:grpSpPr>
        <p:sp>
          <p:nvSpPr>
            <p:cNvPr id="6" name="圆角矩形 21">
              <a:extLst>
                <a:ext uri="{FF2B5EF4-FFF2-40B4-BE49-F238E27FC236}">
                  <a16:creationId xmlns=""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02</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dirty="0" smtClean="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KHÁM PHÁ</a:t>
            </a:r>
            <a:endParaRPr lang="zh-CN" altLang="en-US" sz="138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549171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70788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4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a:t>
            </a:r>
            <a:r>
              <a:rPr lang="en-US" altLang="zh-CN" sz="4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a:t>
            </a:r>
            <a:r>
              <a:rPr lang="en-US" altLang="zh-CN" sz="4000" dirty="0" err="1">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động</a:t>
            </a:r>
            <a:r>
              <a:rPr lang="en-US" altLang="zh-CN" sz="4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 1 </a:t>
            </a:r>
            <a:endParaRPr lang="zh-CN" altLang="en-US" sz="40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2075621" y="2358391"/>
            <a:ext cx="713152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LUYỆN ĐỌC</a:t>
            </a:r>
            <a:endParaRPr lang="zh-CN" altLang="en-US" sz="66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62345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2290" y="200030"/>
            <a:ext cx="4822258" cy="553998"/>
          </a:xfrm>
          <a:prstGeom prst="rect">
            <a:avLst/>
          </a:prstGeom>
          <a:noFill/>
        </p:spPr>
        <p:txBody>
          <a:bodyPr wrap="square" rtlCol="0">
            <a:spAutoFit/>
          </a:bodyPr>
          <a:lstStyle/>
          <a:p>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Anh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em</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sinh</a:t>
            </a:r>
            <a:r>
              <a:rPr lang="en-US" sz="3000" b="1" dirty="0">
                <a:solidFill>
                  <a:srgbClr val="00CC00"/>
                </a:solidFill>
                <a:effectLst>
                  <a:reflection blurRad="6350" stA="50000" endA="300" endPos="50000" dist="29997" dir="5400000" sy="-100000" algn="bl" rotWithShape="0"/>
                </a:effectLst>
                <a:latin typeface="UTM Avo" panose="02040603050506020204" pitchFamily="18" charset="0"/>
              </a:rPr>
              <a:t> </a:t>
            </a:r>
            <a:r>
              <a:rPr lang="en-US" sz="3000" b="1" dirty="0" err="1">
                <a:solidFill>
                  <a:srgbClr val="00CC00"/>
                </a:solidFill>
                <a:effectLst>
                  <a:reflection blurRad="6350" stA="50000" endA="300" endPos="50000" dist="29997" dir="5400000" sy="-100000" algn="bl" rotWithShape="0"/>
                </a:effectLst>
                <a:latin typeface="UTM Avo" panose="02040603050506020204" pitchFamily="18" charset="0"/>
              </a:rPr>
              <a:t>đôi</a:t>
            </a:r>
            <a:endParaRPr lang="en-US" sz="3000" b="1" dirty="0">
              <a:solidFill>
                <a:srgbClr val="00CC00"/>
              </a:solidFill>
              <a:effectLst>
                <a:reflection blurRad="6350" stA="50000" endA="300" endPos="50000" dist="29997" dir="5400000" sy="-100000" algn="bl" rotWithShape="0"/>
              </a:effectLst>
              <a:latin typeface="UTM Avo" panose="02040603050506020204" pitchFamily="18" charset="0"/>
            </a:endParaRPr>
          </a:p>
        </p:txBody>
      </p:sp>
      <p:sp>
        <p:nvSpPr>
          <p:cNvPr id="3" name="TextBox 250"/>
          <p:cNvSpPr txBox="1"/>
          <p:nvPr/>
        </p:nvSpPr>
        <p:spPr>
          <a:xfrm>
            <a:off x="405516" y="638383"/>
            <a:ext cx="11338559" cy="6340197"/>
          </a:xfrm>
          <a:prstGeom prst="rect">
            <a:avLst/>
          </a:prstGeom>
          <a:noFill/>
        </p:spPr>
        <p:txBody>
          <a:bodyPr wrap="square" rtlCol="0">
            <a:spAutoFit/>
          </a:bodyPr>
          <a:lstStyle/>
          <a:p>
            <a:pPr algn="just"/>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sinh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đôi</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Hồi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nhỏ</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người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khoái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chí</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lắm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dần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nữa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bị</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tên</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muốn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kêu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tôi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ai </a:t>
            </a:r>
            <a:r>
              <a:rPr lang="en-US" sz="2800" b="1" dirty="0" err="1">
                <a:solidFill>
                  <a:srgbClr val="002060"/>
                </a:solidFill>
                <a:latin typeface="UTM Aptima" panose="02040603050506020204" pitchFamily="18" charset="0"/>
              </a:rPr>
              <a:t>hết</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cố</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gắng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làm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mọi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từ</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nói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dáng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trang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kiểu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tóc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Còn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cậu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chẳng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tâm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đến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chuyện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đó</a:t>
            </a:r>
            <a:r>
              <a:rPr lang="en-US" sz="2800" b="1" dirty="0">
                <a:solidFill>
                  <a:srgbClr val="002060"/>
                </a:solidFill>
                <a:latin typeface="UTM Aptima" panose="02040603050506020204" pitchFamily="18" charset="0"/>
              </a:rPr>
              <a:t>.</a:t>
            </a:r>
          </a:p>
          <a:p>
            <a:pPr algn="just"/>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Một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lần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hai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trường</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vô</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cùng</a:t>
            </a:r>
            <a:r>
              <a:rPr lang="en-US" sz="2800" b="1" dirty="0">
                <a:solidFill>
                  <a:srgbClr val="002060"/>
                </a:solidFill>
                <a:latin typeface="UTM Aptima" panose="02040603050506020204" pitchFamily="18" charset="0"/>
              </a:rPr>
              <a:t> lo </a:t>
            </a:r>
            <a:r>
              <a:rPr lang="en-US" sz="2800" b="1" dirty="0" err="1">
                <a:solidFill>
                  <a:srgbClr val="002060"/>
                </a:solidFill>
                <a:latin typeface="UTM Aptima" panose="02040603050506020204" pitchFamily="18" charset="0"/>
              </a:rPr>
              <a:t>lắng</a:t>
            </a:r>
            <a:r>
              <a:rPr lang="en-US" sz="2800" b="1" dirty="0">
                <a:solidFill>
                  <a:srgbClr val="002060"/>
                </a:solidFill>
                <a:latin typeface="UTM Aptima" panose="02040603050506020204" pitchFamily="18" charset="0"/>
              </a:rPr>
              <a:t>. Hai </a:t>
            </a:r>
            <a:r>
              <a:rPr lang="en-US" sz="2800" b="1" dirty="0" err="1">
                <a:solidFill>
                  <a:srgbClr val="002060"/>
                </a:solidFill>
                <a:latin typeface="UTM Aptima" panose="02040603050506020204" pitchFamily="18" charset="0"/>
              </a:rPr>
              <a:t>anh</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em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mặc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đồng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phục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và</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giống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hệt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bè</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lại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mất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thôi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Nhưng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đấu</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ra</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không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nhầm</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lẫn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chút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nào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cổ</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vũ</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đuổi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theo</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dẫn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đầu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đường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chạy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bạn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cuống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quýt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gọi</a:t>
            </a:r>
            <a:r>
              <a:rPr lang="en-US" sz="2800" b="1" dirty="0">
                <a:solidFill>
                  <a:srgbClr val="002060"/>
                </a:solidFill>
                <a:latin typeface="UTM Aptima" panose="02040603050506020204" pitchFamily="18" charset="0"/>
              </a:rPr>
              <a:t> Khánh </a:t>
            </a:r>
            <a:r>
              <a:rPr lang="en-US" sz="2800" b="1" dirty="0" err="1">
                <a:solidFill>
                  <a:srgbClr val="002060"/>
                </a:solidFill>
                <a:latin typeface="UTM Aptima" panose="02040603050506020204" pitchFamily="18" charset="0"/>
              </a:rPr>
              <a:t>thay</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thế</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khi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thấy</a:t>
            </a:r>
            <a:r>
              <a:rPr lang="en-US" sz="2800" b="1" dirty="0">
                <a:solidFill>
                  <a:srgbClr val="002060"/>
                </a:solidFill>
                <a:latin typeface="UTM Aptima" panose="02040603050506020204" pitchFamily="18" charset="0"/>
              </a:rPr>
              <a:t> Long </a:t>
            </a:r>
            <a:r>
              <a:rPr lang="en-US" sz="2800" b="1" dirty="0" err="1">
                <a:solidFill>
                  <a:srgbClr val="002060"/>
                </a:solidFill>
                <a:latin typeface="UTM Aptima" panose="02040603050506020204" pitchFamily="18" charset="0"/>
              </a:rPr>
              <a:t>nhăn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nhó</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vì</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đau</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trận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kéo</a:t>
            </a:r>
            <a:r>
              <a:rPr lang="en-US" sz="2800" b="1" dirty="0">
                <a:solidFill>
                  <a:srgbClr val="002060"/>
                </a:solidFill>
                <a:latin typeface="UTM Aptima" panose="02040603050506020204" pitchFamily="18" charset="0"/>
              </a:rPr>
              <a:t> co,… </a:t>
            </a:r>
            <a:r>
              <a:rPr lang="en-US" sz="2800" b="1" dirty="0" err="1">
                <a:solidFill>
                  <a:srgbClr val="002060"/>
                </a:solidFill>
                <a:latin typeface="UTM Aptima" panose="02040603050506020204" pitchFamily="18" charset="0"/>
              </a:rPr>
              <a:t>Hội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thao</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kết</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thúc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trong</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nỗi</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ngạc</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nhiên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ngập</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tràn</a:t>
            </a:r>
            <a:r>
              <a:rPr lang="en-US" sz="2800" b="1" dirty="0">
                <a:solidFill>
                  <a:srgbClr val="002060"/>
                </a:solidFill>
                <a:latin typeface="UTM Aptima" panose="02040603050506020204" pitchFamily="18" charset="0"/>
              </a:rPr>
              <a:t> </a:t>
            </a:r>
            <a:r>
              <a:rPr lang="en-US" sz="2800" b="1" dirty="0" err="1">
                <a:solidFill>
                  <a:srgbClr val="002060"/>
                </a:solidFill>
                <a:latin typeface="UTM Aptima" panose="02040603050506020204" pitchFamily="18" charset="0"/>
              </a:rPr>
              <a:t>của</a:t>
            </a:r>
            <a:r>
              <a:rPr lang="en-US" sz="2800" b="1" dirty="0">
                <a:solidFill>
                  <a:srgbClr val="002060"/>
                </a:solidFill>
                <a:latin typeface="UTM Aptima" panose="02040603050506020204" pitchFamily="18" charset="0"/>
              </a:rPr>
              <a:t> Long.</a:t>
            </a:r>
          </a:p>
        </p:txBody>
      </p:sp>
    </p:spTree>
    <p:extLst>
      <p:ext uri="{BB962C8B-B14F-4D97-AF65-F5344CB8AC3E}">
        <p14:creationId xmlns:p14="http://schemas.microsoft.com/office/powerpoint/2010/main" val="2670805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5750" y="294017"/>
            <a:ext cx="11544300" cy="6740307"/>
          </a:xfrm>
          <a:prstGeom prst="rect">
            <a:avLst/>
          </a:prstGeom>
          <a:noFill/>
        </p:spPr>
        <p:txBody>
          <a:bodyPr wrap="square" rtlCol="0">
            <a:spAutoFit/>
          </a:bodyPr>
          <a:lstStyle/>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đường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hỏi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Sao </a:t>
            </a:r>
            <a:r>
              <a:rPr lang="en-US" sz="2700" b="1" dirty="0" err="1">
                <a:solidFill>
                  <a:srgbClr val="002060"/>
                </a:solidFill>
                <a:latin typeface="UTM Aptima" panose="02040603050506020204" pitchFamily="18" charset="0"/>
              </a:rPr>
              <a:t>hôm</a:t>
            </a:r>
            <a:r>
              <a:rPr lang="en-US" sz="2700" b="1" dirty="0">
                <a:solidFill>
                  <a:srgbClr val="002060"/>
                </a:solidFill>
                <a:latin typeface="UTM Aptima" panose="02040603050506020204" pitchFamily="18" charset="0"/>
              </a:rPr>
              <a:t> nay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chúng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nhỉ</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Vân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khích</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Vì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nào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nghiêm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túc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Vinh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chen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vào</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chậm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nhảu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sao</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Nghe</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những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bè</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bạn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cùng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xa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tưởng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chứ</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nhìn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thì</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mỗi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một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vẻ</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bọn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tớ</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còn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vờ</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để</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trêu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các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đấy</a:t>
            </a:r>
            <a:r>
              <a:rPr lang="en-US" sz="2700" b="1" dirty="0">
                <a:solidFill>
                  <a:srgbClr val="002060"/>
                </a:solidFill>
                <a:latin typeface="UTM Aptima" panose="02040603050506020204" pitchFamily="18" charset="0"/>
              </a:rPr>
              <a:t>.</a:t>
            </a:r>
          </a:p>
          <a:p>
            <a:pPr algn="just"/>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lúc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đó</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mới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p>
          <a:p>
            <a:pPr algn="just"/>
            <a:r>
              <a:rPr lang="en-US" sz="2700" b="1" dirty="0">
                <a:solidFill>
                  <a:srgbClr val="002060"/>
                </a:solidFill>
                <a:latin typeface="UTM Aptima" panose="02040603050506020204" pitchFamily="18" charset="0"/>
              </a:rPr>
              <a:t>    - </a:t>
            </a:r>
            <a:r>
              <a:rPr lang="en-US" sz="2700" b="1" dirty="0" err="1">
                <a:solidFill>
                  <a:srgbClr val="002060"/>
                </a:solidFill>
                <a:latin typeface="UTM Aptima" panose="02040603050506020204" pitchFamily="18" charset="0"/>
              </a:rPr>
              <a:t>Đôi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hay </a:t>
            </a:r>
            <a:r>
              <a:rPr lang="en-US" sz="2700" b="1" dirty="0" err="1">
                <a:solidFill>
                  <a:srgbClr val="002060"/>
                </a:solidFill>
                <a:latin typeface="UTM Aptima" panose="02040603050506020204" pitchFamily="18" charset="0"/>
              </a:rPr>
              <a:t>mà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cần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không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phạt</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nhầm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được</a:t>
            </a:r>
            <a:r>
              <a:rPr lang="en-US" sz="2700" b="1" dirty="0">
                <a:solidFill>
                  <a:srgbClr val="002060"/>
                </a:solidFill>
                <a:latin typeface="UTM Aptima" panose="02040603050506020204" pitchFamily="18" charset="0"/>
              </a:rPr>
              <a:t>.</a:t>
            </a:r>
          </a:p>
          <a:p>
            <a:pPr algn="just"/>
            <a:r>
              <a:rPr lang="en-US" sz="2700" b="1" dirty="0" err="1">
                <a:solidFill>
                  <a:srgbClr val="002060"/>
                </a:solidFill>
                <a:latin typeface="UTM Aptima" panose="02040603050506020204" pitchFamily="18" charset="0"/>
              </a:rPr>
              <a:t>Tiếng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rộn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rã</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làm</a:t>
            </a:r>
            <a:r>
              <a:rPr lang="en-US" sz="2700" b="1" dirty="0">
                <a:solidFill>
                  <a:srgbClr val="002060"/>
                </a:solidFill>
                <a:latin typeface="UTM Aptima" panose="02040603050506020204" pitchFamily="18" charset="0"/>
              </a:rPr>
              <a:t> tan </a:t>
            </a:r>
            <a:r>
              <a:rPr lang="en-US" sz="2700" b="1" dirty="0" err="1">
                <a:solidFill>
                  <a:srgbClr val="002060"/>
                </a:solidFill>
                <a:latin typeface="UTM Aptima" panose="02040603050506020204" pitchFamily="18" charset="0"/>
              </a:rPr>
              <a:t>biến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mọi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mắc</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của</a:t>
            </a:r>
            <a:r>
              <a:rPr lang="en-US" sz="2700" b="1" dirty="0">
                <a:solidFill>
                  <a:srgbClr val="002060"/>
                </a:solidFill>
                <a:latin typeface="UTM Aptima" panose="02040603050506020204" pitchFamily="18" charset="0"/>
              </a:rPr>
              <a:t> Long.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cũng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phá</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lên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cười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hiểu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ra</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cậu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vẫn</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là</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Khánh</a:t>
            </a:r>
            <a:r>
              <a:rPr lang="en-US" sz="2700" b="1" dirty="0">
                <a:solidFill>
                  <a:srgbClr val="002060"/>
                </a:solidFill>
                <a:latin typeface="UTM Aptima" panose="02040603050506020204" pitchFamily="18" charset="0"/>
              </a:rPr>
              <a:t>. Hai </a:t>
            </a:r>
            <a:r>
              <a:rPr lang="en-US" sz="2700" b="1" dirty="0" err="1">
                <a:solidFill>
                  <a:srgbClr val="002060"/>
                </a:solidFill>
                <a:latin typeface="UTM Aptima" panose="02040603050506020204" pitchFamily="18" charset="0"/>
              </a:rPr>
              <a:t>anh</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em</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chỉ</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giống</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nhau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bề</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ngoài</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thôi</a:t>
            </a:r>
            <a:r>
              <a:rPr lang="en-US" sz="2700" b="1" dirty="0">
                <a:solidFill>
                  <a:srgbClr val="002060"/>
                </a:solidFill>
                <a:latin typeface="UTM Aptima" panose="02040603050506020204" pitchFamily="18" charset="0"/>
              </a:rPr>
              <a:t>.                                                 </a:t>
            </a:r>
          </a:p>
          <a:p>
            <a:pPr algn="r"/>
            <a:r>
              <a:rPr lang="en-US" sz="2700" b="1" dirty="0">
                <a:solidFill>
                  <a:srgbClr val="002060"/>
                </a:solidFill>
                <a:latin typeface="UTM Aptima" panose="02040603050506020204" pitchFamily="18" charset="0"/>
              </a:rPr>
              <a:t>(</a:t>
            </a:r>
            <a:r>
              <a:rPr lang="en-US" sz="2700" b="1" dirty="0" err="1">
                <a:solidFill>
                  <a:srgbClr val="002060"/>
                </a:solidFill>
                <a:latin typeface="UTM Aptima" panose="02040603050506020204" pitchFamily="18" charset="0"/>
              </a:rPr>
              <a:t>Châu</a:t>
            </a:r>
            <a:r>
              <a:rPr lang="en-US" sz="2700" b="1" dirty="0">
                <a:solidFill>
                  <a:srgbClr val="002060"/>
                </a:solidFill>
                <a:latin typeface="UTM Aptima" panose="02040603050506020204" pitchFamily="18" charset="0"/>
              </a:rPr>
              <a:t> </a:t>
            </a:r>
            <a:r>
              <a:rPr lang="en-US" sz="2700" b="1" dirty="0" err="1">
                <a:solidFill>
                  <a:srgbClr val="002060"/>
                </a:solidFill>
                <a:latin typeface="UTM Aptima" panose="02040603050506020204" pitchFamily="18" charset="0"/>
              </a:rPr>
              <a:t>Khuê</a:t>
            </a:r>
            <a:r>
              <a:rPr lang="en-US" sz="2700" b="1" dirty="0">
                <a:solidFill>
                  <a:srgbClr val="002060"/>
                </a:solidFill>
                <a:latin typeface="UTM Aptima" panose="02040603050506020204" pitchFamily="18" charset="0"/>
              </a:rPr>
              <a:t>)</a:t>
            </a:r>
          </a:p>
          <a:p>
            <a:pPr algn="just"/>
            <a:endParaRPr lang="en-US" sz="2700" b="1" dirty="0">
              <a:solidFill>
                <a:srgbClr val="002060"/>
              </a:solidFill>
              <a:latin typeface="UTM Aptima" panose="02040603050506020204" pitchFamily="18" charset="0"/>
            </a:endParaRPr>
          </a:p>
        </p:txBody>
      </p:sp>
    </p:spTree>
    <p:extLst>
      <p:ext uri="{BB962C8B-B14F-4D97-AF65-F5344CB8AC3E}">
        <p14:creationId xmlns:p14="http://schemas.microsoft.com/office/powerpoint/2010/main" val="148876123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234462" y="2331287"/>
            <a:ext cx="12876646" cy="4041270"/>
          </a:xfrm>
          <a:prstGeom prst="rect">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12963"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134911" y="5358642"/>
            <a:ext cx="12369431" cy="1499358"/>
          </a:xfrm>
          <a:prstGeom prst="rect">
            <a:avLst/>
          </a:prstGeom>
        </p:spPr>
      </p:pic>
      <p:pic>
        <p:nvPicPr>
          <p:cNvPr id="4" name="图片 1"/>
          <p:cNvPicPr>
            <a:picLocks noChangeAspect="1"/>
          </p:cNvPicPr>
          <p:nvPr/>
        </p:nvPicPr>
        <p:blipFill rotWithShape="1">
          <a:blip r:embed="rId4" cstate="print">
            <a:extLst>
              <a:ext uri="{28A0092B-C50C-407E-A947-70E740481C1C}">
                <a14:useLocalDpi xmlns:a14="http://schemas.microsoft.com/office/drawing/2010/main" val="0"/>
              </a:ext>
            </a:extLst>
          </a:blip>
          <a:srcRect l="19586" b="8272"/>
          <a:stretch/>
        </p:blipFill>
        <p:spPr>
          <a:xfrm flipH="1">
            <a:off x="9137683" y="2822507"/>
            <a:ext cx="3823010" cy="4360891"/>
          </a:xfrm>
          <a:prstGeom prst="rect">
            <a:avLst/>
          </a:prstGeom>
        </p:spPr>
      </p:pic>
      <p:grpSp>
        <p:nvGrpSpPr>
          <p:cNvPr id="5" name="Group 4"/>
          <p:cNvGrpSpPr/>
          <p:nvPr/>
        </p:nvGrpSpPr>
        <p:grpSpPr>
          <a:xfrm>
            <a:off x="-635628" y="-143975"/>
            <a:ext cx="5239045" cy="2853499"/>
            <a:chOff x="2724911" y="-939904"/>
            <a:chExt cx="5239045" cy="2853499"/>
          </a:xfrm>
        </p:grpSpPr>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24911" y="-939904"/>
              <a:ext cx="5239045" cy="2853499"/>
            </a:xfrm>
            <a:prstGeom prst="rect">
              <a:avLst/>
            </a:prstGeom>
          </p:spPr>
        </p:pic>
        <p:sp>
          <p:nvSpPr>
            <p:cNvPr id="7" name="TextBox 6"/>
            <p:cNvSpPr txBox="1"/>
            <p:nvPr/>
          </p:nvSpPr>
          <p:spPr>
            <a:xfrm>
              <a:off x="3841803" y="367300"/>
              <a:ext cx="3988990" cy="769441"/>
            </a:xfrm>
            <a:prstGeom prst="rect">
              <a:avLst/>
            </a:prstGeom>
            <a:noFill/>
          </p:spPr>
          <p:txBody>
            <a:bodyPr wrap="square" rtlCol="0">
              <a:spAutoFit/>
            </a:bodyPr>
            <a:lstStyle/>
            <a:p>
              <a:r>
                <a:rPr lang="en-US" sz="4400" b="1">
                  <a:solidFill>
                    <a:srgbClr val="E53B8C"/>
                  </a:solidFill>
                  <a:latin typeface="UTM Avo" panose="02040603050506020204" pitchFamily="18" charset="0"/>
                </a:rPr>
                <a:t>Chia đoạn</a:t>
              </a:r>
            </a:p>
          </p:txBody>
        </p:sp>
      </p:grpSp>
      <p:grpSp>
        <p:nvGrpSpPr>
          <p:cNvPr id="11" name="Group 10"/>
          <p:cNvGrpSpPr/>
          <p:nvPr/>
        </p:nvGrpSpPr>
        <p:grpSpPr>
          <a:xfrm>
            <a:off x="672799" y="2428172"/>
            <a:ext cx="11296015" cy="765447"/>
            <a:chOff x="2182284" y="2809646"/>
            <a:chExt cx="11296015" cy="765447"/>
          </a:xfrm>
        </p:grpSpPr>
        <p:sp>
          <p:nvSpPr>
            <p:cNvPr id="12" name="Oval 11"/>
            <p:cNvSpPr/>
            <p:nvPr/>
          </p:nvSpPr>
          <p:spPr>
            <a:xfrm>
              <a:off x="2182284" y="2809646"/>
              <a:ext cx="765447" cy="765447"/>
            </a:xfrm>
            <a:prstGeom prst="ellipse">
              <a:avLst/>
            </a:prstGeom>
            <a:solidFill>
              <a:srgbClr val="00CC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1</a:t>
              </a:r>
            </a:p>
          </p:txBody>
        </p:sp>
        <p:sp>
          <p:nvSpPr>
            <p:cNvPr id="13" name="TextBox 12"/>
            <p:cNvSpPr txBox="1"/>
            <p:nvPr/>
          </p:nvSpPr>
          <p:spPr>
            <a:xfrm>
              <a:off x="3036915" y="2906580"/>
              <a:ext cx="10441384"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Từ đầu đến … </a:t>
              </a:r>
              <a:r>
                <a:rPr lang="en-US" sz="3200" b="1" i="1">
                  <a:solidFill>
                    <a:srgbClr val="0070C0"/>
                  </a:solidFill>
                  <a:latin typeface="Arial" panose="020B0604020202020204" pitchFamily="34" charset="0"/>
                  <a:cs typeface="Arial" panose="020B0604020202020204" pitchFamily="34" charset="0"/>
                </a:rPr>
                <a:t>chẳng bận tâm đến chuyện đó</a:t>
              </a:r>
              <a:r>
                <a:rPr lang="en-US" sz="3200" b="1">
                  <a:solidFill>
                    <a:srgbClr val="002060"/>
                  </a:solidFill>
                  <a:latin typeface="Arial" panose="020B0604020202020204" pitchFamily="34" charset="0"/>
                  <a:cs typeface="Arial" panose="020B0604020202020204" pitchFamily="34" charset="0"/>
                </a:rPr>
                <a:t>.</a:t>
              </a:r>
              <a:endParaRPr lang="en-US" sz="3200" b="1" dirty="0">
                <a:solidFill>
                  <a:srgbClr val="002060"/>
                </a:solidFill>
                <a:latin typeface="Arial" panose="020B0604020202020204" pitchFamily="34" charset="0"/>
                <a:cs typeface="Arial" panose="020B0604020202020204" pitchFamily="34" charset="0"/>
              </a:endParaRPr>
            </a:p>
          </p:txBody>
        </p:sp>
      </p:grpSp>
      <p:grpSp>
        <p:nvGrpSpPr>
          <p:cNvPr id="14" name="Group 13"/>
          <p:cNvGrpSpPr/>
          <p:nvPr/>
        </p:nvGrpSpPr>
        <p:grpSpPr>
          <a:xfrm>
            <a:off x="672799" y="3344891"/>
            <a:ext cx="11187147" cy="765447"/>
            <a:chOff x="2271468" y="4200677"/>
            <a:chExt cx="11187147" cy="765447"/>
          </a:xfrm>
        </p:grpSpPr>
        <p:sp>
          <p:nvSpPr>
            <p:cNvPr id="15" name="Oval 14"/>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2</a:t>
              </a:r>
            </a:p>
          </p:txBody>
        </p:sp>
        <p:sp>
          <p:nvSpPr>
            <p:cNvPr id="16" name="TextBox 15"/>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nỗi ngạc nhiên ngập tràn của Long</a:t>
              </a:r>
              <a:r>
                <a:rPr lang="en-US" sz="3200" b="1">
                  <a:solidFill>
                    <a:srgbClr val="002060"/>
                  </a:solidFill>
                  <a:latin typeface="Arial" panose="020B0604020202020204" pitchFamily="34" charset="0"/>
                  <a:cs typeface="Arial" panose="020B0604020202020204" pitchFamily="34" charset="0"/>
                </a:rPr>
                <a:t>.</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17" name="Group 16"/>
          <p:cNvGrpSpPr/>
          <p:nvPr/>
        </p:nvGrpSpPr>
        <p:grpSpPr>
          <a:xfrm>
            <a:off x="672799" y="5326462"/>
            <a:ext cx="5537217" cy="765447"/>
            <a:chOff x="2271468" y="4200677"/>
            <a:chExt cx="5537217" cy="765447"/>
          </a:xfrm>
        </p:grpSpPr>
        <p:sp>
          <p:nvSpPr>
            <p:cNvPr id="18" name="Oval 17"/>
            <p:cNvSpPr/>
            <p:nvPr/>
          </p:nvSpPr>
          <p:spPr>
            <a:xfrm>
              <a:off x="2271468" y="4200677"/>
              <a:ext cx="765447" cy="765447"/>
            </a:xfrm>
            <a:prstGeom prst="ellipse">
              <a:avLst/>
            </a:prstGeom>
            <a:solidFill>
              <a:schemeClr val="accent2">
                <a:lumMod val="75000"/>
              </a:schemeClr>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4</a:t>
              </a:r>
            </a:p>
          </p:txBody>
        </p:sp>
        <p:sp>
          <p:nvSpPr>
            <p:cNvPr id="19" name="TextBox 18"/>
            <p:cNvSpPr txBox="1"/>
            <p:nvPr/>
          </p:nvSpPr>
          <p:spPr>
            <a:xfrm>
              <a:off x="3217334" y="4288072"/>
              <a:ext cx="459135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Đoạn còn lại.</a:t>
              </a:r>
              <a:endParaRPr lang="en-US" sz="3200" b="1" i="1" dirty="0">
                <a:solidFill>
                  <a:srgbClr val="002060"/>
                </a:solidFill>
                <a:latin typeface="Arial" panose="020B0604020202020204" pitchFamily="34" charset="0"/>
                <a:cs typeface="Arial" panose="020B0604020202020204" pitchFamily="34" charset="0"/>
              </a:endParaRPr>
            </a:p>
          </p:txBody>
        </p:sp>
      </p:grpSp>
      <p:grpSp>
        <p:nvGrpSpPr>
          <p:cNvPr id="23" name="Group 22"/>
          <p:cNvGrpSpPr/>
          <p:nvPr/>
        </p:nvGrpSpPr>
        <p:grpSpPr>
          <a:xfrm>
            <a:off x="672799" y="4384466"/>
            <a:ext cx="11187147" cy="765447"/>
            <a:chOff x="2271468" y="4200677"/>
            <a:chExt cx="11187147" cy="765447"/>
          </a:xfrm>
        </p:grpSpPr>
        <p:sp>
          <p:nvSpPr>
            <p:cNvPr id="24" name="Oval 23"/>
            <p:cNvSpPr/>
            <p:nvPr/>
          </p:nvSpPr>
          <p:spPr>
            <a:xfrm>
              <a:off x="2271468" y="4200677"/>
              <a:ext cx="765447" cy="765447"/>
            </a:xfrm>
            <a:prstGeom prst="ellipse">
              <a:avLst/>
            </a:prstGeom>
            <a:solidFill>
              <a:srgbClr val="FFC000"/>
            </a:solidFill>
            <a:ln>
              <a:noFill/>
            </a:ln>
            <a:effectLst>
              <a:glow rad="228600">
                <a:srgbClr val="F5A7A7">
                  <a:alpha val="40000"/>
                </a:srgb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800" b="1" dirty="0">
                  <a:effectLst>
                    <a:outerShdw blurRad="38100" dist="38100" dir="2700000" algn="tl">
                      <a:srgbClr val="000000">
                        <a:alpha val="43137"/>
                      </a:srgbClr>
                    </a:outerShdw>
                  </a:effectLst>
                  <a:latin typeface="UTM Futura Extra" panose="02040603050506020204" pitchFamily="18" charset="0"/>
                </a:rPr>
                <a:t>3</a:t>
              </a:r>
            </a:p>
          </p:txBody>
        </p:sp>
        <p:sp>
          <p:nvSpPr>
            <p:cNvPr id="25" name="TextBox 24"/>
            <p:cNvSpPr txBox="1"/>
            <p:nvPr/>
          </p:nvSpPr>
          <p:spPr>
            <a:xfrm>
              <a:off x="3217334" y="4229457"/>
              <a:ext cx="10241281" cy="584775"/>
            </a:xfrm>
            <a:prstGeom prst="rect">
              <a:avLst/>
            </a:prstGeom>
            <a:noFill/>
          </p:spPr>
          <p:txBody>
            <a:bodyPr wrap="square" rtlCol="0">
              <a:spAutoFit/>
            </a:bodyPr>
            <a:lstStyle/>
            <a:p>
              <a:r>
                <a:rPr lang="en-US" sz="3200" b="1">
                  <a:solidFill>
                    <a:srgbClr val="002060"/>
                  </a:solidFill>
                  <a:latin typeface="Arial" panose="020B0604020202020204" pitchFamily="34" charset="0"/>
                  <a:cs typeface="Arial" panose="020B0604020202020204" pitchFamily="34" charset="0"/>
                </a:rPr>
                <a:t>Tiếp theo đến… </a:t>
              </a:r>
              <a:r>
                <a:rPr lang="en-US" sz="3200" b="1" i="1">
                  <a:solidFill>
                    <a:srgbClr val="0070C0"/>
                  </a:solidFill>
                  <a:latin typeface="Arial" panose="020B0604020202020204" pitchFamily="34" charset="0"/>
                  <a:cs typeface="Arial" panose="020B0604020202020204" pitchFamily="34" charset="0"/>
                </a:rPr>
                <a:t>để trêu các cậu đấy</a:t>
              </a:r>
              <a:r>
                <a:rPr lang="en-US" sz="3200" b="1">
                  <a:solidFill>
                    <a:srgbClr val="0070C0"/>
                  </a:solidFill>
                  <a:latin typeface="Arial" panose="020B0604020202020204" pitchFamily="34" charset="0"/>
                  <a:cs typeface="Arial" panose="020B0604020202020204" pitchFamily="34" charset="0"/>
                </a:rPr>
                <a:t>.</a:t>
              </a:r>
              <a:endParaRPr lang="en-US" sz="3200" b="1" i="1" dirty="0">
                <a:solidFill>
                  <a:srgbClr val="0070C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9058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500"/>
                                        <p:tgtEl>
                                          <p:spTgt spid="11"/>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left)">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20"/>
          <p:cNvPicPr>
            <a:picLocks noChangeAspect="1"/>
          </p:cNvPicPr>
          <p:nvPr/>
        </p:nvPicPr>
        <p:blipFill>
          <a:blip r:embed="rId2"/>
          <a:stretch>
            <a:fillRect/>
          </a:stretch>
        </p:blipFill>
        <p:spPr>
          <a:xfrm>
            <a:off x="-23885" y="0"/>
            <a:ext cx="12215886" cy="6858000"/>
          </a:xfrm>
          <a:prstGeom prst="rect">
            <a:avLst/>
          </a:prstGeom>
        </p:spPr>
      </p:pic>
      <p:pic>
        <p:nvPicPr>
          <p:cNvPr id="5" name="图片 26"/>
          <p:cNvPicPr>
            <a:picLocks noChangeAspect="1"/>
          </p:cNvPicPr>
          <p:nvPr/>
        </p:nvPicPr>
        <p:blipFill rotWithShape="1">
          <a:blip r:embed="rId3">
            <a:extLst>
              <a:ext uri="{28A0092B-C50C-407E-A947-70E740481C1C}">
                <a14:useLocalDpi xmlns:a14="http://schemas.microsoft.com/office/drawing/2010/main" val="0"/>
              </a:ext>
            </a:extLst>
          </a:blip>
          <a:srcRect l="69643" r="16131" b="44869"/>
          <a:stretch/>
        </p:blipFill>
        <p:spPr>
          <a:xfrm rot="5400000">
            <a:off x="6249730" y="1878749"/>
            <a:ext cx="3311327" cy="7218961"/>
          </a:xfrm>
          <a:prstGeom prst="rect">
            <a:avLst/>
          </a:prstGeom>
        </p:spPr>
      </p:pic>
      <p:pic>
        <p:nvPicPr>
          <p:cNvPr id="6" name="图片 21"/>
          <p:cNvPicPr>
            <a:picLocks noChangeAspect="1"/>
          </p:cNvPicPr>
          <p:nvPr/>
        </p:nvPicPr>
        <p:blipFill rotWithShape="1">
          <a:blip r:embed="rId4">
            <a:extLst>
              <a:ext uri="{28A0092B-C50C-407E-A947-70E740481C1C}">
                <a14:useLocalDpi xmlns:a14="http://schemas.microsoft.com/office/drawing/2010/main" val="0"/>
              </a:ext>
            </a:extLst>
          </a:blip>
          <a:srcRect b="73704"/>
          <a:stretch/>
        </p:blipFill>
        <p:spPr>
          <a:xfrm>
            <a:off x="-23885" y="0"/>
            <a:ext cx="12215885" cy="1803400"/>
          </a:xfrm>
          <a:prstGeom prst="rect">
            <a:avLst/>
          </a:prstGeom>
        </p:spPr>
      </p:pic>
      <p:pic>
        <p:nvPicPr>
          <p:cNvPr id="8" name="图片 24"/>
          <p:cNvPicPr>
            <a:picLocks noChangeAspect="1"/>
          </p:cNvPicPr>
          <p:nvPr/>
        </p:nvPicPr>
        <p:blipFill rotWithShape="1">
          <a:blip r:embed="rId5">
            <a:extLst>
              <a:ext uri="{28A0092B-C50C-407E-A947-70E740481C1C}">
                <a14:useLocalDpi xmlns:a14="http://schemas.microsoft.com/office/drawing/2010/main" val="0"/>
              </a:ext>
            </a:extLst>
          </a:blip>
          <a:srcRect t="78333"/>
          <a:stretch/>
        </p:blipFill>
        <p:spPr>
          <a:xfrm>
            <a:off x="-23886" y="5444198"/>
            <a:ext cx="12258405" cy="1485900"/>
          </a:xfrm>
          <a:prstGeom prst="rect">
            <a:avLst/>
          </a:prstGeom>
        </p:spPr>
      </p:pic>
      <p:grpSp>
        <p:nvGrpSpPr>
          <p:cNvPr id="10" name="Group 9"/>
          <p:cNvGrpSpPr/>
          <p:nvPr/>
        </p:nvGrpSpPr>
        <p:grpSpPr>
          <a:xfrm>
            <a:off x="2501079" y="-529936"/>
            <a:ext cx="6740713" cy="4708243"/>
            <a:chOff x="2663918" y="-504883"/>
            <a:chExt cx="6740713" cy="4708243"/>
          </a:xfrm>
        </p:grpSpPr>
        <p:pic>
          <p:nvPicPr>
            <p:cNvPr id="11" name="Picture 10">
              <a:extLst>
                <a:ext uri="{FF2B5EF4-FFF2-40B4-BE49-F238E27FC236}">
                  <a16:creationId xmlns="" xmlns:a16="http://schemas.microsoft.com/office/drawing/2014/main" id="{7C64295E-FA19-48CC-A97D-0B2DA475D0A9}"/>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flipH="1">
              <a:off x="2663918" y="-504883"/>
              <a:ext cx="6409743" cy="4708243"/>
            </a:xfrm>
            <a:prstGeom prst="rect">
              <a:avLst/>
            </a:prstGeom>
          </p:spPr>
        </p:pic>
        <p:sp>
          <p:nvSpPr>
            <p:cNvPr id="12" name="TextBox 11"/>
            <p:cNvSpPr txBox="1"/>
            <p:nvPr/>
          </p:nvSpPr>
          <p:spPr>
            <a:xfrm>
              <a:off x="3504213" y="726255"/>
              <a:ext cx="5900418" cy="830997"/>
            </a:xfrm>
            <a:prstGeom prst="rect">
              <a:avLst/>
            </a:prstGeom>
            <a:noFill/>
          </p:spPr>
          <p:txBody>
            <a:bodyPr wrap="square" rtlCol="0">
              <a:spAutoFit/>
            </a:bodyPr>
            <a:lstStyle/>
            <a:p>
              <a:r>
                <a:rPr lang="en-US" sz="4800" b="1">
                  <a:solidFill>
                    <a:srgbClr val="CC3300"/>
                  </a:solidFill>
                  <a:effectLst>
                    <a:reflection blurRad="6350" stA="55000" endA="300" endPos="45500" dir="5400000" sy="-100000" algn="bl" rotWithShape="0"/>
                  </a:effectLst>
                  <a:latin typeface="UTM American Sans" panose="02040603050506020204" pitchFamily="18" charset="0"/>
                </a:rPr>
                <a:t>Luyện đọc từ khó</a:t>
              </a:r>
            </a:p>
          </p:txBody>
        </p:sp>
      </p:grpSp>
      <p:sp>
        <p:nvSpPr>
          <p:cNvPr id="13" name="Google Shape;276;p7">
            <a:extLst>
              <a:ext uri="{FF2B5EF4-FFF2-40B4-BE49-F238E27FC236}">
                <a16:creationId xmlns="" xmlns:a16="http://schemas.microsoft.com/office/drawing/2014/main" id="{D33CB0D1-8FD9-7C5D-268F-E2711EEE24E1}"/>
              </a:ext>
            </a:extLst>
          </p:cNvPr>
          <p:cNvSpPr/>
          <p:nvPr/>
        </p:nvSpPr>
        <p:spPr>
          <a:xfrm>
            <a:off x="4075269" y="2687964"/>
            <a:ext cx="3533218"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khúc</a:t>
            </a:r>
            <a:r>
              <a:rPr lang="en-US" sz="4000" b="1" dirty="0">
                <a:ln w="3175">
                  <a:solidFill>
                    <a:schemeClr val="bg1"/>
                  </a:solidFill>
                </a:ln>
                <a:solidFill>
                  <a:srgbClr val="009999"/>
                </a:solidFill>
                <a:latin typeface="UTM Avo" panose="02040603050506020204" pitchFamily="18" charset="0"/>
              </a:rPr>
              <a:t> </a:t>
            </a:r>
            <a:r>
              <a:rPr lang="en-US" sz="4000" b="1" dirty="0" err="1">
                <a:ln w="3175">
                  <a:solidFill>
                    <a:schemeClr val="bg1"/>
                  </a:solidFill>
                </a:ln>
                <a:solidFill>
                  <a:srgbClr val="009999"/>
                </a:solidFill>
                <a:latin typeface="UTM Avo" panose="02040603050506020204" pitchFamily="18" charset="0"/>
              </a:rPr>
              <a:t>khích</a:t>
            </a:r>
            <a:endParaRPr sz="4000" b="1" dirty="0">
              <a:ln w="3175">
                <a:solidFill>
                  <a:schemeClr val="bg1"/>
                </a:solidFill>
              </a:ln>
              <a:solidFill>
                <a:schemeClr val="accent5">
                  <a:lumMod val="75000"/>
                </a:schemeClr>
              </a:solidFill>
              <a:latin typeface="UTM Avo" panose="02040603050506020204" pitchFamily="18" charset="0"/>
            </a:endParaRPr>
          </a:p>
        </p:txBody>
      </p:sp>
      <p:sp>
        <p:nvSpPr>
          <p:cNvPr id="14" name="Google Shape;276;p7">
            <a:extLst>
              <a:ext uri="{FF2B5EF4-FFF2-40B4-BE49-F238E27FC236}">
                <a16:creationId xmlns="" xmlns:a16="http://schemas.microsoft.com/office/drawing/2014/main" id="{D33CB0D1-8FD9-7C5D-268F-E2711EEE24E1}"/>
              </a:ext>
            </a:extLst>
          </p:cNvPr>
          <p:cNvSpPr/>
          <p:nvPr/>
        </p:nvSpPr>
        <p:spPr>
          <a:xfrm>
            <a:off x="440883" y="3852089"/>
            <a:ext cx="3358735"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chemeClr val="bg1"/>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cuống</a:t>
            </a:r>
            <a:r>
              <a:rPr lang="en-US" sz="3600" b="1" dirty="0">
                <a:ln>
                  <a:solidFill>
                    <a:schemeClr val="bg1"/>
                  </a:solidFill>
                </a:ln>
                <a:solidFill>
                  <a:srgbClr val="FF0066"/>
                </a:solidFill>
                <a:latin typeface="UTM Avo" panose="02040603050506020204" pitchFamily="18" charset="0"/>
              </a:rPr>
              <a:t> </a:t>
            </a:r>
            <a:r>
              <a:rPr lang="en-US" sz="3600" b="1" dirty="0" err="1">
                <a:ln>
                  <a:solidFill>
                    <a:schemeClr val="bg1"/>
                  </a:solidFill>
                </a:ln>
                <a:solidFill>
                  <a:srgbClr val="FF0066"/>
                </a:solidFill>
                <a:latin typeface="UTM Avo" panose="02040603050506020204" pitchFamily="18" charset="0"/>
              </a:rPr>
              <a:t>quýt</a:t>
            </a:r>
            <a:endParaRPr sz="3600" b="1" dirty="0">
              <a:ln>
                <a:solidFill>
                  <a:schemeClr val="bg1"/>
                </a:solidFill>
              </a:ln>
              <a:solidFill>
                <a:srgbClr val="FF0066"/>
              </a:solidFill>
              <a:latin typeface="UTM Avo" panose="02040603050506020204" pitchFamily="18" charset="0"/>
            </a:endParaRPr>
          </a:p>
        </p:txBody>
      </p:sp>
      <p:sp>
        <p:nvSpPr>
          <p:cNvPr id="15" name="Google Shape;276;p7">
            <a:extLst>
              <a:ext uri="{FF2B5EF4-FFF2-40B4-BE49-F238E27FC236}">
                <a16:creationId xmlns="" xmlns:a16="http://schemas.microsoft.com/office/drawing/2014/main" id="{D33CB0D1-8FD9-7C5D-268F-E2711EEE24E1}"/>
              </a:ext>
            </a:extLst>
          </p:cNvPr>
          <p:cNvSpPr/>
          <p:nvPr/>
        </p:nvSpPr>
        <p:spPr>
          <a:xfrm>
            <a:off x="98041" y="2243469"/>
            <a:ext cx="299211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chemeClr val="accent2">
                    <a:lumMod val="75000"/>
                  </a:schemeClr>
                </a:solidFill>
                <a:latin typeface="UTM Avo" panose="02040603050506020204" pitchFamily="18" charset="0"/>
              </a:rPr>
              <a:t>k</a:t>
            </a:r>
            <a:r>
              <a:rPr lang="en-US" sz="3600" b="1" dirty="0" err="1" smtClean="0">
                <a:solidFill>
                  <a:schemeClr val="accent2">
                    <a:lumMod val="75000"/>
                  </a:schemeClr>
                </a:solidFill>
                <a:latin typeface="UTM Avo" panose="02040603050506020204" pitchFamily="18" charset="0"/>
              </a:rPr>
              <a:t>êu</a:t>
            </a:r>
            <a:r>
              <a:rPr lang="en-US" sz="3600" b="1" dirty="0" smtClean="0">
                <a:solidFill>
                  <a:schemeClr val="accent2">
                    <a:lumMod val="75000"/>
                  </a:schemeClr>
                </a:solidFill>
                <a:latin typeface="UTM Avo" panose="02040603050506020204" pitchFamily="18" charset="0"/>
              </a:rPr>
              <a:t> </a:t>
            </a:r>
            <a:r>
              <a:rPr lang="en-US" sz="3600" b="1" dirty="0" err="1" smtClean="0">
                <a:solidFill>
                  <a:schemeClr val="accent2">
                    <a:lumMod val="75000"/>
                  </a:schemeClr>
                </a:solidFill>
                <a:latin typeface="UTM Avo" panose="02040603050506020204" pitchFamily="18" charset="0"/>
              </a:rPr>
              <a:t>lên</a:t>
            </a:r>
            <a:endParaRPr sz="3600" b="1" dirty="0">
              <a:ln w="3175">
                <a:noFill/>
              </a:ln>
              <a:solidFill>
                <a:srgbClr val="7030A0"/>
              </a:solidFill>
              <a:latin typeface="UTM Avo" panose="02040603050506020204" pitchFamily="18" charset="0"/>
            </a:endParaRPr>
          </a:p>
        </p:txBody>
      </p:sp>
      <p:sp>
        <p:nvSpPr>
          <p:cNvPr id="16" name="Google Shape;276;p7">
            <a:extLst>
              <a:ext uri="{FF2B5EF4-FFF2-40B4-BE49-F238E27FC236}">
                <a16:creationId xmlns="" xmlns:a16="http://schemas.microsoft.com/office/drawing/2014/main" id="{D33CB0D1-8FD9-7C5D-268F-E2711EEE24E1}"/>
              </a:ext>
            </a:extLst>
          </p:cNvPr>
          <p:cNvSpPr/>
          <p:nvPr/>
        </p:nvSpPr>
        <p:spPr>
          <a:xfrm>
            <a:off x="9084564" y="2089293"/>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009999"/>
                </a:solidFill>
                <a:latin typeface="UTM Avo" panose="02040603050506020204" pitchFamily="18" charset="0"/>
              </a:rPr>
              <a:t> </a:t>
            </a:r>
            <a:r>
              <a:rPr lang="en-US" sz="3600" b="1">
                <a:solidFill>
                  <a:srgbClr val="002060"/>
                </a:solidFill>
                <a:latin typeface="UTM Avo" panose="02040603050506020204" pitchFamily="18" charset="0"/>
              </a:rPr>
              <a:t>lo lắng</a:t>
            </a:r>
            <a:endParaRPr sz="3600" b="1" dirty="0">
              <a:solidFill>
                <a:srgbClr val="002060"/>
              </a:solidFill>
              <a:latin typeface="UTM Avo" panose="02040603050506020204" pitchFamily="18" charset="0"/>
            </a:endParaRPr>
          </a:p>
        </p:txBody>
      </p:sp>
      <p:sp>
        <p:nvSpPr>
          <p:cNvPr id="17" name="Google Shape;276;p7">
            <a:extLst>
              <a:ext uri="{FF2B5EF4-FFF2-40B4-BE49-F238E27FC236}">
                <a16:creationId xmlns="" xmlns:a16="http://schemas.microsoft.com/office/drawing/2014/main" id="{D33CB0D1-8FD9-7C5D-268F-E2711EEE24E1}"/>
              </a:ext>
            </a:extLst>
          </p:cNvPr>
          <p:cNvSpPr/>
          <p:nvPr/>
        </p:nvSpPr>
        <p:spPr>
          <a:xfrm>
            <a:off x="2361409" y="5154131"/>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00CC00"/>
                </a:solidFill>
                <a:latin typeface="UTM Avo" panose="02040603050506020204" pitchFamily="18" charset="0"/>
              </a:rPr>
              <a:t>chậm</a:t>
            </a:r>
            <a:r>
              <a:rPr lang="en-US" sz="3600" b="1" dirty="0">
                <a:solidFill>
                  <a:srgbClr val="00CC00"/>
                </a:solidFill>
                <a:latin typeface="UTM Avo" panose="02040603050506020204" pitchFamily="18" charset="0"/>
              </a:rPr>
              <a:t> </a:t>
            </a:r>
            <a:r>
              <a:rPr lang="en-US" sz="3600" b="1" dirty="0" err="1">
                <a:solidFill>
                  <a:srgbClr val="00CC00"/>
                </a:solidFill>
                <a:latin typeface="UTM Avo" panose="02040603050506020204" pitchFamily="18" charset="0"/>
              </a:rPr>
              <a:t>rãi</a:t>
            </a:r>
            <a:endParaRPr sz="3600" b="1" dirty="0">
              <a:solidFill>
                <a:srgbClr val="00CC00"/>
              </a:solidFill>
              <a:latin typeface="UTM Avo" panose="02040603050506020204" pitchFamily="18" charset="0"/>
            </a:endParaRPr>
          </a:p>
        </p:txBody>
      </p:sp>
      <p:sp>
        <p:nvSpPr>
          <p:cNvPr id="18" name="Google Shape;276;p7">
            <a:extLst>
              <a:ext uri="{FF2B5EF4-FFF2-40B4-BE49-F238E27FC236}">
                <a16:creationId xmlns="" xmlns:a16="http://schemas.microsoft.com/office/drawing/2014/main" id="{D33CB0D1-8FD9-7C5D-268F-E2711EEE24E1}"/>
              </a:ext>
            </a:extLst>
          </p:cNvPr>
          <p:cNvSpPr/>
          <p:nvPr/>
        </p:nvSpPr>
        <p:spPr>
          <a:xfrm>
            <a:off x="6223052" y="5191312"/>
            <a:ext cx="3670279"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a:solidFill>
                  <a:srgbClr val="009999"/>
                </a:solidFill>
                <a:latin typeface="UTM Avo" panose="02040603050506020204" pitchFamily="18" charset="0"/>
              </a:rPr>
              <a:t> </a:t>
            </a:r>
            <a:r>
              <a:rPr lang="en-US" sz="3600" b="1" dirty="0" err="1">
                <a:solidFill>
                  <a:srgbClr val="663300"/>
                </a:solidFill>
                <a:latin typeface="UTM Avo" panose="02040603050506020204" pitchFamily="18" charset="0"/>
              </a:rPr>
              <a:t>nhanh</a:t>
            </a:r>
            <a:r>
              <a:rPr lang="en-US" sz="3600" b="1" dirty="0">
                <a:solidFill>
                  <a:srgbClr val="663300"/>
                </a:solidFill>
                <a:latin typeface="UTM Avo" panose="02040603050506020204" pitchFamily="18" charset="0"/>
              </a:rPr>
              <a:t> </a:t>
            </a:r>
            <a:r>
              <a:rPr lang="en-US" sz="3600" b="1" dirty="0" err="1">
                <a:solidFill>
                  <a:srgbClr val="663300"/>
                </a:solidFill>
                <a:latin typeface="UTM Avo" panose="02040603050506020204" pitchFamily="18" charset="0"/>
              </a:rPr>
              <a:t>nhảu</a:t>
            </a:r>
            <a:endParaRPr sz="3600" b="1" dirty="0">
              <a:solidFill>
                <a:srgbClr val="663300"/>
              </a:solidFill>
              <a:latin typeface="UTM Avo" panose="02040603050506020204" pitchFamily="18" charset="0"/>
            </a:endParaRPr>
          </a:p>
        </p:txBody>
      </p:sp>
      <p:pic>
        <p:nvPicPr>
          <p:cNvPr id="20" name="图片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886" y="-377910"/>
            <a:ext cx="2829558" cy="2829558"/>
          </a:xfrm>
          <a:prstGeom prst="rect">
            <a:avLst/>
          </a:prstGeom>
        </p:spPr>
      </p:pic>
      <p:sp>
        <p:nvSpPr>
          <p:cNvPr id="21" name="Google Shape;276;p7">
            <a:extLst>
              <a:ext uri="{FF2B5EF4-FFF2-40B4-BE49-F238E27FC236}">
                <a16:creationId xmlns="" xmlns:a16="http://schemas.microsoft.com/office/drawing/2014/main" id="{D33CB0D1-8FD9-7C5D-268F-E2711EEE24E1}"/>
              </a:ext>
            </a:extLst>
          </p:cNvPr>
          <p:cNvSpPr/>
          <p:nvPr/>
        </p:nvSpPr>
        <p:spPr>
          <a:xfrm>
            <a:off x="7894761" y="3686927"/>
            <a:ext cx="2751767" cy="969892"/>
          </a:xfrm>
          <a:prstGeom prst="roundRect">
            <a:avLst>
              <a:gd name="adj" fmla="val 50000"/>
            </a:avLst>
          </a:prstGeom>
          <a:solidFill>
            <a:schemeClr val="accent4"/>
          </a:solidFill>
          <a:ln w="28575" cap="flat" cmpd="sng">
            <a:solidFill>
              <a:schemeClr val="accent4">
                <a:lumMod val="40000"/>
                <a:lumOff val="60000"/>
              </a:schemeClr>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dirty="0" err="1">
                <a:solidFill>
                  <a:srgbClr val="009999"/>
                </a:solidFill>
                <a:latin typeface="UTM Avo" panose="02040603050506020204" pitchFamily="18" charset="0"/>
              </a:rPr>
              <a:t>c</a:t>
            </a:r>
            <a:r>
              <a:rPr lang="en-US" sz="3600" b="1" dirty="0" err="1" smtClean="0">
                <a:solidFill>
                  <a:srgbClr val="009999"/>
                </a:solidFill>
                <a:latin typeface="UTM Avo" panose="02040603050506020204" pitchFamily="18" charset="0"/>
              </a:rPr>
              <a:t>ách</a:t>
            </a:r>
            <a:r>
              <a:rPr lang="en-US" sz="3600" b="1" dirty="0" smtClean="0">
                <a:solidFill>
                  <a:srgbClr val="009999"/>
                </a:solidFill>
                <a:latin typeface="UTM Avo" panose="02040603050506020204" pitchFamily="18" charset="0"/>
              </a:rPr>
              <a:t> </a:t>
            </a:r>
            <a:r>
              <a:rPr lang="en-US" sz="3600" b="1" dirty="0" err="1" smtClean="0">
                <a:solidFill>
                  <a:srgbClr val="009999"/>
                </a:solidFill>
                <a:latin typeface="UTM Avo" panose="02040603050506020204" pitchFamily="18" charset="0"/>
              </a:rPr>
              <a:t>nói</a:t>
            </a:r>
            <a:endParaRPr sz="3600" b="1" dirty="0">
              <a:solidFill>
                <a:srgbClr val="002060"/>
              </a:solidFill>
              <a:latin typeface="UTM Avo" panose="02040603050506020204" pitchFamily="18" charset="0"/>
            </a:endParaRPr>
          </a:p>
        </p:txBody>
      </p:sp>
    </p:spTree>
    <p:extLst>
      <p:ext uri="{BB962C8B-B14F-4D97-AF65-F5344CB8AC3E}">
        <p14:creationId xmlns:p14="http://schemas.microsoft.com/office/powerpoint/2010/main" val="1460217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right)">
                                      <p:cBhvr>
                                        <p:cTn id="10" dur="500"/>
                                        <p:tgtEl>
                                          <p:spTgt spid="14"/>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right)">
                                      <p:cBhvr>
                                        <p:cTn id="13" dur="500"/>
                                        <p:tgtEl>
                                          <p:spTgt spid="15"/>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wipe(right)">
                                      <p:cBhvr>
                                        <p:cTn id="16" dur="500"/>
                                        <p:tgtEl>
                                          <p:spTgt spid="16"/>
                                        </p:tgtEl>
                                      </p:cBhvr>
                                    </p:animEffect>
                                  </p:childTnLst>
                                </p:cTn>
                              </p:par>
                              <p:par>
                                <p:cTn id="17" presetID="22" presetClass="entr" presetSubtype="2"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right)">
                                      <p:cBhvr>
                                        <p:cTn id="19" dur="500"/>
                                        <p:tgtEl>
                                          <p:spTgt spid="17"/>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right)">
                                      <p:cBhvr>
                                        <p:cTn id="22" dur="500"/>
                                        <p:tgtEl>
                                          <p:spTgt spid="18"/>
                                        </p:tgtEl>
                                      </p:cBhvr>
                                    </p:animEffect>
                                  </p:childTnLst>
                                </p:cTn>
                              </p:par>
                              <p:par>
                                <p:cTn id="23" presetID="22" presetClass="entr" presetSubtype="2"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ipe(right)">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258406" cy="6858000"/>
          </a:xfrm>
          <a:prstGeom prst="rect">
            <a:avLst/>
          </a:prstGeom>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94" y="0"/>
            <a:ext cx="12192000" cy="6858000"/>
          </a:xfrm>
          <a:prstGeom prst="rect">
            <a:avLst/>
          </a:prstGeom>
        </p:spPr>
      </p:pic>
      <p:pic>
        <p:nvPicPr>
          <p:cNvPr id="4" name="图片 1"/>
          <p:cNvPicPr>
            <a:picLocks noChangeAspect="1"/>
          </p:cNvPicPr>
          <p:nvPr/>
        </p:nvPicPr>
        <p:blipFill rotWithShape="1">
          <a:blip r:embed="rId4">
            <a:extLst>
              <a:ext uri="{28A0092B-C50C-407E-A947-70E740481C1C}">
                <a14:useLocalDpi xmlns:a14="http://schemas.microsoft.com/office/drawing/2010/main" val="0"/>
              </a:ext>
            </a:extLst>
          </a:blip>
          <a:srcRect t="53333"/>
          <a:stretch/>
        </p:blipFill>
        <p:spPr>
          <a:xfrm>
            <a:off x="15498" y="3657600"/>
            <a:ext cx="12222996" cy="3200400"/>
          </a:xfrm>
          <a:prstGeom prst="rect">
            <a:avLst/>
          </a:prstGeom>
        </p:spPr>
      </p:pic>
      <p:grpSp>
        <p:nvGrpSpPr>
          <p:cNvPr id="5" name="组合 20">
            <a:extLst>
              <a:ext uri="{FF2B5EF4-FFF2-40B4-BE49-F238E27FC236}">
                <a16:creationId xmlns="" xmlns:a16="http://schemas.microsoft.com/office/drawing/2014/main" id="{E38B00C0-6DD7-4A4F-2A5C-717D3A45F457}"/>
              </a:ext>
            </a:extLst>
          </p:cNvPr>
          <p:cNvGrpSpPr/>
          <p:nvPr/>
        </p:nvGrpSpPr>
        <p:grpSpPr>
          <a:xfrm>
            <a:off x="2570422" y="433951"/>
            <a:ext cx="5132238" cy="1878494"/>
            <a:chOff x="4115793" y="1311628"/>
            <a:chExt cx="3914180" cy="1313308"/>
          </a:xfrm>
        </p:grpSpPr>
        <p:sp>
          <p:nvSpPr>
            <p:cNvPr id="6" name="圆角矩形 21">
              <a:extLst>
                <a:ext uri="{FF2B5EF4-FFF2-40B4-BE49-F238E27FC236}">
                  <a16:creationId xmlns="" xmlns:a16="http://schemas.microsoft.com/office/drawing/2014/main" id="{E159D424-AD02-4AE1-F0AA-C13F3C66A367}"/>
                </a:ext>
              </a:extLst>
            </p:cNvPr>
            <p:cNvSpPr/>
            <p:nvPr/>
          </p:nvSpPr>
          <p:spPr>
            <a:xfrm>
              <a:off x="5205094" y="1692703"/>
              <a:ext cx="2824879" cy="691449"/>
            </a:xfrm>
            <a:prstGeom prst="roundRect">
              <a:avLst>
                <a:gd name="adj" fmla="val 5000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bIns="71755" rtlCol="0" anchor="ctr"/>
            <a:lstStyle/>
            <a:p>
              <a:pPr algn="ctr"/>
              <a:endParaRPr lang="zh-CN" altLang="en-US" sz="4400" spc="150" dirty="0">
                <a:solidFill>
                  <a:srgbClr val="14A7A6"/>
                </a:solidFill>
                <a:uFillTx/>
                <a:latin typeface="雷盖体" panose="00000800000000000000" pitchFamily="2" charset="-122"/>
                <a:ea typeface="雷盖体" panose="00000800000000000000" pitchFamily="2" charset="-122"/>
                <a:sym typeface="雷盖体" panose="00000800000000000000" pitchFamily="2" charset="-122"/>
              </a:endParaRPr>
            </a:p>
          </p:txBody>
        </p:sp>
        <p:pic>
          <p:nvPicPr>
            <p:cNvPr id="7" name="图片 24">
              <a:extLst>
                <a:ext uri="{FF2B5EF4-FFF2-40B4-BE49-F238E27FC236}">
                  <a16:creationId xmlns="" xmlns:a16="http://schemas.microsoft.com/office/drawing/2014/main" id="{41CBCE14-8CDA-8BB9-C3DC-F0F632836D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5793" y="1311628"/>
              <a:ext cx="1313308" cy="1313308"/>
            </a:xfrm>
            <a:prstGeom prst="rect">
              <a:avLst/>
            </a:prstGeom>
          </p:spPr>
        </p:pic>
      </p:grpSp>
      <p:sp>
        <p:nvSpPr>
          <p:cNvPr id="8" name="圆角矩形 9"/>
          <p:cNvSpPr/>
          <p:nvPr/>
        </p:nvSpPr>
        <p:spPr>
          <a:xfrm>
            <a:off x="1332853" y="2220263"/>
            <a:ext cx="8617057" cy="2305242"/>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9" name="文本框 38"/>
          <p:cNvSpPr txBox="1"/>
          <p:nvPr/>
        </p:nvSpPr>
        <p:spPr>
          <a:xfrm>
            <a:off x="3645080" y="869320"/>
            <a:ext cx="4343400" cy="1107996"/>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660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Hoạt động 2 </a:t>
            </a:r>
            <a:endParaRPr lang="zh-CN" altLang="en-US" sz="6600" dirty="0">
              <a:solidFill>
                <a:srgbClr val="0070C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
        <p:nvSpPr>
          <p:cNvPr id="10" name="文本框 38"/>
          <p:cNvSpPr txBox="1"/>
          <p:nvPr/>
        </p:nvSpPr>
        <p:spPr>
          <a:xfrm>
            <a:off x="1052731" y="2264888"/>
            <a:ext cx="8897179" cy="2215991"/>
          </a:xfrm>
          <a:prstGeom prst="rect">
            <a:avLst/>
          </a:prstGeom>
          <a:noFill/>
        </p:spPr>
        <p:txBody>
          <a:bodyPr wrap="square">
            <a:spAutoFit/>
            <a:scene3d>
              <a:camera prst="orthographicFront"/>
              <a:lightRig rig="threePt" dir="t"/>
            </a:scene3d>
            <a:sp3d extrusionH="57150">
              <a:bevelT h="25400" prst="softRound"/>
            </a:sp3d>
          </a:bodyPr>
          <a:lstStyle/>
          <a:p>
            <a:pPr algn="ctr"/>
            <a:r>
              <a:rPr lang="en-US" altLang="zh-CN" sz="1380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rPr>
              <a:t>TÌM HIỂU BÀI</a:t>
            </a:r>
            <a:endParaRPr lang="zh-CN" altLang="en-US" sz="13800" dirty="0">
              <a:solidFill>
                <a:srgbClr val="00B0F0"/>
              </a:solidFill>
              <a:effectLst>
                <a:outerShdw blurRad="38100" dist="38100" dir="2700000" algn="tl">
                  <a:srgbClr val="000000">
                    <a:alpha val="43137"/>
                  </a:srgbClr>
                </a:outerShdw>
                <a:reflection blurRad="6350" stA="55000" endA="300" endPos="45500" dir="5400000" sy="-100000" algn="bl" rotWithShape="0"/>
              </a:effectLst>
              <a:latin typeface="UTM Aurora" panose="02040603050506020204" pitchFamily="18" charset="0"/>
              <a:ea typeface="思源黑体 CN Medium" panose="020B0600000000000000" pitchFamily="34" charset="-122"/>
            </a:endParaRPr>
          </a:p>
        </p:txBody>
      </p:sp>
    </p:spTree>
    <p:extLst>
      <p:ext uri="{BB962C8B-B14F-4D97-AF65-F5344CB8AC3E}">
        <p14:creationId xmlns:p14="http://schemas.microsoft.com/office/powerpoint/2010/main" val="1929059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9">
                                            <p:txEl>
                                              <p:pRg st="0" end="0"/>
                                            </p:txEl>
                                          </p:spTgt>
                                        </p:tgtEl>
                                        <p:attrNameLst>
                                          <p:attrName>style.visibility</p:attrName>
                                        </p:attrNameLst>
                                      </p:cBhvr>
                                      <p:to>
                                        <p:strVal val="visible"/>
                                      </p:to>
                                    </p:set>
                                    <p:animEffect transition="in" filter="barn(inVertical)">
                                      <p:cBhvr>
                                        <p:cTn id="10" dur="500"/>
                                        <p:tgtEl>
                                          <p:spTgt spid="9">
                                            <p:txEl>
                                              <p:pRg st="0" end="0"/>
                                            </p:txEl>
                                          </p:spTgt>
                                        </p:tgtEl>
                                      </p:cBhvr>
                                    </p:animEffect>
                                  </p:childTnLst>
                                </p:cTn>
                              </p:par>
                            </p:childTnLst>
                          </p:cTn>
                        </p:par>
                        <p:par>
                          <p:cTn id="11" fill="hold">
                            <p:stCondLst>
                              <p:cond delay="500"/>
                            </p:stCondLst>
                            <p:childTnLst>
                              <p:par>
                                <p:cTn id="12" presetID="16" presetClass="entr" presetSubtype="37"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outVertical)">
                                      <p:cBhvr>
                                        <p:cTn id="14" dur="500"/>
                                        <p:tgtEl>
                                          <p:spTgt spid="8"/>
                                        </p:tgtEl>
                                      </p:cBhvr>
                                    </p:animEffect>
                                  </p:childTnLst>
                                </p:cTn>
                              </p:par>
                            </p:childTnLst>
                          </p:cTn>
                        </p:par>
                        <p:par>
                          <p:cTn id="15" fill="hold">
                            <p:stCondLst>
                              <p:cond delay="1000"/>
                            </p:stCondLst>
                            <p:childTnLst>
                              <p:par>
                                <p:cTn id="16" presetID="16" presetClass="entr" presetSubtype="37"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arn(outVertical)">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1"/>
          <p:cNvPicPr>
            <a:picLocks noChangeAspect="1"/>
          </p:cNvPicPr>
          <p:nvPr/>
        </p:nvPicPr>
        <p:blipFill rotWithShape="1">
          <a:blip r:embed="rId2">
            <a:extLst>
              <a:ext uri="{28A0092B-C50C-407E-A947-70E740481C1C}">
                <a14:useLocalDpi xmlns:a14="http://schemas.microsoft.com/office/drawing/2010/main" val="0"/>
              </a:ext>
            </a:extLst>
          </a:blip>
          <a:srcRect b="73704"/>
          <a:stretch/>
        </p:blipFill>
        <p:spPr>
          <a:xfrm>
            <a:off x="28367" y="0"/>
            <a:ext cx="12215885" cy="1803400"/>
          </a:xfrm>
          <a:prstGeom prst="rect">
            <a:avLst/>
          </a:prstGeom>
        </p:spPr>
      </p:pic>
      <p:pic>
        <p:nvPicPr>
          <p:cNvPr id="3" name="图片 24"/>
          <p:cNvPicPr>
            <a:picLocks noChangeAspect="1"/>
          </p:cNvPicPr>
          <p:nvPr/>
        </p:nvPicPr>
        <p:blipFill rotWithShape="1">
          <a:blip r:embed="rId3">
            <a:extLst>
              <a:ext uri="{28A0092B-C50C-407E-A947-70E740481C1C}">
                <a14:useLocalDpi xmlns:a14="http://schemas.microsoft.com/office/drawing/2010/main" val="0"/>
              </a:ext>
            </a:extLst>
          </a:blip>
          <a:srcRect t="78333"/>
          <a:stretch/>
        </p:blipFill>
        <p:spPr>
          <a:xfrm>
            <a:off x="-45146" y="5372100"/>
            <a:ext cx="12258405" cy="1485900"/>
          </a:xfrm>
          <a:prstGeom prst="rect">
            <a:avLst/>
          </a:prstGeom>
        </p:spPr>
      </p:pic>
      <p:pic>
        <p:nvPicPr>
          <p:cNvPr id="4" name="图片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296656" y="4460692"/>
            <a:ext cx="2692400" cy="2692400"/>
          </a:xfrm>
          <a:prstGeom prst="rect">
            <a:avLst/>
          </a:prstGeom>
        </p:spPr>
      </p:pic>
      <p:pic>
        <p:nvPicPr>
          <p:cNvPr id="5"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2182945" y="-2227501"/>
            <a:ext cx="3775166" cy="8230168"/>
          </a:xfrm>
          <a:prstGeom prst="rect">
            <a:avLst/>
          </a:prstGeom>
        </p:spPr>
      </p:pic>
      <p:pic>
        <p:nvPicPr>
          <p:cNvPr id="6" name="图片 26"/>
          <p:cNvPicPr>
            <a:picLocks noChangeAspect="1"/>
          </p:cNvPicPr>
          <p:nvPr/>
        </p:nvPicPr>
        <p:blipFill rotWithShape="1">
          <a:blip r:embed="rId5">
            <a:extLst>
              <a:ext uri="{28A0092B-C50C-407E-A947-70E740481C1C}">
                <a14:useLocalDpi xmlns:a14="http://schemas.microsoft.com/office/drawing/2010/main" val="0"/>
              </a:ext>
            </a:extLst>
          </a:blip>
          <a:srcRect l="69643" r="16131" b="44869"/>
          <a:stretch/>
        </p:blipFill>
        <p:spPr>
          <a:xfrm rot="5400000">
            <a:off x="8063999" y="-2056663"/>
            <a:ext cx="3311327" cy="7218961"/>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00697" y="2036895"/>
            <a:ext cx="4929476" cy="3950725"/>
          </a:xfrm>
          <a:prstGeom prst="rect">
            <a:avLst/>
          </a:prstGeom>
        </p:spPr>
      </p:pic>
      <p:grpSp>
        <p:nvGrpSpPr>
          <p:cNvPr id="14" name="Group 13"/>
          <p:cNvGrpSpPr/>
          <p:nvPr/>
        </p:nvGrpSpPr>
        <p:grpSpPr>
          <a:xfrm>
            <a:off x="377553" y="-18922"/>
            <a:ext cx="10674949" cy="1709488"/>
            <a:chOff x="377553" y="-18922"/>
            <a:chExt cx="10674949" cy="1709488"/>
          </a:xfrm>
        </p:grpSpPr>
        <p:grpSp>
          <p:nvGrpSpPr>
            <p:cNvPr id="7" name="Group 6"/>
            <p:cNvGrpSpPr/>
            <p:nvPr/>
          </p:nvGrpSpPr>
          <p:grpSpPr>
            <a:xfrm>
              <a:off x="1180930" y="237092"/>
              <a:ext cx="9871572" cy="1453474"/>
              <a:chOff x="919673" y="197904"/>
              <a:chExt cx="9871572" cy="1453474"/>
            </a:xfrm>
            <a:effectLst>
              <a:outerShdw blurRad="50800" dist="38100" dir="16200000" rotWithShape="0">
                <a:prstClr val="black">
                  <a:alpha val="40000"/>
                </a:prstClr>
              </a:outerShdw>
            </a:effectLst>
          </p:grpSpPr>
          <p:grpSp>
            <p:nvGrpSpPr>
              <p:cNvPr id="8" name="Group 7"/>
              <p:cNvGrpSpPr/>
              <p:nvPr/>
            </p:nvGrpSpPr>
            <p:grpSpPr>
              <a:xfrm>
                <a:off x="919673" y="197904"/>
                <a:ext cx="9871572" cy="1453474"/>
                <a:chOff x="994238" y="364022"/>
                <a:chExt cx="9871572" cy="1679262"/>
              </a:xfrm>
            </p:grpSpPr>
            <p:sp>
              <p:nvSpPr>
                <p:cNvPr id="10" name="Rectangle: Rounded Corners 19"/>
                <p:cNvSpPr/>
                <p:nvPr/>
              </p:nvSpPr>
              <p:spPr>
                <a:xfrm>
                  <a:off x="1122370" y="529444"/>
                  <a:ext cx="9743440" cy="1513840"/>
                </a:xfrm>
                <a:prstGeom prst="roundRect">
                  <a:avLst/>
                </a:prstGeom>
                <a:solidFill>
                  <a:srgbClr val="CCCE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
                <p:cNvSpPr/>
                <p:nvPr/>
              </p:nvSpPr>
              <p:spPr>
                <a:xfrm>
                  <a:off x="994238" y="364022"/>
                  <a:ext cx="9743440" cy="151384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p:cNvSpPr txBox="1"/>
              <p:nvPr/>
            </p:nvSpPr>
            <p:spPr>
              <a:xfrm>
                <a:off x="1201187" y="208065"/>
                <a:ext cx="9180412" cy="1231106"/>
              </a:xfrm>
              <a:prstGeom prst="rect">
                <a:avLst/>
              </a:prstGeom>
              <a:noFill/>
            </p:spPr>
            <p:txBody>
              <a:bodyPr wrap="square" rtlCol="0">
                <a:spAutoFit/>
              </a:bodyPr>
              <a:lstStyle/>
              <a:p>
                <a:pPr algn="ctr"/>
                <a:r>
                  <a:rPr lang="en-US" sz="3700" b="1">
                    <a:solidFill>
                      <a:schemeClr val="accent2">
                        <a:lumMod val="75000"/>
                      </a:schemeClr>
                    </a:solidFill>
                    <a:latin typeface="Arial" panose="020B0604020202020204" pitchFamily="34" charset="0"/>
                    <a:cs typeface="Arial" panose="020B0604020202020204" pitchFamily="34" charset="0"/>
                  </a:rPr>
                  <a:t>1</a:t>
                </a:r>
                <a:r>
                  <a:rPr lang="en-US" sz="3700" b="1">
                    <a:solidFill>
                      <a:srgbClr val="002060"/>
                    </a:solidFill>
                    <a:latin typeface="Arial" panose="020B0604020202020204" pitchFamily="34" charset="0"/>
                    <a:cs typeface="Arial" panose="020B0604020202020204" pitchFamily="34" charset="0"/>
                  </a:rPr>
                  <a:t>. Long và Khánh được giới thiệu như thế nào?</a:t>
                </a:r>
                <a:endParaRPr lang="en-US" sz="3700" b="1" dirty="0">
                  <a:solidFill>
                    <a:srgbClr val="002060"/>
                  </a:solidFill>
                  <a:latin typeface="Arial" panose="020B0604020202020204" pitchFamily="34" charset="0"/>
                  <a:cs typeface="Arial" panose="020B0604020202020204" pitchFamily="34" charset="0"/>
                </a:endParaRPr>
              </a:p>
            </p:txBody>
          </p:sp>
        </p:grpSp>
        <p:pic>
          <p:nvPicPr>
            <p:cNvPr id="13" name="图片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7553" y="-18922"/>
              <a:ext cx="1324454" cy="1324454"/>
            </a:xfrm>
            <a:prstGeom prst="rect">
              <a:avLst/>
            </a:prstGeom>
          </p:spPr>
        </p:pic>
      </p:grpSp>
      <p:grpSp>
        <p:nvGrpSpPr>
          <p:cNvPr id="19" name="Group 18"/>
          <p:cNvGrpSpPr/>
          <p:nvPr/>
        </p:nvGrpSpPr>
        <p:grpSpPr>
          <a:xfrm>
            <a:off x="340229" y="2546158"/>
            <a:ext cx="5796080" cy="2478337"/>
            <a:chOff x="580414" y="2036894"/>
            <a:chExt cx="5796080" cy="2478337"/>
          </a:xfrm>
        </p:grpSpPr>
        <p:grpSp>
          <p:nvGrpSpPr>
            <p:cNvPr id="18" name="Group 17"/>
            <p:cNvGrpSpPr/>
            <p:nvPr/>
          </p:nvGrpSpPr>
          <p:grpSpPr>
            <a:xfrm>
              <a:off x="580414" y="2036894"/>
              <a:ext cx="5796080" cy="2478337"/>
              <a:chOff x="580414" y="2036894"/>
              <a:chExt cx="5796080" cy="2478337"/>
            </a:xfrm>
          </p:grpSpPr>
          <p:sp>
            <p:nvSpPr>
              <p:cNvPr id="16" name="Flowchart: Terminator 15"/>
              <p:cNvSpPr/>
              <p:nvPr/>
            </p:nvSpPr>
            <p:spPr>
              <a:xfrm>
                <a:off x="580414" y="2036894"/>
                <a:ext cx="5796080" cy="2478337"/>
              </a:xfrm>
              <a:prstGeom prst="flowChartTerminator">
                <a:avLst/>
              </a:prstGeom>
              <a:solidFill>
                <a:schemeClr val="bg1"/>
              </a:solidFill>
              <a:ln w="28575">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sp>
            <p:nvSpPr>
              <p:cNvPr id="17" name="Flowchart: Terminator 16"/>
              <p:cNvSpPr/>
              <p:nvPr/>
            </p:nvSpPr>
            <p:spPr>
              <a:xfrm>
                <a:off x="705394" y="2183672"/>
                <a:ext cx="5538652" cy="2179322"/>
              </a:xfrm>
              <a:prstGeom prst="flowChartTerminator">
                <a:avLst/>
              </a:prstGeom>
              <a:noFill/>
              <a:ln w="28575">
                <a:solidFill>
                  <a:srgbClr val="FF744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endParaRPr lang="en-US" sz="2400" b="1">
                  <a:solidFill>
                    <a:srgbClr val="5FBDAC"/>
                  </a:solidFill>
                  <a:latin typeface="Times New Roman" panose="02020603050405020304" pitchFamily="18" charset="0"/>
                  <a:cs typeface="Times New Roman" panose="02020603050405020304" pitchFamily="18" charset="0"/>
                </a:endParaRPr>
              </a:p>
            </p:txBody>
          </p:sp>
        </p:grpSp>
        <p:sp>
          <p:nvSpPr>
            <p:cNvPr id="15" name="TextBox 14"/>
            <p:cNvSpPr txBox="1"/>
            <p:nvPr/>
          </p:nvSpPr>
          <p:spPr>
            <a:xfrm>
              <a:off x="913989" y="2335228"/>
              <a:ext cx="5081362" cy="1754326"/>
            </a:xfrm>
            <a:prstGeom prst="rect">
              <a:avLst/>
            </a:prstGeom>
            <a:noFill/>
          </p:spPr>
          <p:txBody>
            <a:bodyPr wrap="square" rtlCol="0">
              <a:spAutoFit/>
            </a:bodyPr>
            <a:lstStyle/>
            <a:p>
              <a:pPr algn="just"/>
              <a:r>
                <a:rPr lang="en-US" sz="3600">
                  <a:solidFill>
                    <a:schemeClr val="tx1">
                      <a:lumMod val="75000"/>
                      <a:lumOff val="25000"/>
                    </a:schemeClr>
                  </a:solidFill>
                  <a:latin typeface="UTM Flamenco" panose="02040603050506020204" pitchFamily="18" charset="0"/>
                </a:rPr>
                <a:t>    Khánh và Long là anh em sinh đôi. Hai anh em giống nhau như đúc.</a:t>
              </a:r>
            </a:p>
          </p:txBody>
        </p:sp>
      </p:grpSp>
    </p:spTree>
    <p:extLst>
      <p:ext uri="{BB962C8B-B14F-4D97-AF65-F5344CB8AC3E}">
        <p14:creationId xmlns:p14="http://schemas.microsoft.com/office/powerpoint/2010/main" val="3348486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randombar(horizontal)">
                                      <p:cBhvr>
                                        <p:cTn id="11" dur="500"/>
                                        <p:tgtEl>
                                          <p:spTgt spid="12"/>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randombar(horizontal)">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57</TotalTime>
  <Words>1048</Words>
  <Application>Microsoft Office PowerPoint</Application>
  <PresentationFormat>Widescreen</PresentationFormat>
  <Paragraphs>76</Paragraphs>
  <Slides>15</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15</vt:i4>
      </vt:variant>
    </vt:vector>
  </HeadingPairs>
  <TitlesOfParts>
    <vt:vector size="36" baseType="lpstr">
      <vt:lpstr>微软雅黑</vt:lpstr>
      <vt:lpstr>#9Slide05 Awesome Display</vt:lpstr>
      <vt:lpstr>#9Slide05 SVNHollycakes</vt:lpstr>
      <vt:lpstr>Arial</vt:lpstr>
      <vt:lpstr>Calibri</vt:lpstr>
      <vt:lpstr>Calibri Light</vt:lpstr>
      <vt:lpstr>Cambria</vt:lpstr>
      <vt:lpstr>inpin heiti</vt:lpstr>
      <vt:lpstr>Tahoma</vt:lpstr>
      <vt:lpstr>Times New Roman</vt:lpstr>
      <vt:lpstr>UTM American Sans</vt:lpstr>
      <vt:lpstr>UTM Aptima</vt:lpstr>
      <vt:lpstr>UTM Aurora</vt:lpstr>
      <vt:lpstr>UTM Avo</vt:lpstr>
      <vt:lpstr>UTM Flamenco</vt:lpstr>
      <vt:lpstr>UTM Futura Extra</vt:lpstr>
      <vt:lpstr>UVN Bach Dang</vt:lpstr>
      <vt:lpstr>思源黑体 CN Medium</vt:lpstr>
      <vt:lpstr>等线</vt:lpstr>
      <vt:lpstr>雷盖体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ASUS</cp:lastModifiedBy>
  <cp:revision>4</cp:revision>
  <dcterms:created xsi:type="dcterms:W3CDTF">2023-08-20T08:42:27Z</dcterms:created>
  <dcterms:modified xsi:type="dcterms:W3CDTF">2025-09-18T06:40:10Z</dcterms:modified>
</cp:coreProperties>
</file>