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59" r:id="rId4"/>
    <p:sldId id="262" r:id="rId5"/>
    <p:sldId id="298" r:id="rId6"/>
    <p:sldId id="263" r:id="rId7"/>
    <p:sldId id="264" r:id="rId8"/>
    <p:sldId id="266" r:id="rId9"/>
    <p:sldId id="268" r:id="rId10"/>
    <p:sldId id="265" r:id="rId11"/>
    <p:sldId id="305" r:id="rId12"/>
    <p:sldId id="306" r:id="rId13"/>
    <p:sldId id="307" r:id="rId14"/>
    <p:sldId id="308" r:id="rId15"/>
    <p:sldId id="279" r:id="rId16"/>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88D4"/>
    <a:srgbClr val="4C87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3" autoAdjust="0"/>
    <p:restoredTop sz="94660"/>
  </p:normalViewPr>
  <p:slideViewPr>
    <p:cSldViewPr snapToGrid="0">
      <p:cViewPr varScale="1">
        <p:scale>
          <a:sx n="70" d="100"/>
          <a:sy n="70" d="100"/>
        </p:scale>
        <p:origin x="9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Đoàn Xuân Bình" userId="e7663075-c39f-4d9d-a2ba-f0fc054c4526" providerId="ADAL" clId="{9FFD1B6D-73D9-478C-A525-CC065DF3F5DD}"/>
    <pc:docChg chg="modSld">
      <pc:chgData name="Nguyễn Đoàn Xuân Bình" userId="e7663075-c39f-4d9d-a2ba-f0fc054c4526" providerId="ADAL" clId="{9FFD1B6D-73D9-478C-A525-CC065DF3F5DD}" dt="2023-06-22T09:27:27.346" v="1" actId="1076"/>
      <pc:docMkLst>
        <pc:docMk/>
      </pc:docMkLst>
      <pc:sldChg chg="modSp mod">
        <pc:chgData name="Nguyễn Đoàn Xuân Bình" userId="e7663075-c39f-4d9d-a2ba-f0fc054c4526" providerId="ADAL" clId="{9FFD1B6D-73D9-478C-A525-CC065DF3F5DD}" dt="2023-06-22T09:27:27.346" v="1" actId="1076"/>
        <pc:sldMkLst>
          <pc:docMk/>
          <pc:sldMk cId="514252367" sldId="256"/>
        </pc:sldMkLst>
        <pc:picChg chg="mod">
          <ac:chgData name="Nguyễn Đoàn Xuân Bình" userId="e7663075-c39f-4d9d-a2ba-f0fc054c4526" providerId="ADAL" clId="{9FFD1B6D-73D9-478C-A525-CC065DF3F5DD}" dt="2023-06-22T09:27:26.125" v="0" actId="1076"/>
          <ac:picMkLst>
            <pc:docMk/>
            <pc:sldMk cId="514252367" sldId="256"/>
            <ac:picMk id="5" creationId="{00000000-0000-0000-0000-000000000000}"/>
          </ac:picMkLst>
        </pc:picChg>
        <pc:picChg chg="mod">
          <ac:chgData name="Nguyễn Đoàn Xuân Bình" userId="e7663075-c39f-4d9d-a2ba-f0fc054c4526" providerId="ADAL" clId="{9FFD1B6D-73D9-478C-A525-CC065DF3F5DD}" dt="2023-06-22T09:27:27.346" v="1" actId="1076"/>
          <ac:picMkLst>
            <pc:docMk/>
            <pc:sldMk cId="514252367" sldId="256"/>
            <ac:picMk id="9" creationId="{C6861B9B-E576-4DA1-B203-C886DFF716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3588F-AD3D-4EC8-9890-2B6DD7E5838B}" type="datetimeFigureOut">
              <a:rPr lang="zh-CN" altLang="en-US" smtClean="0"/>
              <a:t>2025/4/15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3FF58-E0FE-47B3-8723-094839F73265}" type="slidenum">
              <a:rPr lang="zh-CN" altLang="en-US" smtClean="0"/>
              <a:t>‹#›</a:t>
            </a:fld>
            <a:endParaRPr lang="zh-CN" altLang="en-US"/>
          </a:p>
        </p:txBody>
      </p:sp>
    </p:spTree>
    <p:extLst>
      <p:ext uri="{BB962C8B-B14F-4D97-AF65-F5344CB8AC3E}">
        <p14:creationId xmlns:p14="http://schemas.microsoft.com/office/powerpoint/2010/main" val="359297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a:t>
            </a:fld>
            <a:endParaRPr lang="zh-CN" altLang="en-US"/>
          </a:p>
        </p:txBody>
      </p:sp>
    </p:spTree>
    <p:extLst>
      <p:ext uri="{BB962C8B-B14F-4D97-AF65-F5344CB8AC3E}">
        <p14:creationId xmlns:p14="http://schemas.microsoft.com/office/powerpoint/2010/main" val="789103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10</a:t>
            </a:fld>
            <a:endParaRPr lang="zh-CN" altLang="en-US"/>
          </a:p>
        </p:txBody>
      </p:sp>
    </p:spTree>
    <p:extLst>
      <p:ext uri="{BB962C8B-B14F-4D97-AF65-F5344CB8AC3E}">
        <p14:creationId xmlns:p14="http://schemas.microsoft.com/office/powerpoint/2010/main" val="3268981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29474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7737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75866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58615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15</a:t>
            </a:fld>
            <a:endParaRPr lang="zh-CN" altLang="en-US"/>
          </a:p>
        </p:txBody>
      </p:sp>
    </p:spTree>
    <p:extLst>
      <p:ext uri="{BB962C8B-B14F-4D97-AF65-F5344CB8AC3E}">
        <p14:creationId xmlns:p14="http://schemas.microsoft.com/office/powerpoint/2010/main" val="624237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a:t>
            </a:fld>
            <a:endParaRPr lang="zh-CN" altLang="en-US"/>
          </a:p>
        </p:txBody>
      </p:sp>
    </p:spTree>
    <p:extLst>
      <p:ext uri="{BB962C8B-B14F-4D97-AF65-F5344CB8AC3E}">
        <p14:creationId xmlns:p14="http://schemas.microsoft.com/office/powerpoint/2010/main" val="2803932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3</a:t>
            </a:fld>
            <a:endParaRPr lang="zh-CN" altLang="en-US"/>
          </a:p>
        </p:txBody>
      </p:sp>
    </p:spTree>
    <p:extLst>
      <p:ext uri="{BB962C8B-B14F-4D97-AF65-F5344CB8AC3E}">
        <p14:creationId xmlns:p14="http://schemas.microsoft.com/office/powerpoint/2010/main" val="4185961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4</a:t>
            </a:fld>
            <a:endParaRPr lang="zh-CN" altLang="en-US"/>
          </a:p>
        </p:txBody>
      </p:sp>
    </p:spTree>
    <p:extLst>
      <p:ext uri="{BB962C8B-B14F-4D97-AF65-F5344CB8AC3E}">
        <p14:creationId xmlns:p14="http://schemas.microsoft.com/office/powerpoint/2010/main" val="511013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15786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6</a:t>
            </a:fld>
            <a:endParaRPr lang="zh-CN" altLang="en-US"/>
          </a:p>
        </p:txBody>
      </p:sp>
    </p:spTree>
    <p:extLst>
      <p:ext uri="{BB962C8B-B14F-4D97-AF65-F5344CB8AC3E}">
        <p14:creationId xmlns:p14="http://schemas.microsoft.com/office/powerpoint/2010/main" val="3843663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7</a:t>
            </a:fld>
            <a:endParaRPr lang="zh-CN" altLang="en-US"/>
          </a:p>
        </p:txBody>
      </p:sp>
    </p:spTree>
    <p:extLst>
      <p:ext uri="{BB962C8B-B14F-4D97-AF65-F5344CB8AC3E}">
        <p14:creationId xmlns:p14="http://schemas.microsoft.com/office/powerpoint/2010/main" val="3996317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8</a:t>
            </a:fld>
            <a:endParaRPr lang="zh-CN" altLang="en-US"/>
          </a:p>
        </p:txBody>
      </p:sp>
    </p:spTree>
    <p:extLst>
      <p:ext uri="{BB962C8B-B14F-4D97-AF65-F5344CB8AC3E}">
        <p14:creationId xmlns:p14="http://schemas.microsoft.com/office/powerpoint/2010/main" val="2461424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9</a:t>
            </a:fld>
            <a:endParaRPr lang="zh-CN" altLang="en-US"/>
          </a:p>
        </p:txBody>
      </p:sp>
    </p:spTree>
    <p:extLst>
      <p:ext uri="{BB962C8B-B14F-4D97-AF65-F5344CB8AC3E}">
        <p14:creationId xmlns:p14="http://schemas.microsoft.com/office/powerpoint/2010/main" val="387551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2570690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4160399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2881142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5723232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2025/4/15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5405044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2025/4/15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117037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67A3D0B-9A54-4F95-9B81-5E7CCBA0D4AB}" type="datetimeFigureOut">
              <a:rPr lang="zh-CN" altLang="en-US" smtClean="0"/>
              <a:t>2025/4/15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65219515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7A3D0B-9A54-4F95-9B81-5E7CCBA0D4AB}" type="datetimeFigureOut">
              <a:rPr lang="zh-CN" altLang="en-US" smtClean="0"/>
              <a:t>2025/4/15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3485867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7A3D0B-9A54-4F95-9B81-5E7CCBA0D4AB}" type="datetimeFigureOut">
              <a:rPr lang="zh-CN" altLang="en-US" smtClean="0"/>
              <a:t>2025/4/15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42402161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2025/4/15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3403051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2025/4/15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4596728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A3D0B-9A54-4F95-9B81-5E7CCBA0D4AB}" type="datetimeFigureOut">
              <a:rPr lang="zh-CN" altLang="en-US" smtClean="0"/>
              <a:t>2025/4/15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8FC83-B92E-4092-92F6-5D52D98C62B7}" type="slidenum">
              <a:rPr lang="zh-CN" altLang="en-US" smtClean="0"/>
              <a:t>‹#›</a:t>
            </a:fld>
            <a:endParaRPr lang="zh-CN" altLang="en-US"/>
          </a:p>
        </p:txBody>
      </p:sp>
      <p:sp>
        <p:nvSpPr>
          <p:cNvPr id="7" name="TextBox 3">
            <a:extLst>
              <a:ext uri="{FF2B5EF4-FFF2-40B4-BE49-F238E27FC236}">
                <a16:creationId xmlns="" xmlns:a16="http://schemas.microsoft.com/office/drawing/2014/main" id="{6139CCF5-D85D-8690-2B3A-AD560673DF36}"/>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 xmlns:a16="http://schemas.microsoft.com/office/drawing/2014/main" id="{529C4379-3767-66DA-EB41-2C8299A1CA32}"/>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 xmlns:a16="http://schemas.microsoft.com/office/drawing/2014/main" id="{B0065806-194C-2203-A971-438AEAA45E74}"/>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400596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jp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jpg"/><Relationship Id="rId4" Type="http://schemas.microsoft.com/office/2007/relationships/hdphoto" Target="../media/hdphoto1.wdp"/><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jpg"/><Relationship Id="rId10" Type="http://schemas.openxmlformats.org/officeDocument/2006/relationships/image" Target="../media/image13.png"/><Relationship Id="rId4" Type="http://schemas.microsoft.com/office/2007/relationships/hdphoto" Target="../media/hdphoto1.wdp"/><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jpg"/><Relationship Id="rId4" Type="http://schemas.microsoft.com/office/2007/relationships/hdphoto" Target="../media/hdphoto1.wdp"/><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jpg"/><Relationship Id="rId4" Type="http://schemas.microsoft.com/office/2007/relationships/hdphoto" Target="../media/hdphoto1.wdp"/><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jpg"/><Relationship Id="rId4" Type="http://schemas.microsoft.com/office/2007/relationships/hdphoto" Target="../media/hdphoto1.wdp"/><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图片 8">
            <a:extLst>
              <a:ext uri="{FF2B5EF4-FFF2-40B4-BE49-F238E27FC236}">
                <a16:creationId xmlns="" xmlns:a16="http://schemas.microsoft.com/office/drawing/2014/main" id="{C6861B9B-E576-4DA1-B203-C886DFF71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46132"/>
            <a:ext cx="5679265" cy="567926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1861" t="43968" r="19238" b="13744"/>
          <a:stretch/>
        </p:blipFill>
        <p:spPr>
          <a:xfrm flipH="1">
            <a:off x="6096000" y="2747643"/>
            <a:ext cx="7719753" cy="5016445"/>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l="52720" b="51190"/>
          <a:stretch/>
        </p:blipFill>
        <p:spPr>
          <a:xfrm flipH="1">
            <a:off x="-37969" y="1"/>
            <a:ext cx="4117510" cy="3994266"/>
          </a:xfrm>
          <a:prstGeom prst="rect">
            <a:avLst/>
          </a:prstGeom>
        </p:spPr>
      </p:pic>
      <p:pic>
        <p:nvPicPr>
          <p:cNvPr id="15" name="Picture 14">
            <a:extLst>
              <a:ext uri="{FF2B5EF4-FFF2-40B4-BE49-F238E27FC236}">
                <a16:creationId xmlns="" xmlns:a16="http://schemas.microsoft.com/office/drawing/2014/main" id="{7E42BD3A-CF83-1BE2-4FC6-8524C0B4DB81}"/>
              </a:ext>
            </a:extLst>
          </p:cNvPr>
          <p:cNvPicPr>
            <a:picLocks noChangeAspect="1"/>
          </p:cNvPicPr>
          <p:nvPr/>
        </p:nvPicPr>
        <p:blipFill>
          <a:blip r:embed="rId9"/>
          <a:stretch>
            <a:fillRect/>
          </a:stretch>
        </p:blipFill>
        <p:spPr>
          <a:xfrm>
            <a:off x="3370596" y="941479"/>
            <a:ext cx="9029771" cy="1638767"/>
          </a:xfrm>
          <a:prstGeom prst="rect">
            <a:avLst/>
          </a:prstGeom>
        </p:spPr>
      </p:pic>
      <p:pic>
        <p:nvPicPr>
          <p:cNvPr id="17" name="Picture 16">
            <a:extLst>
              <a:ext uri="{FF2B5EF4-FFF2-40B4-BE49-F238E27FC236}">
                <a16:creationId xmlns="" xmlns:a16="http://schemas.microsoft.com/office/drawing/2014/main" id="{307ECAE5-A83D-336B-21D3-AF2A0AD8A2A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5124683" y="3080356"/>
            <a:ext cx="2037531" cy="2394797"/>
          </a:xfrm>
          <a:prstGeom prst="rect">
            <a:avLst/>
          </a:prstGeom>
        </p:spPr>
      </p:pic>
      <p:pic>
        <p:nvPicPr>
          <p:cNvPr id="19" name="Picture 18">
            <a:extLst>
              <a:ext uri="{FF2B5EF4-FFF2-40B4-BE49-F238E27FC236}">
                <a16:creationId xmlns="" xmlns:a16="http://schemas.microsoft.com/office/drawing/2014/main" id="{955E63B4-AA59-F9AD-795C-52EDB682A43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409" b="98249" l="9922" r="89556">
                        <a14:foregroundMark x1="20104" y1="93435" x2="72585" y2="98468"/>
                        <a14:foregroundMark x1="43603" y1="8972" x2="67624" y2="13129"/>
                        <a14:foregroundMark x1="67624" y1="13129" x2="74413" y2="9409"/>
                      </a14:backgroundRemoval>
                    </a14:imgEffect>
                  </a14:imgLayer>
                </a14:imgProps>
              </a:ext>
            </a:extLst>
          </a:blip>
          <a:stretch>
            <a:fillRect/>
          </a:stretch>
        </p:blipFill>
        <p:spPr>
          <a:xfrm>
            <a:off x="8389347" y="3521723"/>
            <a:ext cx="2264897" cy="2702502"/>
          </a:xfrm>
          <a:prstGeom prst="rect">
            <a:avLst/>
          </a:prstGeom>
        </p:spPr>
      </p:pic>
      <p:sp>
        <p:nvSpPr>
          <p:cNvPr id="20" name="Rectangle: Rounded Corners 19">
            <a:extLst>
              <a:ext uri="{FF2B5EF4-FFF2-40B4-BE49-F238E27FC236}">
                <a16:creationId xmlns="" xmlns:a16="http://schemas.microsoft.com/office/drawing/2014/main" id="{8A9C6BAC-12C0-0788-03BC-611D568E5F1F}"/>
              </a:ext>
            </a:extLst>
          </p:cNvPr>
          <p:cNvSpPr/>
          <p:nvPr/>
        </p:nvSpPr>
        <p:spPr>
          <a:xfrm>
            <a:off x="5346872" y="140843"/>
            <a:ext cx="1498256" cy="63324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4C88D4"/>
                </a:solidFill>
                <a:latin typeface="Cambria" panose="02040503050406030204" pitchFamily="18" charset="0"/>
                <a:ea typeface="Cambria" panose="02040503050406030204" pitchFamily="18" charset="0"/>
              </a:rPr>
              <a:t>Đọc </a:t>
            </a:r>
          </a:p>
        </p:txBody>
      </p:sp>
      <p:pic>
        <p:nvPicPr>
          <p:cNvPr id="22" name="Picture 21" descr="A green and white logo&#10;&#10;Description automatically generated">
            <a:extLst>
              <a:ext uri="{FF2B5EF4-FFF2-40B4-BE49-F238E27FC236}">
                <a16:creationId xmlns="" xmlns:a16="http://schemas.microsoft.com/office/drawing/2014/main" id="{44F0AA48-6304-E59B-66B1-3165466E3C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60266"/>
            <a:ext cx="1666666" cy="1666666"/>
          </a:xfrm>
          <a:prstGeom prst="rect">
            <a:avLst/>
          </a:prstGeom>
        </p:spPr>
      </p:pic>
    </p:spTree>
    <p:extLst>
      <p:ext uri="{BB962C8B-B14F-4D97-AF65-F5344CB8AC3E}">
        <p14:creationId xmlns:p14="http://schemas.microsoft.com/office/powerpoint/2010/main" val="5142523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 xmlns:a16="http://schemas.microsoft.com/office/drawing/2014/main" id="{D3EA91A3-70DF-79A9-429B-6B546FBADD5E}"/>
              </a:ext>
            </a:extLst>
          </p:cNvPr>
          <p:cNvSpPr/>
          <p:nvPr/>
        </p:nvSpPr>
        <p:spPr>
          <a:xfrm>
            <a:off x="330262" y="116206"/>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500" b="0" i="0" dirty="0">
              <a:solidFill>
                <a:srgbClr val="00000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1" i="0" dirty="0">
                <a:solidFill>
                  <a:srgbClr val="C00000"/>
                </a:solidFill>
                <a:effectLst/>
                <a:latin typeface="Cambria" panose="02040503050406030204" pitchFamily="18" charset="0"/>
                <a:ea typeface="Cambria" panose="02040503050406030204" pitchFamily="18" charset="0"/>
              </a:rPr>
              <a:t>Hình ảnh nào được tác giả cho là đẹp nhất khi nghĩ về làng quê của mình là: những cánh buồm</a:t>
            </a:r>
            <a:r>
              <a:rPr lang="vi-VN" sz="4500" b="0" i="0" dirty="0">
                <a:solidFill>
                  <a:srgbClr val="000000"/>
                </a:solidFill>
                <a:effectLst/>
                <a:latin typeface="Cambria" panose="02040503050406030204" pitchFamily="18" charset="0"/>
                <a:ea typeface="Cambria" panose="02040503050406030204" pitchFamily="18" charset="0"/>
              </a:rPr>
              <a:t>.</a:t>
            </a: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Câu 1: </a:t>
            </a:r>
            <a:r>
              <a:rPr lang="vi-VN" sz="4000" b="1" i="0" dirty="0">
                <a:solidFill>
                  <a:srgbClr val="000000"/>
                </a:solidFill>
                <a:effectLst/>
                <a:latin typeface="Cambria" panose="02040503050406030204" pitchFamily="18" charset="0"/>
                <a:ea typeface="Cambria" panose="02040503050406030204" pitchFamily="18" charset="0"/>
              </a:rPr>
              <a:t>Hình ảnh nào được tác giả cho là đẹp nhất khi nghĩ về làng quê của mình?</a:t>
            </a:r>
            <a:endParaRPr lang="vi-VN" sz="4000" b="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 xmlns:a16="http://schemas.microsoft.com/office/drawing/2014/main" id="{52BB725B-9473-231E-CC55-3C85AA8B49E9}"/>
              </a:ext>
            </a:extLst>
          </p:cNvPr>
          <p:cNvPicPr>
            <a:picLocks noChangeAspect="1"/>
          </p:cNvPicPr>
          <p:nvPr/>
        </p:nvPicPr>
        <p:blipFill>
          <a:blip r:embed="rId7"/>
          <a:stretch>
            <a:fillRect/>
          </a:stretch>
        </p:blipFill>
        <p:spPr>
          <a:xfrm>
            <a:off x="8397025" y="4055943"/>
            <a:ext cx="2991155" cy="2634668"/>
          </a:xfrm>
          <a:prstGeom prst="ellipse">
            <a:avLst/>
          </a:prstGeom>
        </p:spPr>
      </p:pic>
    </p:spTree>
    <p:extLst>
      <p:ext uri="{BB962C8B-B14F-4D97-AF65-F5344CB8AC3E}">
        <p14:creationId xmlns:p14="http://schemas.microsoft.com/office/powerpoint/2010/main" val="18071555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 xmlns:a16="http://schemas.microsoft.com/office/drawing/2014/main" id="{D3EA91A3-70DF-79A9-429B-6B546FBADD5E}"/>
              </a:ext>
            </a:extLst>
          </p:cNvPr>
          <p:cNvSpPr/>
          <p:nvPr/>
        </p:nvSpPr>
        <p:spPr>
          <a:xfrm>
            <a:off x="404439" y="173420"/>
            <a:ext cx="11330152" cy="651115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dirty="0">
              <a:solidFill>
                <a:schemeClr val="accent5">
                  <a:lumMod val="50000"/>
                </a:schemeClr>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smtClean="0">
                <a:solidFill>
                  <a:srgbClr val="C00000"/>
                </a:solidFill>
                <a:effectLst/>
                <a:latin typeface="Cambria" panose="02040503050406030204" pitchFamily="18" charset="0"/>
                <a:ea typeface="Cambria" panose="02040503050406030204" pitchFamily="18" charset="0"/>
              </a:rPr>
              <a:t>Buổi </a:t>
            </a:r>
            <a:r>
              <a:rPr lang="vi-VN" sz="3000" b="1" i="0" dirty="0">
                <a:solidFill>
                  <a:srgbClr val="C00000"/>
                </a:solidFill>
                <a:effectLst/>
                <a:latin typeface="Cambria" panose="02040503050406030204" pitchFamily="18" charset="0"/>
                <a:ea typeface="Cambria" panose="02040503050406030204" pitchFamily="18" charset="0"/>
              </a:rPr>
              <a:t>nắng đẹp: </a:t>
            </a:r>
            <a:r>
              <a:rPr lang="vi-VN" sz="3000" b="1" i="0" dirty="0">
                <a:solidFill>
                  <a:schemeClr val="accent5">
                    <a:lumMod val="50000"/>
                  </a:schemeClr>
                </a:solidFill>
                <a:effectLst/>
                <a:latin typeface="Cambria" panose="02040503050406030204" pitchFamily="18" charset="0"/>
                <a:ea typeface="Cambria" panose="02040503050406030204" pitchFamily="18" charset="0"/>
              </a:rPr>
              <a:t>những cánh buồn xuôi ngược giữa dòng sông phẳng lặng. Có cánh màu nâu như màu áo của mẹ. Có cánh màu trắng như màu áo của chị. Có cánh màu xám bạc như màu áo bố.</a:t>
            </a:r>
          </a:p>
          <a:p>
            <a:pPr lvl="0" algn="just">
              <a:defRPr/>
            </a:pPr>
            <a:r>
              <a:rPr lang="vi-VN" sz="3000" b="1" i="0" dirty="0" smtClean="0">
                <a:solidFill>
                  <a:srgbClr val="C00000"/>
                </a:solidFill>
                <a:effectLst/>
                <a:latin typeface="Cambria" panose="02040503050406030204" pitchFamily="18" charset="0"/>
                <a:ea typeface="Cambria" panose="02040503050406030204" pitchFamily="18" charset="0"/>
              </a:rPr>
              <a:t>Ngày </a:t>
            </a:r>
            <a:r>
              <a:rPr lang="en-US" sz="3000" b="1" dirty="0" err="1">
                <a:solidFill>
                  <a:srgbClr val="C00000"/>
                </a:solidFill>
                <a:latin typeface="Cambria" panose="02040503050406030204" pitchFamily="18" charset="0"/>
                <a:ea typeface="Cambria" panose="02040503050406030204" pitchFamily="18" charset="0"/>
              </a:rPr>
              <a:t>dô</a:t>
            </a:r>
            <a:r>
              <a:rPr lang="vi-VN" sz="3000" b="1" i="0" dirty="0" smtClean="0">
                <a:solidFill>
                  <a:srgbClr val="C00000"/>
                </a:solidFill>
                <a:effectLst/>
                <a:latin typeface="Cambria" panose="02040503050406030204" pitchFamily="18" charset="0"/>
                <a:ea typeface="Cambria" panose="02040503050406030204" pitchFamily="18" charset="0"/>
              </a:rPr>
              <a:t>ng </a:t>
            </a:r>
            <a:r>
              <a:rPr lang="en-US" sz="3000" b="1" dirty="0" err="1">
                <a:solidFill>
                  <a:srgbClr val="C00000"/>
                </a:solidFill>
                <a:latin typeface="Cambria" panose="02040503050406030204" pitchFamily="18" charset="0"/>
                <a:ea typeface="Cambria" panose="02040503050406030204" pitchFamily="18" charset="0"/>
              </a:rPr>
              <a:t>bão</a:t>
            </a:r>
            <a:r>
              <a:rPr lang="vi-VN" sz="3000" b="1" i="0" dirty="0" smtClean="0">
                <a:solidFill>
                  <a:srgbClr val="C00000"/>
                </a:solidFill>
                <a:effectLst/>
                <a:latin typeface="Cambria" panose="02040503050406030204" pitchFamily="18" charset="0"/>
                <a:ea typeface="Cambria" panose="02040503050406030204" pitchFamily="18" charset="0"/>
              </a:rPr>
              <a:t>: </a:t>
            </a:r>
            <a:r>
              <a:rPr lang="vi-VN" sz="3000" b="1" i="0" dirty="0">
                <a:solidFill>
                  <a:schemeClr val="accent5">
                    <a:lumMod val="50000"/>
                  </a:schemeClr>
                </a:solidFill>
                <a:effectLst/>
                <a:latin typeface="Cambria" panose="02040503050406030204" pitchFamily="18" charset="0"/>
                <a:ea typeface="Cambria" panose="02040503050406030204" pitchFamily="18" charset="0"/>
              </a:rPr>
              <a:t>những cánh buồm cuộn tròn nằm trên mui thuyền.</a:t>
            </a:r>
          </a:p>
          <a:p>
            <a:pPr lvl="0" algn="just">
              <a:defRPr/>
            </a:pPr>
            <a:r>
              <a:rPr lang="vi-VN" sz="3000" b="1" i="0" dirty="0" smtClean="0">
                <a:solidFill>
                  <a:srgbClr val="C00000"/>
                </a:solidFill>
                <a:effectLst/>
                <a:latin typeface="Cambria" panose="02040503050406030204" pitchFamily="18" charset="0"/>
                <a:ea typeface="Cambria" panose="02040503050406030204" pitchFamily="18" charset="0"/>
              </a:rPr>
              <a:t>Khi </a:t>
            </a:r>
            <a:r>
              <a:rPr lang="en-US" sz="3000" b="1" dirty="0" err="1">
                <a:solidFill>
                  <a:srgbClr val="C00000"/>
                </a:solidFill>
                <a:latin typeface="Cambria" panose="02040503050406030204" pitchFamily="18" charset="0"/>
                <a:ea typeface="Cambria" panose="02040503050406030204" pitchFamily="18" charset="0"/>
              </a:rPr>
              <a:t>lộ</a:t>
            </a:r>
            <a:r>
              <a:rPr lang="vi-VN" sz="3000" b="1" i="0" dirty="0" smtClean="0">
                <a:solidFill>
                  <a:srgbClr val="C00000"/>
                </a:solidFill>
                <a:effectLst/>
                <a:latin typeface="Cambria" panose="02040503050406030204" pitchFamily="18" charset="0"/>
                <a:ea typeface="Cambria" panose="02040503050406030204" pitchFamily="18" charset="0"/>
              </a:rPr>
              <a:t>ng </a:t>
            </a:r>
            <a:r>
              <a:rPr lang="en-US" sz="3000" b="1" dirty="0" err="1">
                <a:solidFill>
                  <a:srgbClr val="C00000"/>
                </a:solidFill>
                <a:latin typeface="Cambria" panose="02040503050406030204" pitchFamily="18" charset="0"/>
                <a:ea typeface="Cambria" panose="02040503050406030204" pitchFamily="18" charset="0"/>
              </a:rPr>
              <a:t>gió</a:t>
            </a:r>
            <a:r>
              <a:rPr lang="vi-VN" sz="3000" b="1" i="0" dirty="0" smtClean="0">
                <a:solidFill>
                  <a:srgbClr val="C00000"/>
                </a:solidFill>
                <a:effectLst/>
                <a:latin typeface="Cambria" panose="02040503050406030204" pitchFamily="18" charset="0"/>
                <a:ea typeface="Cambria" panose="02040503050406030204" pitchFamily="18" charset="0"/>
              </a:rPr>
              <a:t>: </a:t>
            </a:r>
            <a:r>
              <a:rPr lang="vi-VN" sz="3000" b="1" i="0" dirty="0">
                <a:solidFill>
                  <a:srgbClr val="000000"/>
                </a:solidFill>
                <a:effectLst/>
                <a:latin typeface="Cambria" panose="02040503050406030204" pitchFamily="18" charset="0"/>
                <a:ea typeface="Cambria" panose="02040503050406030204" pitchFamily="18" charset="0"/>
              </a:rPr>
              <a:t>những cánh buồm căng lồng ngực người khổng lồ đẩy thuyền đi đến chốn,về đến nơi, mọi ngả mọi miền, cần cù nhẫn nại.</a:t>
            </a:r>
            <a:endParaRPr kumimoji="0" lang="vi-VN" sz="30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 xmlns:a16="http://schemas.microsoft.com/office/drawing/2014/main" id="{70F68ADB-B0D2-27C5-CAE3-D02E4C2AB57E}"/>
              </a:ext>
            </a:extLst>
          </p:cNvPr>
          <p:cNvSpPr/>
          <p:nvPr/>
        </p:nvSpPr>
        <p:spPr>
          <a:xfrm>
            <a:off x="819598" y="588263"/>
            <a:ext cx="10499835" cy="792754"/>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 xmlns:a16="http://schemas.microsoft.com/office/drawing/2014/main" id="{3F08A6D1-65AA-23D1-D778-8950CFF0DD6F}"/>
              </a:ext>
            </a:extLst>
          </p:cNvPr>
          <p:cNvSpPr txBox="1"/>
          <p:nvPr/>
        </p:nvSpPr>
        <p:spPr>
          <a:xfrm>
            <a:off x="819598" y="707641"/>
            <a:ext cx="106536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2: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buồm được miêu tả thế nào vào mỗi thời điểm:</a:t>
            </a: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2289342" y="3428999"/>
            <a:ext cx="1591357" cy="1870390"/>
          </a:xfrm>
          <a:prstGeom prst="rect">
            <a:avLst/>
          </a:prstGeom>
        </p:spPr>
      </p:pic>
    </p:spTree>
    <p:extLst>
      <p:ext uri="{BB962C8B-B14F-4D97-AF65-F5344CB8AC3E}">
        <p14:creationId xmlns:p14="http://schemas.microsoft.com/office/powerpoint/2010/main" val="40200922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 xmlns:a16="http://schemas.microsoft.com/office/drawing/2014/main" id="{D3EA91A3-70DF-79A9-429B-6B546FBADD5E}"/>
              </a:ext>
            </a:extLst>
          </p:cNvPr>
          <p:cNvSpPr/>
          <p:nvPr/>
        </p:nvSpPr>
        <p:spPr>
          <a:xfrm>
            <a:off x="420414" y="385478"/>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Câu 3: </a:t>
            </a:r>
            <a:r>
              <a:rPr lang="vi-VN" sz="4000" b="1" i="0" dirty="0">
                <a:solidFill>
                  <a:srgbClr val="C00000"/>
                </a:solidFill>
                <a:effectLst/>
                <a:latin typeface="Cambria" panose="02040503050406030204" pitchFamily="18" charset="0"/>
                <a:ea typeface="Cambria" panose="02040503050406030204" pitchFamily="18" charset="0"/>
              </a:rPr>
              <a:t>Em thích cách tả cánh buồm vào thời điểm nào? Vì sao?</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63871" y="4987610"/>
            <a:ext cx="1591357" cy="1870390"/>
          </a:xfrm>
          <a:prstGeom prst="rect">
            <a:avLst/>
          </a:prstGeom>
        </p:spPr>
      </p:pic>
      <p:sp>
        <p:nvSpPr>
          <p:cNvPr id="10" name="TextBox 9">
            <a:extLst>
              <a:ext uri="{FF2B5EF4-FFF2-40B4-BE49-F238E27FC236}">
                <a16:creationId xmlns="" xmlns:a16="http://schemas.microsoft.com/office/drawing/2014/main" id="{1BB13792-698D-80E6-4E28-06B06D1AECE0}"/>
              </a:ext>
            </a:extLst>
          </p:cNvPr>
          <p:cNvSpPr txBox="1"/>
          <p:nvPr/>
        </p:nvSpPr>
        <p:spPr>
          <a:xfrm>
            <a:off x="987071" y="2412037"/>
            <a:ext cx="10196837" cy="2554545"/>
          </a:xfrm>
          <a:prstGeom prst="rect">
            <a:avLst/>
          </a:prstGeom>
          <a:noFill/>
        </p:spPr>
        <p:txBody>
          <a:bodyPr wrap="square">
            <a:spAutoFit/>
          </a:bodyPr>
          <a:lstStyle/>
          <a:p>
            <a:pPr algn="just"/>
            <a:r>
              <a:rPr lang="en-US" sz="4000" b="1" i="0" dirty="0" smtClean="0">
                <a:solidFill>
                  <a:srgbClr val="000000"/>
                </a:solidFill>
                <a:effectLst/>
                <a:latin typeface="Cambria" panose="02040503050406030204" pitchFamily="18" charset="0"/>
                <a:ea typeface="Cambria" panose="02040503050406030204" pitchFamily="18" charset="0"/>
              </a:rPr>
              <a:t>    </a:t>
            </a:r>
            <a:r>
              <a:rPr lang="vi-VN" sz="4000" b="1" i="0" dirty="0" smtClean="0">
                <a:solidFill>
                  <a:srgbClr val="002060"/>
                </a:solidFill>
                <a:effectLst/>
                <a:latin typeface="Cambria" panose="02040503050406030204" pitchFamily="18" charset="0"/>
                <a:ea typeface="Cambria" panose="02040503050406030204" pitchFamily="18" charset="0"/>
              </a:rPr>
              <a:t>Em </a:t>
            </a:r>
            <a:r>
              <a:rPr lang="vi-VN" sz="4000" b="1" i="0" dirty="0">
                <a:solidFill>
                  <a:srgbClr val="002060"/>
                </a:solidFill>
                <a:effectLst/>
                <a:latin typeface="Cambria" panose="02040503050406030204" pitchFamily="18" charset="0"/>
                <a:ea typeface="Cambria" panose="02040503050406030204" pitchFamily="18" charset="0"/>
              </a:rPr>
              <a:t>thích cách tả cánh buồm vào buổi nắng đẹp vì cách tả ấy cho thấy cánh buồm rất sinh động với nhiều màu sắc và sắc thái khác nhau.</a:t>
            </a:r>
            <a:endParaRPr lang="vi-VN"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72373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4800" dirty="0">
              <a:solidFill>
                <a:srgbClr val="000000"/>
              </a:solidFill>
              <a:latin typeface="Open Sans" panose="020B0606030504020204" pitchFamily="34" charset="0"/>
              <a:ea typeface="Cambria" panose="02040503050406030204" pitchFamily="18" charset="0"/>
            </a:endParaRPr>
          </a:p>
          <a:p>
            <a:pPr algn="just"/>
            <a:r>
              <a:rPr lang="vi-VN" sz="3000" b="1" i="0" dirty="0">
                <a:solidFill>
                  <a:srgbClr val="C00000"/>
                </a:solidFill>
                <a:effectLst/>
                <a:latin typeface="Cambria" panose="02040503050406030204" pitchFamily="18" charset="0"/>
                <a:ea typeface="Cambria" panose="02040503050406030204" pitchFamily="18" charset="0"/>
              </a:rPr>
              <a:t>A. Vẻ đẹp của những dòng sông quê hương.</a:t>
            </a:r>
          </a:p>
          <a:p>
            <a:pPr algn="just"/>
            <a:r>
              <a:rPr lang="vi-VN" sz="3000" b="1" i="0" dirty="0">
                <a:solidFill>
                  <a:srgbClr val="C00000"/>
                </a:solidFill>
                <a:effectLst/>
                <a:latin typeface="Cambria" panose="02040503050406030204" pitchFamily="18" charset="0"/>
                <a:ea typeface="Cambria" panose="02040503050406030204" pitchFamily="18" charset="0"/>
              </a:rPr>
              <a:t>B. Vẻ đẹp của những cánh buồm trên dòng sông quê hương.</a:t>
            </a:r>
          </a:p>
          <a:p>
            <a:pPr algn="just"/>
            <a:r>
              <a:rPr lang="vi-VN" sz="3000" b="1" i="0" dirty="0">
                <a:solidFill>
                  <a:srgbClr val="C00000"/>
                </a:solidFill>
                <a:effectLst/>
                <a:latin typeface="Cambria" panose="02040503050406030204" pitchFamily="18" charset="0"/>
                <a:ea typeface="Cambria" panose="02040503050406030204" pitchFamily="18" charset="0"/>
              </a:rPr>
              <a:t>C. Vẻ đẹp của những con tàu vượt biển khơi.</a:t>
            </a:r>
          </a:p>
          <a:p>
            <a:pPr algn="just"/>
            <a:r>
              <a:rPr lang="vi-VN" sz="3000" b="1" i="0" dirty="0">
                <a:solidFill>
                  <a:srgbClr val="C00000"/>
                </a:solidFill>
                <a:effectLst/>
                <a:latin typeface="Cambria" panose="02040503050406030204" pitchFamily="18" charset="0"/>
                <a:ea typeface="Cambria" panose="02040503050406030204" pitchFamily="18" charset="0"/>
              </a:rPr>
              <a:t>D. Vẻ đẹp của những người lao động cần cù, chăm chỉ.</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 xmlns:a16="http://schemas.microsoft.com/office/drawing/2014/main" id="{3F08A6D1-65AA-23D1-D778-8950CFF0DD6F}"/>
              </a:ext>
            </a:extLst>
          </p:cNvPr>
          <p:cNvSpPr txBox="1"/>
          <p:nvPr/>
        </p:nvSpPr>
        <p:spPr>
          <a:xfrm>
            <a:off x="1387366" y="686620"/>
            <a:ext cx="99532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4: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Ý nào nêu đúng nhất về nội dung bài đọc?</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 xmlns:a16="http://schemas.microsoft.com/office/drawing/2014/main" id="{52BB725B-9473-231E-CC55-3C85AA8B49E9}"/>
              </a:ext>
            </a:extLst>
          </p:cNvPr>
          <p:cNvPicPr>
            <a:picLocks noChangeAspect="1"/>
          </p:cNvPicPr>
          <p:nvPr/>
        </p:nvPicPr>
        <p:blipFill>
          <a:blip r:embed="rId7"/>
          <a:stretch>
            <a:fillRect/>
          </a:stretch>
        </p:blipFill>
        <p:spPr>
          <a:xfrm>
            <a:off x="9750864" y="4505271"/>
            <a:ext cx="1810515" cy="1969101"/>
          </a:xfrm>
          <a:prstGeom prst="ellipse">
            <a:avLst/>
          </a:prstGeom>
        </p:spPr>
      </p:pic>
      <p:sp>
        <p:nvSpPr>
          <p:cNvPr id="5" name="Oval 4">
            <a:extLst>
              <a:ext uri="{FF2B5EF4-FFF2-40B4-BE49-F238E27FC236}">
                <a16:creationId xmlns="" xmlns:a16="http://schemas.microsoft.com/office/drawing/2014/main" id="{2D199714-B3FA-46E1-37BB-D95FECFF71FA}"/>
              </a:ext>
            </a:extLst>
          </p:cNvPr>
          <p:cNvSpPr/>
          <p:nvPr/>
        </p:nvSpPr>
        <p:spPr>
          <a:xfrm>
            <a:off x="608297" y="3002291"/>
            <a:ext cx="617476" cy="515007"/>
          </a:xfrm>
          <a:prstGeom prst="ellipse">
            <a:avLst/>
          </a:prstGeom>
          <a:noFill/>
          <a:ln w="412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627843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dirty="0">
              <a:ln>
                <a:noFill/>
              </a:ln>
              <a:solidFill>
                <a:srgbClr val="000000"/>
              </a:solidFill>
              <a:effectLst/>
              <a:uLnTx/>
              <a:uFillTx/>
              <a:latin typeface="Open Sans" panose="020B0606030504020204" pitchFamily="34"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 xmlns:a16="http://schemas.microsoft.com/office/drawing/2014/main" id="{70F68ADB-B0D2-27C5-CAE3-D02E4C2AB57E}"/>
              </a:ext>
            </a:extLst>
          </p:cNvPr>
          <p:cNvSpPr/>
          <p:nvPr/>
        </p:nvSpPr>
        <p:spPr>
          <a:xfrm>
            <a:off x="1072055" y="563080"/>
            <a:ext cx="10047890" cy="868188"/>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 xmlns:a16="http://schemas.microsoft.com/office/drawing/2014/main" id="{3F08A6D1-65AA-23D1-D778-8950CFF0DD6F}"/>
              </a:ext>
            </a:extLst>
          </p:cNvPr>
          <p:cNvSpPr txBox="1"/>
          <p:nvPr/>
        </p:nvSpPr>
        <p:spPr>
          <a:xfrm>
            <a:off x="1387366" y="686620"/>
            <a:ext cx="99532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5: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2-3 câu về cảnh vật nơi mà em yêu thích?</a:t>
            </a: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 xmlns:a16="http://schemas.microsoft.com/office/drawing/2014/main" id="{52BB725B-9473-231E-CC55-3C85AA8B49E9}"/>
              </a:ext>
            </a:extLst>
          </p:cNvPr>
          <p:cNvPicPr>
            <a:picLocks noChangeAspect="1"/>
          </p:cNvPicPr>
          <p:nvPr/>
        </p:nvPicPr>
        <p:blipFill>
          <a:blip r:embed="rId7"/>
          <a:stretch>
            <a:fillRect/>
          </a:stretch>
        </p:blipFill>
        <p:spPr>
          <a:xfrm>
            <a:off x="9620518" y="5345430"/>
            <a:ext cx="1499427" cy="1340269"/>
          </a:xfrm>
          <a:prstGeom prst="ellipse">
            <a:avLst/>
          </a:prstGeom>
        </p:spPr>
      </p:pic>
      <p:sp>
        <p:nvSpPr>
          <p:cNvPr id="9" name="TextBox 8">
            <a:extLst>
              <a:ext uri="{FF2B5EF4-FFF2-40B4-BE49-F238E27FC236}">
                <a16:creationId xmlns="" xmlns:a16="http://schemas.microsoft.com/office/drawing/2014/main" id="{30A5304D-259C-C8C8-DE9F-D00C5EE82FA1}"/>
              </a:ext>
            </a:extLst>
          </p:cNvPr>
          <p:cNvSpPr txBox="1"/>
          <p:nvPr/>
        </p:nvSpPr>
        <p:spPr>
          <a:xfrm>
            <a:off x="750676" y="1642596"/>
            <a:ext cx="10489324" cy="4401205"/>
          </a:xfrm>
          <a:prstGeom prst="rect">
            <a:avLst/>
          </a:prstGeom>
          <a:noFill/>
        </p:spPr>
        <p:txBody>
          <a:bodyPr wrap="square">
            <a:spAutoFit/>
          </a:bodyPr>
          <a:lstStyle/>
          <a:p>
            <a:pPr algn="just"/>
            <a:r>
              <a:rPr lang="vi-VN" sz="3500" b="0" i="0" dirty="0">
                <a:solidFill>
                  <a:srgbClr val="000000"/>
                </a:solidFill>
                <a:effectLst/>
                <a:latin typeface="Cambria" panose="02040503050406030204" pitchFamily="18" charset="0"/>
                <a:ea typeface="Cambria" panose="02040503050406030204" pitchFamily="18" charset="0"/>
              </a:rPr>
              <a:t>	</a:t>
            </a:r>
            <a:r>
              <a:rPr lang="vi-VN" sz="3500" b="1" i="0" dirty="0">
                <a:solidFill>
                  <a:srgbClr val="000000"/>
                </a:solidFill>
                <a:effectLst/>
                <a:latin typeface="Cambria" panose="02040503050406030204" pitchFamily="18" charset="0"/>
                <a:ea typeface="Cambria" panose="02040503050406030204" pitchFamily="18" charset="0"/>
              </a:rPr>
              <a:t>Quê hương em không đẹp nên thơ nhưng em vẫn tự hào mà nói rằng được thả diều mỗi chiều trên đê quả là tuyệt. Những tia nắng cuối cùng trong ngày còn sót lại cũng là lúc lũ trẻ chúng em kéo nhau ra bãi cát chân đê chơi. Từng làn gió mát phả trong không khí đưa những chiếc diều bay xa và bay cao như ước mơ tuổi thơ của chúng em cũng được chấp cánh.</a:t>
            </a:r>
            <a:endParaRPr lang="vi-VN" sz="35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08470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5" name="图片 4">
            <a:extLst>
              <a:ext uri="{FF2B5EF4-FFF2-40B4-BE49-F238E27FC236}">
                <a16:creationId xmlns="" xmlns:a16="http://schemas.microsoft.com/office/drawing/2014/main" id="{195C990E-17C1-4C63-B108-295683A46E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9056" y="66886"/>
            <a:ext cx="1475295" cy="1475295"/>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 y="-655320"/>
            <a:ext cx="8717280" cy="8717280"/>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55324" y="601980"/>
            <a:ext cx="9036676" cy="6858000"/>
          </a:xfrm>
          <a:prstGeom prst="rect">
            <a:avLst/>
          </a:prstGeom>
        </p:spPr>
      </p:pic>
      <p:sp>
        <p:nvSpPr>
          <p:cNvPr id="10" name="TextBox 9">
            <a:extLst>
              <a:ext uri="{FF2B5EF4-FFF2-40B4-BE49-F238E27FC236}">
                <a16:creationId xmlns="" xmlns:a16="http://schemas.microsoft.com/office/drawing/2014/main" id="{6D57E141-9C81-912C-20B0-EB931019031E}"/>
              </a:ext>
            </a:extLst>
          </p:cNvPr>
          <p:cNvSpPr txBox="1"/>
          <p:nvPr/>
        </p:nvSpPr>
        <p:spPr>
          <a:xfrm>
            <a:off x="4146997" y="1772022"/>
            <a:ext cx="7122720" cy="3862596"/>
          </a:xfrm>
          <a:prstGeom prst="rect">
            <a:avLst/>
          </a:prstGeom>
          <a:noFill/>
        </p:spPr>
        <p:txBody>
          <a:bodyPr wrap="square">
            <a:spAutoFit/>
          </a:bodyPr>
          <a:lstStyle/>
          <a:p>
            <a:pPr algn="just"/>
            <a:r>
              <a:rPr lang="en-US" sz="3500" b="1" dirty="0" err="1">
                <a:solidFill>
                  <a:srgbClr val="002060"/>
                </a:solidFill>
                <a:latin typeface="Cambria" panose="02040503050406030204" pitchFamily="18" charset="0"/>
                <a:ea typeface="Cambria" panose="02040503050406030204" pitchFamily="18" charset="0"/>
              </a:rPr>
              <a:t>Bài</a:t>
            </a:r>
            <a:r>
              <a:rPr lang="en-US" sz="3500" b="1" dirty="0">
                <a:solidFill>
                  <a:srgbClr val="002060"/>
                </a:solidFill>
                <a:latin typeface="Cambria" panose="02040503050406030204" pitchFamily="18" charset="0"/>
                <a:ea typeface="Cambria" panose="02040503050406030204" pitchFamily="18" charset="0"/>
              </a:rPr>
              <a:t> </a:t>
            </a:r>
            <a:r>
              <a:rPr lang="en-US" sz="3500" b="1" dirty="0" err="1" smtClean="0">
                <a:solidFill>
                  <a:srgbClr val="002060"/>
                </a:solidFill>
                <a:latin typeface="Cambria" panose="02040503050406030204" pitchFamily="18" charset="0"/>
                <a:ea typeface="Cambria" panose="02040503050406030204" pitchFamily="18" charset="0"/>
              </a:rPr>
              <a:t>đọc</a:t>
            </a:r>
            <a:r>
              <a:rPr lang="en-US" sz="3500" b="1" dirty="0" smtClean="0">
                <a:solidFill>
                  <a:srgbClr val="002060"/>
                </a:solidFill>
                <a:latin typeface="Cambria" panose="02040503050406030204" pitchFamily="18" charset="0"/>
                <a:ea typeface="Cambria" panose="02040503050406030204" pitchFamily="18" charset="0"/>
              </a:rPr>
              <a:t> </a:t>
            </a:r>
            <a:r>
              <a:rPr lang="en-US" sz="3500" b="1" dirty="0" err="1" smtClean="0">
                <a:solidFill>
                  <a:srgbClr val="002060"/>
                </a:solidFill>
                <a:latin typeface="Cambria" panose="02040503050406030204" pitchFamily="18" charset="0"/>
                <a:ea typeface="Cambria" panose="02040503050406030204" pitchFamily="18" charset="0"/>
              </a:rPr>
              <a:t>nói</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về</a:t>
            </a:r>
            <a:r>
              <a:rPr lang="vi-VN" sz="3500" b="1" i="0" dirty="0" smtClean="0">
                <a:solidFill>
                  <a:srgbClr val="002060"/>
                </a:solidFill>
                <a:effectLst/>
                <a:latin typeface="Cambria" panose="02040503050406030204" pitchFamily="18" charset="0"/>
                <a:ea typeface="Cambria" panose="02040503050406030204" pitchFamily="18" charset="0"/>
              </a:rPr>
              <a:t> </a:t>
            </a:r>
            <a:r>
              <a:rPr lang="vi-VN" sz="3500" b="1" i="0" dirty="0">
                <a:solidFill>
                  <a:srgbClr val="002060"/>
                </a:solidFill>
                <a:effectLst/>
                <a:latin typeface="Cambria" panose="02040503050406030204" pitchFamily="18" charset="0"/>
                <a:ea typeface="Cambria" panose="02040503050406030204" pitchFamily="18" charset="0"/>
              </a:rPr>
              <a:t>vẻ đẹp của những cánh buồm trên dòng sông quê hương. Vào mỗi thời điểm, cánh buồm lại có một vẻ đẹp khác nhau. Những cánh buồm vẫn luôn gắn bó và sống mãi cùng sông nước, con người.</a:t>
            </a:r>
            <a:endParaRPr lang="vi-VN" sz="35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 xmlns:a16="http://schemas.microsoft.com/office/drawing/2014/main" id="{19D40F02-561C-E8CF-40FB-91869F2AA30D}"/>
              </a:ext>
            </a:extLst>
          </p:cNvPr>
          <p:cNvPicPr>
            <a:picLocks noChangeAspect="1"/>
          </p:cNvPicPr>
          <p:nvPr/>
        </p:nvPicPr>
        <p:blipFill>
          <a:blip r:embed="rId9"/>
          <a:stretch>
            <a:fillRect/>
          </a:stretch>
        </p:blipFill>
        <p:spPr>
          <a:xfrm>
            <a:off x="4624425" y="376617"/>
            <a:ext cx="6712278" cy="1127858"/>
          </a:xfrm>
          <a:prstGeom prst="rect">
            <a:avLst/>
          </a:prstGeom>
        </p:spPr>
      </p:pic>
    </p:spTree>
    <p:extLst>
      <p:ext uri="{BB962C8B-B14F-4D97-AF65-F5344CB8AC3E}">
        <p14:creationId xmlns:p14="http://schemas.microsoft.com/office/powerpoint/2010/main" val="10477194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64645" y="2488562"/>
            <a:ext cx="4882303" cy="4882303"/>
          </a:xfrm>
          <a:prstGeom prst="rect">
            <a:avLst/>
          </a:prstGeom>
        </p:spPr>
      </p:pic>
      <p:sp>
        <p:nvSpPr>
          <p:cNvPr id="3" name="Rectangle: Rounded Corners 2">
            <a:extLst>
              <a:ext uri="{FF2B5EF4-FFF2-40B4-BE49-F238E27FC236}">
                <a16:creationId xmlns="" xmlns:a16="http://schemas.microsoft.com/office/drawing/2014/main" id="{8A491C50-5504-DB4E-353A-F36B64F8E937}"/>
              </a:ext>
            </a:extLst>
          </p:cNvPr>
          <p:cNvSpPr/>
          <p:nvPr/>
        </p:nvSpPr>
        <p:spPr>
          <a:xfrm>
            <a:off x="163152" y="2030742"/>
            <a:ext cx="8739883" cy="272578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1" name="Picture 10">
            <a:extLst>
              <a:ext uri="{FF2B5EF4-FFF2-40B4-BE49-F238E27FC236}">
                <a16:creationId xmlns="" xmlns:a16="http://schemas.microsoft.com/office/drawing/2014/main" id="{7A7CB63F-BAF7-9968-FD71-52CA349D295E}"/>
              </a:ext>
            </a:extLst>
          </p:cNvPr>
          <p:cNvPicPr>
            <a:picLocks noChangeAspect="1"/>
          </p:cNvPicPr>
          <p:nvPr/>
        </p:nvPicPr>
        <p:blipFill>
          <a:blip r:embed="rId7"/>
          <a:stretch>
            <a:fillRect/>
          </a:stretch>
        </p:blipFill>
        <p:spPr>
          <a:xfrm>
            <a:off x="3950589" y="1052715"/>
            <a:ext cx="4590686" cy="1109568"/>
          </a:xfrm>
          <a:prstGeom prst="rect">
            <a:avLst/>
          </a:prstGeom>
        </p:spPr>
      </p:pic>
      <p:sp>
        <p:nvSpPr>
          <p:cNvPr id="12" name="TextBox 11">
            <a:extLst>
              <a:ext uri="{FF2B5EF4-FFF2-40B4-BE49-F238E27FC236}">
                <a16:creationId xmlns="" xmlns:a16="http://schemas.microsoft.com/office/drawing/2014/main" id="{7DBF8EDC-4C90-AC9F-A8C4-6EB15F1BC44A}"/>
              </a:ext>
            </a:extLst>
          </p:cNvPr>
          <p:cNvSpPr txBox="1"/>
          <p:nvPr/>
        </p:nvSpPr>
        <p:spPr>
          <a:xfrm>
            <a:off x="984638" y="2165679"/>
            <a:ext cx="7378263" cy="2400657"/>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Times New Roman" panose="02020603050405020304" pitchFamily="18" charset="0"/>
              </a:rPr>
              <a:t>Cũng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gọi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là</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cánh</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như</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chim</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Những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ngày</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lặng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gió</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nằm</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im</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khoang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thuyền</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Chờ</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cơn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gió</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lộng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kéo</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lên</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Đưa</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thuyền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rời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bến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tới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miền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khơi</a:t>
            </a:r>
            <a:r>
              <a:rPr lang="en-US" sz="3000" dirty="0">
                <a:latin typeface="Cambria" panose="02040503050406030204" pitchFamily="18" charset="0"/>
                <a:ea typeface="Cambria" panose="02040503050406030204" pitchFamily="18" charset="0"/>
                <a:cs typeface="Times New Roman" panose="02020603050405020304" pitchFamily="18" charset="0"/>
              </a:rPr>
              <a:t> xa </a:t>
            </a:r>
          </a:p>
          <a:p>
            <a:pPr algn="r"/>
            <a:r>
              <a:rPr lang="en-US" sz="3000" dirty="0" err="1">
                <a:latin typeface="Cambria" panose="02040503050406030204" pitchFamily="18" charset="0"/>
                <a:ea typeface="Cambria" panose="02040503050406030204" pitchFamily="18" charset="0"/>
                <a:cs typeface="Times New Roman" panose="02020603050405020304" pitchFamily="18" charset="0"/>
              </a:rPr>
              <a:t>Là</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cái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gì</a:t>
            </a:r>
            <a:r>
              <a:rPr lang="en-US" sz="3000" dirty="0">
                <a:latin typeface="Cambria" panose="02040503050406030204" pitchFamily="18" charset="0"/>
                <a:ea typeface="Cambria" panose="02040503050406030204" pitchFamily="18" charset="0"/>
                <a:cs typeface="Times New Roman" panose="02020603050405020304" pitchFamily="18" charset="0"/>
              </a:rPr>
              <a:t>?</a:t>
            </a:r>
            <a:endParaRPr lang="vi-VN" sz="3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37D5C2CE-08D6-6175-A8BA-0B55ADF8883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5172560" y="4616963"/>
            <a:ext cx="2037531" cy="2394797"/>
          </a:xfrm>
          <a:prstGeom prst="rect">
            <a:avLst/>
          </a:prstGeom>
        </p:spPr>
      </p:pic>
      <p:sp>
        <p:nvSpPr>
          <p:cNvPr id="14" name="TextBox 13">
            <a:extLst>
              <a:ext uri="{FF2B5EF4-FFF2-40B4-BE49-F238E27FC236}">
                <a16:creationId xmlns="" xmlns:a16="http://schemas.microsoft.com/office/drawing/2014/main" id="{AB4E9E73-C516-04F0-2A4C-22C4E5493D32}"/>
              </a:ext>
            </a:extLst>
          </p:cNvPr>
          <p:cNvSpPr txBox="1"/>
          <p:nvPr/>
        </p:nvSpPr>
        <p:spPr>
          <a:xfrm>
            <a:off x="208069" y="5569397"/>
            <a:ext cx="4833257" cy="1015663"/>
          </a:xfrm>
          <a:prstGeom prst="rect">
            <a:avLst/>
          </a:prstGeom>
          <a:noFill/>
        </p:spPr>
        <p:txBody>
          <a:bodyPr wrap="square" rtlCol="0">
            <a:spAutoFit/>
          </a:bodyPr>
          <a:lstStyle/>
          <a:p>
            <a:r>
              <a:rPr lang="en-US" sz="6000" b="1" dirty="0">
                <a:solidFill>
                  <a:srgbClr val="0070C0"/>
                </a:solidFill>
                <a:latin typeface="Cambria" panose="02040503050406030204" pitchFamily="18" charset="0"/>
                <a:ea typeface="Cambria" panose="02040503050406030204" pitchFamily="18" charset="0"/>
              </a:rPr>
              <a:t>CÁNH BUỒM</a:t>
            </a:r>
            <a:endParaRPr lang="vi-VN" sz="6000" b="1" dirty="0">
              <a:solidFill>
                <a:srgbClr val="0070C0"/>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 xmlns:a16="http://schemas.microsoft.com/office/drawing/2014/main" id="{DB7F4334-A78E-C593-31D6-EEC22C35E58B}"/>
              </a:ext>
            </a:extLst>
          </p:cNvPr>
          <p:cNvPicPr>
            <a:picLocks noChangeAspect="1"/>
          </p:cNvPicPr>
          <p:nvPr/>
        </p:nvPicPr>
        <p:blipFill>
          <a:blip r:embed="rId10"/>
          <a:stretch>
            <a:fillRect/>
          </a:stretch>
        </p:blipFill>
        <p:spPr>
          <a:xfrm>
            <a:off x="3950589" y="-150366"/>
            <a:ext cx="4952446" cy="1416949"/>
          </a:xfrm>
          <a:prstGeom prst="rect">
            <a:avLst/>
          </a:prstGeom>
        </p:spPr>
      </p:pic>
    </p:spTree>
    <p:extLst>
      <p:ext uri="{BB962C8B-B14F-4D97-AF65-F5344CB8AC3E}">
        <p14:creationId xmlns:p14="http://schemas.microsoft.com/office/powerpoint/2010/main" val="42526685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475489" y="338744"/>
            <a:ext cx="4951685" cy="3429000"/>
          </a:xfrm>
          <a:prstGeom prst="rect">
            <a:avLst/>
          </a:prstGeom>
        </p:spPr>
      </p:pic>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l="12042" t="8156" r="14908" b="12911"/>
          <a:stretch/>
        </p:blipFill>
        <p:spPr>
          <a:xfrm flipH="1">
            <a:off x="6851902" y="1243584"/>
            <a:ext cx="4864609" cy="5413248"/>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5820" y="1446901"/>
            <a:ext cx="2103124" cy="2596901"/>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9632" y="3152942"/>
            <a:ext cx="2103124" cy="2596901"/>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3353" y="4821452"/>
            <a:ext cx="2103124" cy="2596901"/>
          </a:xfrm>
          <a:prstGeom prst="rect">
            <a:avLst/>
          </a:prstGeom>
        </p:spPr>
      </p:pic>
      <p:pic>
        <p:nvPicPr>
          <p:cNvPr id="2" name="Picture 1">
            <a:extLst>
              <a:ext uri="{FF2B5EF4-FFF2-40B4-BE49-F238E27FC236}">
                <a16:creationId xmlns="" xmlns:a16="http://schemas.microsoft.com/office/drawing/2014/main" id="{3D0C1F95-E4B2-A3C0-CC2B-276B437AF77F}"/>
              </a:ext>
            </a:extLst>
          </p:cNvPr>
          <p:cNvPicPr>
            <a:picLocks noChangeAspect="1"/>
          </p:cNvPicPr>
          <p:nvPr/>
        </p:nvPicPr>
        <p:blipFill>
          <a:blip r:embed="rId9"/>
          <a:stretch>
            <a:fillRect/>
          </a:stretch>
        </p:blipFill>
        <p:spPr>
          <a:xfrm>
            <a:off x="-350890" y="1151029"/>
            <a:ext cx="6352084" cy="2955459"/>
          </a:xfrm>
          <a:prstGeom prst="rect">
            <a:avLst/>
          </a:prstGeom>
        </p:spPr>
      </p:pic>
    </p:spTree>
    <p:extLst>
      <p:ext uri="{BB962C8B-B14F-4D97-AF65-F5344CB8AC3E}">
        <p14:creationId xmlns:p14="http://schemas.microsoft.com/office/powerpoint/2010/main" val="16852416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500" fill="hold"/>
                                        <p:tgtEl>
                                          <p:spTgt spid="33"/>
                                        </p:tgtEl>
                                        <p:attrNameLst>
                                          <p:attrName>ppt_x</p:attrName>
                                        </p:attrNameLst>
                                      </p:cBhvr>
                                      <p:tavLst>
                                        <p:tav tm="0">
                                          <p:val>
                                            <p:strVal val="#ppt_x"/>
                                          </p:val>
                                        </p:tav>
                                        <p:tav tm="100000">
                                          <p:val>
                                            <p:strVal val="#ppt_x"/>
                                          </p:val>
                                        </p:tav>
                                      </p:tavLst>
                                    </p:anim>
                                    <p:anim calcmode="lin" valueType="num">
                                      <p:cBhvr additive="base">
                                        <p:cTn id="11" dur="500" fill="hold"/>
                                        <p:tgtEl>
                                          <p:spTgt spid="3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92002"/>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3" name="Rectangle: Rounded Corners 2">
            <a:extLst>
              <a:ext uri="{FF2B5EF4-FFF2-40B4-BE49-F238E27FC236}">
                <a16:creationId xmlns="" xmlns:a16="http://schemas.microsoft.com/office/drawing/2014/main" id="{7BA93EEB-FAB7-9BCB-7577-B2FFF6E4E81E}"/>
              </a:ext>
            </a:extLst>
          </p:cNvPr>
          <p:cNvSpPr/>
          <p:nvPr/>
        </p:nvSpPr>
        <p:spPr>
          <a:xfrm>
            <a:off x="215462" y="612783"/>
            <a:ext cx="11761076"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	</a:t>
            </a:r>
            <a:r>
              <a:rPr lang="vi-VN" sz="2800" b="1" i="0" dirty="0">
                <a:solidFill>
                  <a:srgbClr val="000000"/>
                </a:solidFill>
                <a:effectLst/>
                <a:latin typeface="Cambria" panose="02040503050406030204" pitchFamily="18" charset="0"/>
                <a:ea typeface="Cambria" panose="02040503050406030204" pitchFamily="18" charset="0"/>
              </a:rPr>
              <a:t>Phía sau làng tôi có một con sông lớn chảy qua. Bốn mùa sông đầy nước. Tôi yêu con sông vì nhiều lẽ, trong đó có một hình ảnh tôi cho là đẹp nhất – đó là những cánh buồm.</a:t>
            </a:r>
          </a:p>
          <a:p>
            <a:pPr algn="just"/>
            <a:r>
              <a:rPr lang="vi-VN" sz="2800" b="1" i="0" dirty="0">
                <a:solidFill>
                  <a:srgbClr val="000000"/>
                </a:solidFill>
                <a:effectLst/>
                <a:latin typeface="Cambria" panose="02040503050406030204" pitchFamily="18" charset="0"/>
                <a:ea typeface="Cambria" panose="02040503050406030204" pitchFamily="18" charset="0"/>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algn="just"/>
            <a:r>
              <a:rPr lang="vi-VN" sz="2800" b="1" i="0" dirty="0">
                <a:solidFill>
                  <a:srgbClr val="000000"/>
                </a:solidFill>
                <a:effectLst/>
                <a:latin typeface="Cambria" panose="02040503050406030204" pitchFamily="18" charset="0"/>
                <a:ea typeface="Cambria" panose="02040503050406030204" pitchFamily="18" charset="0"/>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Tree>
    <p:extLst>
      <p:ext uri="{BB962C8B-B14F-4D97-AF65-F5344CB8AC3E}">
        <p14:creationId xmlns:p14="http://schemas.microsoft.com/office/powerpoint/2010/main" val="365349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Tree>
    <p:extLst>
      <p:ext uri="{BB962C8B-B14F-4D97-AF65-F5344CB8AC3E}">
        <p14:creationId xmlns:p14="http://schemas.microsoft.com/office/powerpoint/2010/main" val="1832069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10981" y="236991"/>
            <a:ext cx="11468916" cy="8340952"/>
          </a:xfrm>
          <a:prstGeom prst="rect">
            <a:avLst/>
          </a:prstGeom>
        </p:spPr>
      </p:pic>
      <p:sp>
        <p:nvSpPr>
          <p:cNvPr id="5" name="矩形 2"/>
          <p:cNvSpPr>
            <a:spLocks noChangeArrowheads="1"/>
          </p:cNvSpPr>
          <p:nvPr/>
        </p:nvSpPr>
        <p:spPr bwMode="auto">
          <a:xfrm>
            <a:off x="919980" y="1391065"/>
            <a:ext cx="9976619" cy="2811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1: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Từ</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đầu</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đó</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là</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những</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cánh</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buồm</a:t>
            </a:r>
            <a:endParaRPr lang="zh-CN" altLang="en-US" sz="3000" b="1" dirty="0">
              <a:solidFill>
                <a:schemeClr val="bg1"/>
              </a:solidFill>
              <a:latin typeface="Cambria" panose="02040503050406030204" pitchFamily="18" charset="0"/>
              <a:ea typeface="字魂105号-简雅黑" panose="00000500000000000000" pitchFamily="2" charset="-122"/>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2: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cánh</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đồng</a:t>
            </a:r>
            <a:endPar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3: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mưa</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tuôn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như</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trút</a:t>
            </a:r>
            <a:endPar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4: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bất</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kể</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ngày</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đêm</a:t>
            </a:r>
            <a:endPar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5: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Còn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lại</a:t>
            </a:r>
            <a:endParaRPr lang="zh-CN" altLang="en-US" sz="3000" b="1" dirty="0">
              <a:solidFill>
                <a:schemeClr val="bg1"/>
              </a:solidFill>
              <a:latin typeface="Cambria" panose="02040503050406030204" pitchFamily="18" charset="0"/>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5984" y="3735373"/>
            <a:ext cx="3903903" cy="3903903"/>
          </a:xfrm>
          <a:prstGeom prst="rect">
            <a:avLst/>
          </a:prstGeom>
        </p:spPr>
      </p:pic>
      <p:pic>
        <p:nvPicPr>
          <p:cNvPr id="8" name="Picture 7">
            <a:extLst>
              <a:ext uri="{FF2B5EF4-FFF2-40B4-BE49-F238E27FC236}">
                <a16:creationId xmlns="" xmlns:a16="http://schemas.microsoft.com/office/drawing/2014/main" id="{EF3A8B07-7CCD-7F5F-589C-E1050027BD9C}"/>
              </a:ext>
            </a:extLst>
          </p:cNvPr>
          <p:cNvPicPr>
            <a:picLocks noChangeAspect="1"/>
          </p:cNvPicPr>
          <p:nvPr/>
        </p:nvPicPr>
        <p:blipFill>
          <a:blip r:embed="rId9"/>
          <a:stretch>
            <a:fillRect/>
          </a:stretch>
        </p:blipFill>
        <p:spPr>
          <a:xfrm>
            <a:off x="2393148" y="4933531"/>
            <a:ext cx="6705197" cy="1543405"/>
          </a:xfrm>
          <a:prstGeom prst="rect">
            <a:avLst/>
          </a:prstGeom>
        </p:spPr>
      </p:pic>
    </p:spTree>
    <p:extLst>
      <p:ext uri="{BB962C8B-B14F-4D97-AF65-F5344CB8AC3E}">
        <p14:creationId xmlns:p14="http://schemas.microsoft.com/office/powerpoint/2010/main" val="601301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338977" y="0"/>
            <a:ext cx="6059943" cy="240579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898" y="2841360"/>
            <a:ext cx="5037719" cy="5037719"/>
          </a:xfrm>
          <a:prstGeom prst="rect">
            <a:avLst/>
          </a:prstGeom>
        </p:spPr>
      </p:pic>
      <p:pic>
        <p:nvPicPr>
          <p:cNvPr id="12" name="Picture 11">
            <a:extLst>
              <a:ext uri="{FF2B5EF4-FFF2-40B4-BE49-F238E27FC236}">
                <a16:creationId xmlns="" xmlns:a16="http://schemas.microsoft.com/office/drawing/2014/main" id="{B9CB2082-C616-43B5-7672-8595B7607688}"/>
              </a:ext>
            </a:extLst>
          </p:cNvPr>
          <p:cNvPicPr>
            <a:picLocks noChangeAspect="1"/>
          </p:cNvPicPr>
          <p:nvPr/>
        </p:nvPicPr>
        <p:blipFill>
          <a:blip r:embed="rId8"/>
          <a:stretch>
            <a:fillRect/>
          </a:stretch>
        </p:blipFill>
        <p:spPr>
          <a:xfrm>
            <a:off x="0" y="1064822"/>
            <a:ext cx="6657409" cy="1036410"/>
          </a:xfrm>
          <a:prstGeom prst="rect">
            <a:avLst/>
          </a:prstGeom>
        </p:spPr>
      </p:pic>
      <p:sp>
        <p:nvSpPr>
          <p:cNvPr id="13" name="Rectangle: Rounded Corners 12">
            <a:extLst>
              <a:ext uri="{FF2B5EF4-FFF2-40B4-BE49-F238E27FC236}">
                <a16:creationId xmlns="" xmlns:a16="http://schemas.microsoft.com/office/drawing/2014/main" id="{0D2B4B8E-45D9-9606-50F5-FDFF292EA8BB}"/>
              </a:ext>
            </a:extLst>
          </p:cNvPr>
          <p:cNvSpPr/>
          <p:nvPr/>
        </p:nvSpPr>
        <p:spPr>
          <a:xfrm>
            <a:off x="7369374" y="1065677"/>
            <a:ext cx="3400628"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Rounded Corners 13">
            <a:extLst>
              <a:ext uri="{FF2B5EF4-FFF2-40B4-BE49-F238E27FC236}">
                <a16:creationId xmlns="" xmlns:a16="http://schemas.microsoft.com/office/drawing/2014/main" id="{7E3BD012-184D-C806-2C01-31643D8EC0B3}"/>
              </a:ext>
            </a:extLst>
          </p:cNvPr>
          <p:cNvSpPr/>
          <p:nvPr/>
        </p:nvSpPr>
        <p:spPr>
          <a:xfrm>
            <a:off x="3569264" y="2707536"/>
            <a:ext cx="3213673" cy="97140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Rectangle: Rounded Corners 14">
            <a:extLst>
              <a:ext uri="{FF2B5EF4-FFF2-40B4-BE49-F238E27FC236}">
                <a16:creationId xmlns="" xmlns:a16="http://schemas.microsoft.com/office/drawing/2014/main" id="{1B4C36F8-F6E4-8EF1-B088-BB3D9C0C84BA}"/>
              </a:ext>
            </a:extLst>
          </p:cNvPr>
          <p:cNvSpPr/>
          <p:nvPr/>
        </p:nvSpPr>
        <p:spPr>
          <a:xfrm>
            <a:off x="6551565" y="4043744"/>
            <a:ext cx="4218437"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 xmlns:a16="http://schemas.microsoft.com/office/drawing/2014/main" id="{D9A2B489-DCBE-0671-2DE8-DC47072938B0}"/>
              </a:ext>
            </a:extLst>
          </p:cNvPr>
          <p:cNvSpPr txBox="1"/>
          <p:nvPr/>
        </p:nvSpPr>
        <p:spPr>
          <a:xfrm>
            <a:off x="8278431" y="1007703"/>
            <a:ext cx="2886037"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tuôn</a:t>
            </a:r>
            <a:endParaRPr lang="vi-VN" sz="6000" b="1" dirty="0">
              <a:solidFill>
                <a:srgbClr val="4C88D4"/>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 xmlns:a16="http://schemas.microsoft.com/office/drawing/2014/main" id="{2B9D5FB9-6A4F-5510-AC84-D90444A91602}"/>
              </a:ext>
            </a:extLst>
          </p:cNvPr>
          <p:cNvSpPr txBox="1"/>
          <p:nvPr/>
        </p:nvSpPr>
        <p:spPr>
          <a:xfrm>
            <a:off x="4469835" y="2638094"/>
            <a:ext cx="2886037"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trút</a:t>
            </a:r>
            <a:endParaRPr lang="vi-VN" sz="6000" b="1" dirty="0">
              <a:solidFill>
                <a:srgbClr val="4C88D4"/>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 xmlns:a16="http://schemas.microsoft.com/office/drawing/2014/main" id="{3B6B4C8F-4605-36EA-CA61-D375E8B0FAB8}"/>
              </a:ext>
            </a:extLst>
          </p:cNvPr>
          <p:cNvSpPr txBox="1"/>
          <p:nvPr/>
        </p:nvSpPr>
        <p:spPr>
          <a:xfrm>
            <a:off x="7195977" y="4068922"/>
            <a:ext cx="3385915"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nhẫn</a:t>
            </a:r>
            <a:r>
              <a:rPr lang="en-US" sz="6000" b="1" dirty="0">
                <a:solidFill>
                  <a:srgbClr val="4C88D4"/>
                </a:solidFill>
                <a:latin typeface="Cambria" panose="02040503050406030204" pitchFamily="18" charset="0"/>
                <a:ea typeface="Cambria" panose="02040503050406030204" pitchFamily="18" charset="0"/>
              </a:rPr>
              <a:t> </a:t>
            </a:r>
            <a:r>
              <a:rPr lang="en-US" sz="6000" b="1" dirty="0" err="1">
                <a:solidFill>
                  <a:srgbClr val="4C88D4"/>
                </a:solidFill>
                <a:latin typeface="Cambria" panose="02040503050406030204" pitchFamily="18" charset="0"/>
                <a:ea typeface="Cambria" panose="02040503050406030204" pitchFamily="18" charset="0"/>
              </a:rPr>
              <a:t>nại</a:t>
            </a:r>
            <a:endParaRPr lang="vi-VN" sz="6000" b="1" dirty="0">
              <a:solidFill>
                <a:srgbClr val="4C88D4"/>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723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896887" y="67606"/>
            <a:ext cx="6059943" cy="2405798"/>
          </a:xfrm>
          <a:prstGeom prst="rect">
            <a:avLst/>
          </a:prstGeom>
        </p:spPr>
      </p:pic>
      <p:pic>
        <p:nvPicPr>
          <p:cNvPr id="12" name="Picture 11">
            <a:extLst>
              <a:ext uri="{FF2B5EF4-FFF2-40B4-BE49-F238E27FC236}">
                <a16:creationId xmlns="" xmlns:a16="http://schemas.microsoft.com/office/drawing/2014/main" id="{D7D98670-B3DE-06F4-4642-ADB469AEA029}"/>
              </a:ext>
            </a:extLst>
          </p:cNvPr>
          <p:cNvPicPr>
            <a:picLocks noChangeAspect="1"/>
          </p:cNvPicPr>
          <p:nvPr/>
        </p:nvPicPr>
        <p:blipFill>
          <a:blip r:embed="rId7"/>
          <a:stretch>
            <a:fillRect/>
          </a:stretch>
        </p:blipFill>
        <p:spPr>
          <a:xfrm>
            <a:off x="601202" y="1120988"/>
            <a:ext cx="6651312" cy="1042506"/>
          </a:xfrm>
          <a:prstGeom prst="rect">
            <a:avLst/>
          </a:prstGeom>
        </p:spPr>
      </p:pic>
      <p:sp>
        <p:nvSpPr>
          <p:cNvPr id="14" name="TextBox 13">
            <a:extLst>
              <a:ext uri="{FF2B5EF4-FFF2-40B4-BE49-F238E27FC236}">
                <a16:creationId xmlns="" xmlns:a16="http://schemas.microsoft.com/office/drawing/2014/main" id="{C7C1ED85-1394-DD2E-FF4B-28D7E287C19D}"/>
              </a:ext>
            </a:extLst>
          </p:cNvPr>
          <p:cNvSpPr txBox="1"/>
          <p:nvPr/>
        </p:nvSpPr>
        <p:spPr>
          <a:xfrm>
            <a:off x="430925" y="2831463"/>
            <a:ext cx="1149831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ngày lộng gió,/ từ bờ tre làng,/ tôi nhìn thấy những cánh buồm căng phồng như ngực người khổng lồ / đẩy thuyền đi đến chốn,/ về đến nơi,/ mọi ngả mọi miền,/ cần cù nhẫn nại,/ suốt năm suốt tháng,/ bất kể ngày đêm.//</a:t>
            </a:r>
          </a:p>
        </p:txBody>
      </p:sp>
    </p:spTree>
    <p:extLst>
      <p:ext uri="{BB962C8B-B14F-4D97-AF65-F5344CB8AC3E}">
        <p14:creationId xmlns:p14="http://schemas.microsoft.com/office/powerpoint/2010/main" val="21740128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4767219" y="29519"/>
            <a:ext cx="6059943" cy="240579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2346" y="1982546"/>
            <a:ext cx="5629654" cy="6190973"/>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0366" y="2645664"/>
            <a:ext cx="3721614" cy="3721614"/>
          </a:xfrm>
          <a:prstGeom prst="rect">
            <a:avLst/>
          </a:prstGeom>
        </p:spPr>
      </p:pic>
      <p:pic>
        <p:nvPicPr>
          <p:cNvPr id="12" name="Picture 11">
            <a:extLst>
              <a:ext uri="{FF2B5EF4-FFF2-40B4-BE49-F238E27FC236}">
                <a16:creationId xmlns="" xmlns:a16="http://schemas.microsoft.com/office/drawing/2014/main" id="{3DE52624-7D5C-6F1E-127F-B7A3BFFCE34E}"/>
              </a:ext>
            </a:extLst>
          </p:cNvPr>
          <p:cNvPicPr>
            <a:picLocks noChangeAspect="1"/>
          </p:cNvPicPr>
          <p:nvPr/>
        </p:nvPicPr>
        <p:blipFill>
          <a:blip r:embed="rId9"/>
          <a:stretch>
            <a:fillRect/>
          </a:stretch>
        </p:blipFill>
        <p:spPr>
          <a:xfrm>
            <a:off x="4175850" y="1019201"/>
            <a:ext cx="6651312" cy="1127858"/>
          </a:xfrm>
          <a:prstGeom prst="rect">
            <a:avLst/>
          </a:prstGeom>
        </p:spPr>
      </p:pic>
    </p:spTree>
    <p:extLst>
      <p:ext uri="{BB962C8B-B14F-4D97-AF65-F5344CB8AC3E}">
        <p14:creationId xmlns:p14="http://schemas.microsoft.com/office/powerpoint/2010/main" val="41245744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478</Words>
  <Application>Microsoft Office PowerPoint</Application>
  <PresentationFormat>Widescreen</PresentationFormat>
  <Paragraphs>57</Paragraphs>
  <Slides>15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宋体</vt:lpstr>
      <vt:lpstr>Arial</vt:lpstr>
      <vt:lpstr>Calibri</vt:lpstr>
      <vt:lpstr>Calibri Light</vt:lpstr>
      <vt:lpstr>Cambria</vt:lpstr>
      <vt:lpstr>Open Sans</vt:lpstr>
      <vt:lpstr>SVN-Newton</vt:lpstr>
      <vt:lpstr>Times New Roman</vt:lpstr>
      <vt:lpstr>字魂105号-简雅黑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ASUS</cp:lastModifiedBy>
  <cp:revision>98</cp:revision>
  <dcterms:created xsi:type="dcterms:W3CDTF">2020-06-03T09:43:25Z</dcterms:created>
  <dcterms:modified xsi:type="dcterms:W3CDTF">2025-04-15T01:35:58Z</dcterms:modified>
</cp:coreProperties>
</file>