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2" r:id="rId2"/>
    <p:sldId id="308" r:id="rId3"/>
    <p:sldId id="306" r:id="rId4"/>
    <p:sldId id="290" r:id="rId5"/>
    <p:sldId id="314" r:id="rId6"/>
    <p:sldId id="291" r:id="rId7"/>
    <p:sldId id="356" r:id="rId8"/>
    <p:sldId id="316" r:id="rId9"/>
    <p:sldId id="320" r:id="rId10"/>
    <p:sldId id="302" r:id="rId11"/>
    <p:sldId id="324" r:id="rId12"/>
    <p:sldId id="329" r:id="rId13"/>
    <p:sldId id="336" r:id="rId14"/>
    <p:sldId id="361" r:id="rId15"/>
    <p:sldId id="357" r:id="rId16"/>
    <p:sldId id="321" r:id="rId17"/>
    <p:sldId id="334" r:id="rId18"/>
    <p:sldId id="343"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98C1"/>
    <a:srgbClr val="E345BA"/>
    <a:srgbClr val="50BAEE"/>
    <a:srgbClr val="FFF7E7"/>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94660"/>
  </p:normalViewPr>
  <p:slideViewPr>
    <p:cSldViewPr snapToGrid="0" showGuides="1">
      <p:cViewPr varScale="1">
        <p:scale>
          <a:sx n="69" d="100"/>
          <a:sy n="69" d="100"/>
        </p:scale>
        <p:origin x="762" y="60"/>
      </p:cViewPr>
      <p:guideLst>
        <p:guide orient="horz" pos="213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6791E-3DD2-463E-BB9C-BB619D3149E0}" type="datetimeFigureOut">
              <a:rPr lang="en-US" smtClean="0"/>
              <a:t>10/6/2025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8ADAD-847F-4094-82FA-E9CD5DCD82CC}" type="slidenum">
              <a:rPr lang="en-US" smtClean="0"/>
              <a:t>‹#›</a:t>
            </a:fld>
            <a:endParaRPr lang="en-US"/>
          </a:p>
        </p:txBody>
      </p:sp>
    </p:spTree>
    <p:extLst>
      <p:ext uri="{BB962C8B-B14F-4D97-AF65-F5344CB8AC3E}">
        <p14:creationId xmlns:p14="http://schemas.microsoft.com/office/powerpoint/2010/main" val="1896397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EF9EE25-A1EE-1CDC-338B-FEE7F77AA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BE08EF9D-53CA-BFA5-78B7-7D0EBE9F38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61FA4F67-A98A-ACF3-F2DD-15DA5B1873A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2025/10/6</a:t>
            </a:fld>
            <a:endParaRPr lang="zh-CN" altLang="en-US"/>
          </a:p>
        </p:txBody>
      </p:sp>
      <p:sp>
        <p:nvSpPr>
          <p:cNvPr id="5" name="页脚占位符 4">
            <a:extLst>
              <a:ext uri="{FF2B5EF4-FFF2-40B4-BE49-F238E27FC236}">
                <a16:creationId xmlns="" xmlns:a16="http://schemas.microsoft.com/office/drawing/2014/main" id="{440E3F10-2826-9957-7E6A-2CE92DCB3EE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2B27B99F-EC46-B789-54CE-DE39713EB83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804050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812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571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40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09699A3-3BC9-3490-322E-6A48C05DC3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CA13FC12-2455-7DB3-D653-28D1DEF258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B0006C4D-C7E5-1E08-2512-B6F7BDEACCC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2025/10/6</a:t>
            </a:fld>
            <a:endParaRPr lang="zh-CN" altLang="en-US"/>
          </a:p>
        </p:txBody>
      </p:sp>
      <p:sp>
        <p:nvSpPr>
          <p:cNvPr id="5" name="页脚占位符 4">
            <a:extLst>
              <a:ext uri="{FF2B5EF4-FFF2-40B4-BE49-F238E27FC236}">
                <a16:creationId xmlns="" xmlns:a16="http://schemas.microsoft.com/office/drawing/2014/main" id="{94344DF0-CCFB-D07B-93D1-79AB4A175B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CEB80C21-CD45-3ACE-0FC6-E66BA721C91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4185481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89750C0-7C46-8353-1AE1-6CD58DA63A7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69DF9DF0-6513-E879-4D56-887E155CF0B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3AD53086-5157-CC5D-23C9-A210755D60A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8F58B4A2-D8D2-8CF5-00F2-A213CAF52C2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2025/10/6</a:t>
            </a:fld>
            <a:endParaRPr lang="zh-CN" altLang="en-US"/>
          </a:p>
        </p:txBody>
      </p:sp>
      <p:sp>
        <p:nvSpPr>
          <p:cNvPr id="6" name="页脚占位符 5">
            <a:extLst>
              <a:ext uri="{FF2B5EF4-FFF2-40B4-BE49-F238E27FC236}">
                <a16:creationId xmlns="" xmlns:a16="http://schemas.microsoft.com/office/drawing/2014/main" id="{1F4C9DF1-1968-5B34-9A56-589E3C5625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DE9E756A-7181-AD62-FE33-C64DF2B070A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99375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E8A5A2A-4FD7-1AA7-9625-92668481BD8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3A27A0D4-1F11-FDAD-1FF9-CB5DD10364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08BA9E8E-30EE-04A6-4561-AFDD003262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39BFE9D6-43F2-BBC5-B3F9-F7EA7A179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E43BAA61-7482-3006-13D2-F84DF751970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DAF5D608-8BDD-A2DB-8899-ADCDAC6A1FE7}"/>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2025/10/6</a:t>
            </a:fld>
            <a:endParaRPr lang="zh-CN" altLang="en-US"/>
          </a:p>
        </p:txBody>
      </p:sp>
      <p:sp>
        <p:nvSpPr>
          <p:cNvPr id="8" name="页脚占位符 7">
            <a:extLst>
              <a:ext uri="{FF2B5EF4-FFF2-40B4-BE49-F238E27FC236}">
                <a16:creationId xmlns="" xmlns:a16="http://schemas.microsoft.com/office/drawing/2014/main" id="{FA444D90-D902-9291-77BB-83FDD426325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 xmlns:a16="http://schemas.microsoft.com/office/drawing/2014/main" id="{EFDAB795-F41F-CEA8-A0C9-4E4185CF1854}"/>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20531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E9B6883-2750-9E50-AE7B-3608BF3EC5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CC28F4FD-8B3D-2DF2-415D-7D8B1CAF276B}"/>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2025/10/6</a:t>
            </a:fld>
            <a:endParaRPr lang="zh-CN" altLang="en-US"/>
          </a:p>
        </p:txBody>
      </p:sp>
      <p:sp>
        <p:nvSpPr>
          <p:cNvPr id="4" name="页脚占位符 3">
            <a:extLst>
              <a:ext uri="{FF2B5EF4-FFF2-40B4-BE49-F238E27FC236}">
                <a16:creationId xmlns="" xmlns:a16="http://schemas.microsoft.com/office/drawing/2014/main" id="{03E9A68C-350F-0D70-E3AE-E0287E208B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7540E753-6D45-3879-2B7A-58C71674AE10}"/>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201237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B83521E-F69A-2743-3EE5-5090CC08F3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AB4B39FA-4953-0C5F-9FCB-CDFC58EE2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5684C10E-475A-0D07-9526-2E9FCA9E70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693DB54A-50CB-A701-C1FD-67B96F3E566E}"/>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2025/10/6</a:t>
            </a:fld>
            <a:endParaRPr lang="zh-CN" altLang="en-US"/>
          </a:p>
        </p:txBody>
      </p:sp>
      <p:sp>
        <p:nvSpPr>
          <p:cNvPr id="6" name="页脚占位符 5">
            <a:extLst>
              <a:ext uri="{FF2B5EF4-FFF2-40B4-BE49-F238E27FC236}">
                <a16:creationId xmlns="" xmlns:a16="http://schemas.microsoft.com/office/drawing/2014/main" id="{D7F6445F-0245-2635-D1D4-BACACD90AC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263985CD-914E-71CA-A006-C0D33C84A0E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853605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850214D-08C1-5F71-64C7-48882C86E2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5F8C5825-0F03-FAE2-86BF-970EC702D8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E73B3394-9A39-90C2-723F-4C7D7562F4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74546F03-521A-C110-A1B0-205402FEAB6C}"/>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2025/10/6</a:t>
            </a:fld>
            <a:endParaRPr lang="zh-CN" altLang="en-US"/>
          </a:p>
        </p:txBody>
      </p:sp>
      <p:sp>
        <p:nvSpPr>
          <p:cNvPr id="6" name="页脚占位符 5">
            <a:extLst>
              <a:ext uri="{FF2B5EF4-FFF2-40B4-BE49-F238E27FC236}">
                <a16:creationId xmlns="" xmlns:a16="http://schemas.microsoft.com/office/drawing/2014/main" id="{90C8F985-5352-4F97-E42A-364EB38E91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C8393D9A-017E-7200-5AF4-3BA24C9B5CEB}"/>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4169796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63F0388-7CF8-E479-9748-F29CD1F3F0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DB637F33-AF1A-8161-A565-8E7D8C346AC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77F15DDA-8762-1758-F638-64171543349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2025/10/6</a:t>
            </a:fld>
            <a:endParaRPr lang="zh-CN" altLang="en-US"/>
          </a:p>
        </p:txBody>
      </p:sp>
      <p:sp>
        <p:nvSpPr>
          <p:cNvPr id="5" name="页脚占位符 4">
            <a:extLst>
              <a:ext uri="{FF2B5EF4-FFF2-40B4-BE49-F238E27FC236}">
                <a16:creationId xmlns="" xmlns:a16="http://schemas.microsoft.com/office/drawing/2014/main" id="{CCD90A9A-CB74-6BE4-BE19-3A44E4EAA5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81056206-0172-B0FB-3404-58BF2511E14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731196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 xmlns:a16="http://schemas.microsoft.com/office/drawing/2014/main" id="{5A0C359A-FBB5-481D-B335-4411FD5A0494}"/>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6" name="Picture 5">
            <a:extLst>
              <a:ext uri="{FF2B5EF4-FFF2-40B4-BE49-F238E27FC236}">
                <a16:creationId xmlns="" xmlns:a16="http://schemas.microsoft.com/office/drawing/2014/main" id="{E601A826-9DBC-4144-A309-96D00EDA9B8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7" name="Picture 6">
            <a:extLst>
              <a:ext uri="{FF2B5EF4-FFF2-40B4-BE49-F238E27FC236}">
                <a16:creationId xmlns=""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8" name="TextBox 3">
            <a:extLst>
              <a:ext uri="{FF2B5EF4-FFF2-40B4-BE49-F238E27FC236}">
                <a16:creationId xmlns=""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9" name="Title 1">
            <a:extLst>
              <a:ext uri="{FF2B5EF4-FFF2-40B4-BE49-F238E27FC236}">
                <a16:creationId xmlns=""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0" name="Picture 9">
            <a:extLst>
              <a:ext uri="{FF2B5EF4-FFF2-40B4-BE49-F238E27FC236}">
                <a16:creationId xmlns="" xmlns:a16="http://schemas.microsoft.com/office/drawing/2014/main" id="{2C38DA38-71FB-4CEB-B777-09292390EC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1" name="Picture 10">
            <a:extLst>
              <a:ext uri="{FF2B5EF4-FFF2-40B4-BE49-F238E27FC236}">
                <a16:creationId xmlns="" xmlns:a16="http://schemas.microsoft.com/office/drawing/2014/main" id="{7B3E06E2-B8CD-4348-A929-48748D52322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2" name="Picture 11">
            <a:extLst>
              <a:ext uri="{FF2B5EF4-FFF2-40B4-BE49-F238E27FC236}">
                <a16:creationId xmlns="" xmlns:a16="http://schemas.microsoft.com/office/drawing/2014/main" id="{D1A0A433-1C81-43D6-86C9-906F9D1CD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3" name="Picture 12">
            <a:extLst>
              <a:ext uri="{FF2B5EF4-FFF2-40B4-BE49-F238E27FC236}">
                <a16:creationId xmlns="" xmlns:a16="http://schemas.microsoft.com/office/drawing/2014/main" id="{57AB7940-731C-4B6C-8537-33EBAD98DEB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4" name="Title 1">
            <a:extLst>
              <a:ext uri="{FF2B5EF4-FFF2-40B4-BE49-F238E27FC236}">
                <a16:creationId xmlns=""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5" name="Title 1">
            <a:extLst>
              <a:ext uri="{FF2B5EF4-FFF2-40B4-BE49-F238E27FC236}">
                <a16:creationId xmlns=""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pic>
        <p:nvPicPr>
          <p:cNvPr id="16" name="Picture 15">
            <a:extLst>
              <a:ext uri="{FF2B5EF4-FFF2-40B4-BE49-F238E27FC236}">
                <a16:creationId xmlns=""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7" name="Picture 16">
            <a:extLst>
              <a:ext uri="{FF2B5EF4-FFF2-40B4-BE49-F238E27FC236}">
                <a16:creationId xmlns=""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8" name="Picture 17">
            <a:extLst>
              <a:ext uri="{FF2B5EF4-FFF2-40B4-BE49-F238E27FC236}">
                <a16:creationId xmlns=""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19" name="Picture 18">
            <a:extLst>
              <a:ext uri="{FF2B5EF4-FFF2-40B4-BE49-F238E27FC236}">
                <a16:creationId xmlns=""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
        <p:nvSpPr>
          <p:cNvPr id="21" name="Title 1">
            <a:extLst>
              <a:ext uri="{FF2B5EF4-FFF2-40B4-BE49-F238E27FC236}">
                <a16:creationId xmlns="" xmlns:a16="http://schemas.microsoft.com/office/drawing/2014/main" id="{6AA5128D-EAF5-483C-871A-4BFED87FD86D}"/>
              </a:ext>
            </a:extLst>
          </p:cNvPr>
          <p:cNvSpPr txBox="1">
            <a:spLocks/>
          </p:cNvSpPr>
          <p:nvPr userDrawn="1"/>
        </p:nvSpPr>
        <p:spPr>
          <a:xfrm>
            <a:off x="10318133" y="-1405951"/>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vi-VN" sz="2540" b="0" i="0" u="none" strike="noStrike" kern="1200" cap="none" spc="0" normalizeH="0" baseline="0" noProof="0" dirty="0">
                <a:ln>
                  <a:noFill/>
                </a:ln>
                <a:solidFill>
                  <a:srgbClr val="50AE47"/>
                </a:solidFill>
                <a:effectLst/>
                <a:uLnTx/>
                <a:uFillTx/>
                <a:latin typeface="#9Slide07 HoneyCream" pitchFamily="2" charset="0"/>
                <a:ea typeface="+mj-ea"/>
                <a:cs typeface="+mj-cs"/>
              </a:rPr>
              <a:t>By: Tư Bùi</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1168914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7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99" y="0"/>
            <a:ext cx="1838960" cy="1838960"/>
          </a:xfrm>
          <a:prstGeom prst="rect">
            <a:avLst/>
          </a:prstGeom>
        </p:spPr>
      </p:pic>
      <p:pic>
        <p:nvPicPr>
          <p:cNvPr id="12" name="Picture 11"/>
          <p:cNvPicPr>
            <a:picLocks noChangeAspect="1"/>
          </p:cNvPicPr>
          <p:nvPr/>
        </p:nvPicPr>
        <p:blipFill>
          <a:blip r:embed="rId4"/>
          <a:stretch>
            <a:fillRect/>
          </a:stretch>
        </p:blipFill>
        <p:spPr>
          <a:xfrm>
            <a:off x="596951" y="139923"/>
            <a:ext cx="10540898" cy="6559865"/>
          </a:xfrm>
          <a:prstGeom prst="rect">
            <a:avLst/>
          </a:prstGeom>
        </p:spPr>
      </p:pic>
    </p:spTree>
    <p:extLst>
      <p:ext uri="{BB962C8B-B14F-4D97-AF65-F5344CB8AC3E}">
        <p14:creationId xmlns:p14="http://schemas.microsoft.com/office/powerpoint/2010/main" val="11398884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9">
            <a:extLst>
              <a:ext uri="{FF2B5EF4-FFF2-40B4-BE49-F238E27FC236}">
                <a16:creationId xmlns="" xmlns:a16="http://schemas.microsoft.com/office/drawing/2014/main" id="{374BA373-0D5B-441B-8785-6935E06E5EAE}"/>
              </a:ext>
            </a:extLst>
          </p:cNvPr>
          <p:cNvSpPr/>
          <p:nvPr/>
        </p:nvSpPr>
        <p:spPr>
          <a:xfrm>
            <a:off x="2560739" y="683880"/>
            <a:ext cx="9321800" cy="78319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sz="3000" dirty="0">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1. </a:t>
            </a:r>
            <a:r>
              <a:rPr lang="en-US" sz="4000" b="1" dirty="0" err="1">
                <a:solidFill>
                  <a:srgbClr val="002060"/>
                </a:solidFill>
                <a:latin typeface="Cambria" panose="02040503050406030204" pitchFamily="18" charset="0"/>
                <a:ea typeface="Cambria" panose="02040503050406030204" pitchFamily="18" charset="0"/>
              </a:rPr>
              <a:t>Mục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đích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về</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quê</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nhỏ</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gì</a:t>
            </a:r>
            <a:r>
              <a:rPr lang="en-US" sz="4000" b="1" dirty="0">
                <a:solidFill>
                  <a:srgbClr val="002060"/>
                </a:solidFill>
                <a:latin typeface="Cambria" panose="02040503050406030204" pitchFamily="18" charset="0"/>
                <a:ea typeface="Cambria" panose="02040503050406030204" pitchFamily="18" charset="0"/>
              </a:rPr>
              <a:t>? </a:t>
            </a:r>
          </a:p>
        </p:txBody>
      </p:sp>
      <p:sp>
        <p:nvSpPr>
          <p:cNvPr id="9" name="圆角矩形 17">
            <a:extLst>
              <a:ext uri="{FF2B5EF4-FFF2-40B4-BE49-F238E27FC236}">
                <a16:creationId xmlns="" xmlns:a16="http://schemas.microsoft.com/office/drawing/2014/main" id="{A8E535DF-15BD-D423-EF0C-7F74D154BE25}"/>
              </a:ext>
            </a:extLst>
          </p:cNvPr>
          <p:cNvSpPr/>
          <p:nvPr/>
        </p:nvSpPr>
        <p:spPr>
          <a:xfrm>
            <a:off x="2057400" y="1741566"/>
            <a:ext cx="9929000" cy="476083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
        <p:nvSpPr>
          <p:cNvPr id="4" name="Rectangle 3"/>
          <p:cNvSpPr/>
          <p:nvPr/>
        </p:nvSpPr>
        <p:spPr>
          <a:xfrm>
            <a:off x="3217672" y="2718082"/>
            <a:ext cx="8275827" cy="1569660"/>
          </a:xfrm>
          <a:prstGeom prst="rect">
            <a:avLst/>
          </a:prstGeom>
        </p:spPr>
        <p:txBody>
          <a:bodyPr wrap="square">
            <a:spAutoFit/>
          </a:bodyPr>
          <a:lstStyle/>
          <a:p>
            <a:pPr algn="ctr"/>
            <a:r>
              <a:rPr lang="vi-VN" sz="3200" b="1" dirty="0">
                <a:latin typeface="Cambria" panose="02040503050406030204" pitchFamily="18" charset="0"/>
                <a:ea typeface="Cambria" panose="02040503050406030204" pitchFamily="18" charset="0"/>
              </a:rPr>
              <a:t>Mục đích về quê của bạn nhỏ là tìm được nhiều ý cho bài văn </a:t>
            </a:r>
            <a:r>
              <a:rPr lang="vi-VN" sz="3200" b="1" i="1" dirty="0">
                <a:latin typeface="Cambria" panose="02040503050406030204" pitchFamily="18" charset="0"/>
                <a:ea typeface="Cambria" panose="02040503050406030204" pitchFamily="18" charset="0"/>
              </a:rPr>
              <a:t>"Tả cây hoa nhà em". </a:t>
            </a:r>
            <a:r>
              <a:rPr lang="vi-VN" sz="3200" b="1" dirty="0">
                <a:latin typeface="Cambria" panose="02040503050406030204" pitchFamily="18" charset="0"/>
                <a:ea typeface="Cambria" panose="02040503050406030204" pitchFamily="18" charset="0"/>
              </a:rPr>
              <a:t/>
            </a:r>
            <a:br>
              <a:rPr lang="vi-VN" sz="3200" b="1" dirty="0">
                <a:latin typeface="Cambria" panose="02040503050406030204" pitchFamily="18" charset="0"/>
                <a:ea typeface="Cambria" panose="02040503050406030204" pitchFamily="18" charset="0"/>
              </a:rPr>
            </a:br>
            <a:endParaRPr lang="en-US" sz="3200" b="1" dirty="0">
              <a:solidFill>
                <a:srgbClr val="002060"/>
              </a:solidFill>
              <a:latin typeface="Cambria" panose="02040503050406030204" pitchFamily="18" charset="0"/>
              <a:ea typeface="Cambria" panose="02040503050406030204" pitchFamily="18"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4453"/>
          <a:stretch/>
        </p:blipFill>
        <p:spPr>
          <a:xfrm>
            <a:off x="702606" y="3502912"/>
            <a:ext cx="4044330" cy="3286666"/>
          </a:xfrm>
          <a:prstGeom prst="ellipse">
            <a:avLst/>
          </a:prstGeom>
          <a:ln>
            <a:noFill/>
          </a:ln>
          <a:effectLst>
            <a:softEdge rad="112500"/>
          </a:effectLst>
        </p:spPr>
      </p:pic>
    </p:spTree>
    <p:extLst>
      <p:ext uri="{BB962C8B-B14F-4D97-AF65-F5344CB8AC3E}">
        <p14:creationId xmlns:p14="http://schemas.microsoft.com/office/powerpoint/2010/main" val="285286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7">
            <a:extLst>
              <a:ext uri="{FF2B5EF4-FFF2-40B4-BE49-F238E27FC236}">
                <a16:creationId xmlns="" xmlns:a16="http://schemas.microsoft.com/office/drawing/2014/main" id="{A8E535DF-15BD-D423-EF0C-7F74D154BE25}"/>
              </a:ext>
            </a:extLst>
          </p:cNvPr>
          <p:cNvSpPr/>
          <p:nvPr/>
        </p:nvSpPr>
        <p:spPr>
          <a:xfrm>
            <a:off x="731520" y="1599044"/>
            <a:ext cx="10703098" cy="4775200"/>
          </a:xfrm>
          <a:prstGeom prst="roundRect">
            <a:avLst>
              <a:gd name="adj" fmla="val 10800"/>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13" name="矩形 29">
            <a:extLst>
              <a:ext uri="{FF2B5EF4-FFF2-40B4-BE49-F238E27FC236}">
                <a16:creationId xmlns="" xmlns:a16="http://schemas.microsoft.com/office/drawing/2014/main" id="{374BA373-0D5B-441B-8785-6935E06E5EAE}"/>
              </a:ext>
            </a:extLst>
          </p:cNvPr>
          <p:cNvSpPr/>
          <p:nvPr/>
        </p:nvSpPr>
        <p:spPr>
          <a:xfrm>
            <a:off x="683027" y="1807129"/>
            <a:ext cx="10800083" cy="1328023"/>
          </a:xfrm>
          <a:prstGeom prst="roundRect">
            <a:avLst/>
          </a:prstGeom>
          <a:noFill/>
          <a:ln>
            <a:no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3600" b="1" dirty="0">
                <a:solidFill>
                  <a:srgbClr val="FF0000"/>
                </a:solidFill>
                <a:latin typeface="Cambria" panose="02040503050406030204" pitchFamily="18" charset="0"/>
                <a:ea typeface="Cambria" panose="02040503050406030204" pitchFamily="18" charset="0"/>
              </a:rPr>
              <a:t>2. Khi ở quê, bạn nhỏ đã làm gì để tả được cây hoa theo yêu cầu? </a:t>
            </a:r>
          </a:p>
        </p:txBody>
      </p:sp>
      <p:pic>
        <p:nvPicPr>
          <p:cNvPr id="7" name="Picture 6"/>
          <p:cNvPicPr>
            <a:picLocks noChangeAspect="1"/>
          </p:cNvPicPr>
          <p:nvPr/>
        </p:nvPicPr>
        <p:blipFill rotWithShape="1">
          <a:blip r:embed="rId2"/>
          <a:srcRect l="50662"/>
          <a:stretch/>
        </p:blipFill>
        <p:spPr>
          <a:xfrm>
            <a:off x="5491277" y="312902"/>
            <a:ext cx="5095443" cy="1670449"/>
          </a:xfrm>
          <a:prstGeom prst="rect">
            <a:avLst/>
          </a:prstGeom>
        </p:spPr>
      </p:pic>
      <p:pic>
        <p:nvPicPr>
          <p:cNvPr id="8" name="Picture 7"/>
          <p:cNvPicPr>
            <a:picLocks noChangeAspect="1"/>
          </p:cNvPicPr>
          <p:nvPr/>
        </p:nvPicPr>
        <p:blipFill>
          <a:blip r:embed="rId3"/>
          <a:stretch>
            <a:fillRect/>
          </a:stretch>
        </p:blipFill>
        <p:spPr>
          <a:xfrm>
            <a:off x="-1877878" y="300806"/>
            <a:ext cx="9632515" cy="1664352"/>
          </a:xfrm>
          <a:prstGeom prst="rect">
            <a:avLst/>
          </a:prstGeom>
        </p:spPr>
      </p:pic>
      <p:sp>
        <p:nvSpPr>
          <p:cNvPr id="3" name="TextBox 2"/>
          <p:cNvSpPr txBox="1"/>
          <p:nvPr/>
        </p:nvSpPr>
        <p:spPr>
          <a:xfrm>
            <a:off x="1056640" y="2922618"/>
            <a:ext cx="10304906" cy="1077218"/>
          </a:xfrm>
          <a:prstGeom prst="rect">
            <a:avLst/>
          </a:prstGeom>
          <a:noFill/>
        </p:spPr>
        <p:txBody>
          <a:bodyPr wrap="square" rtlCol="0">
            <a:spAutoFit/>
          </a:bodyPr>
          <a:lstStyle/>
          <a:p>
            <a:pPr algn="just"/>
            <a:r>
              <a:rPr lang="vi-VN" sz="3200" b="1" i="1" dirty="0">
                <a:latin typeface="Cambria" panose="02040503050406030204" pitchFamily="18" charset="0"/>
                <a:ea typeface="Cambria" panose="02040503050406030204" pitchFamily="18" charset="0"/>
              </a:rPr>
              <a:t>Khi ở quê, để tìm được nhiều ý cho bài văn của mình, bạn nhỏ đã:</a:t>
            </a:r>
          </a:p>
        </p:txBody>
      </p:sp>
      <p:sp>
        <p:nvSpPr>
          <p:cNvPr id="4" name="TextBox 3"/>
          <p:cNvSpPr txBox="1"/>
          <p:nvPr/>
        </p:nvSpPr>
        <p:spPr>
          <a:xfrm>
            <a:off x="1143304" y="4525253"/>
            <a:ext cx="9443416" cy="1077218"/>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Quan sát rất kĩ các bộ phận của cây thân, cành, lá, hoa, hương sắc...</a:t>
            </a:r>
            <a:endParaRPr lang="en-US" sz="3200" dirty="0"/>
          </a:p>
        </p:txBody>
      </p:sp>
      <p:sp>
        <p:nvSpPr>
          <p:cNvPr id="11" name="TextBox 10"/>
          <p:cNvSpPr txBox="1"/>
          <p:nvPr/>
        </p:nvSpPr>
        <p:spPr>
          <a:xfrm>
            <a:off x="1162028" y="5478636"/>
            <a:ext cx="9973332" cy="1077218"/>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-Bạn còn tưới nước cho cây theo đúng gợi ý của đề bài.</a:t>
            </a:r>
            <a:endParaRPr lang="en-US" sz="3200" dirty="0">
              <a:latin typeface="Cambria" panose="02040503050406030204" pitchFamily="18" charset="0"/>
              <a:ea typeface="Cambria" panose="02040503050406030204" pitchFamily="18" charset="0"/>
            </a:endParaRPr>
          </a:p>
          <a:p>
            <a:endParaRPr lang="en-US" sz="3200" dirty="0"/>
          </a:p>
        </p:txBody>
      </p:sp>
      <p:sp>
        <p:nvSpPr>
          <p:cNvPr id="6" name="TextBox 5"/>
          <p:cNvSpPr txBox="1"/>
          <p:nvPr/>
        </p:nvSpPr>
        <p:spPr>
          <a:xfrm>
            <a:off x="1166012" y="3986644"/>
            <a:ext cx="8983828" cy="1077218"/>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Dậy thật sớm để quan sát cây hoa hồng. </a:t>
            </a:r>
          </a:p>
          <a:p>
            <a:r>
              <a:rPr lang="en-US" sz="3200" dirty="0"/>
              <a:t> </a:t>
            </a:r>
          </a:p>
        </p:txBody>
      </p:sp>
    </p:spTree>
    <p:extLst>
      <p:ext uri="{BB962C8B-B14F-4D97-AF65-F5344CB8AC3E}">
        <p14:creationId xmlns:p14="http://schemas.microsoft.com/office/powerpoint/2010/main" val="3415718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4" grpId="0"/>
      <p:bldP spid="11"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753533" y="381406"/>
            <a:ext cx="10549468" cy="5703176"/>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矩形 29">
            <a:extLst>
              <a:ext uri="{FF2B5EF4-FFF2-40B4-BE49-F238E27FC236}">
                <a16:creationId xmlns="" xmlns:a16="http://schemas.microsoft.com/office/drawing/2014/main" id="{374BA373-0D5B-441B-8785-6935E06E5EAE}"/>
              </a:ext>
            </a:extLst>
          </p:cNvPr>
          <p:cNvSpPr/>
          <p:nvPr/>
        </p:nvSpPr>
        <p:spPr>
          <a:xfrm>
            <a:off x="1740175" y="95714"/>
            <a:ext cx="8961238" cy="1940957"/>
          </a:xfrm>
          <a:prstGeom prst="roundRect">
            <a:avLst/>
          </a:prstGeom>
          <a:solidFill>
            <a:srgbClr val="00B050"/>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3600" b="1" dirty="0">
                <a:solidFill>
                  <a:schemeClr val="bg1"/>
                </a:solidFill>
                <a:latin typeface="Cambria" panose="02040503050406030204" pitchFamily="18" charset="0"/>
                <a:ea typeface="Cambria" panose="02040503050406030204" pitchFamily="18" charset="0"/>
              </a:rPr>
              <a:t>3. Những câu văn nào là kết quả của sự quan sát kết hợp với trí tưởng tượng phong phú của bạn nhỏ? </a:t>
            </a:r>
          </a:p>
        </p:txBody>
      </p:sp>
      <p:sp>
        <p:nvSpPr>
          <p:cNvPr id="4" name="TextBox 3"/>
          <p:cNvSpPr txBox="1"/>
          <p:nvPr/>
        </p:nvSpPr>
        <p:spPr>
          <a:xfrm>
            <a:off x="863596" y="2078832"/>
            <a:ext cx="10200644" cy="2308324"/>
          </a:xfrm>
          <a:prstGeom prst="rect">
            <a:avLst/>
          </a:prstGeom>
          <a:noFill/>
        </p:spPr>
        <p:txBody>
          <a:bodyPr wrap="square" rtlCol="0">
            <a:spAutoFit/>
          </a:bodyPr>
          <a:lstStyle/>
          <a:p>
            <a:pPr lvl="0" algn="just"/>
            <a:r>
              <a:rPr lang="vi-VN" sz="3600" i="1" dirty="0">
                <a:latin typeface="Cambria" panose="02040503050406030204" pitchFamily="18" charset="0"/>
                <a:ea typeface="Cambria" panose="02040503050406030204" pitchFamily="18" charset="0"/>
              </a:rPr>
              <a:t>Sương như những hòn bi ve tí xíu tụt từ lá xanh xuống bông đỏ, đi tìm mùi thơm ngào ngạt núp đầu giữa những cánh hoa...</a:t>
            </a:r>
            <a:endParaRPr lang="en-US" sz="3600" dirty="0">
              <a:latin typeface="Cambria" panose="02040503050406030204" pitchFamily="18" charset="0"/>
              <a:ea typeface="Cambria" panose="02040503050406030204" pitchFamily="18" charset="0"/>
            </a:endParaRPr>
          </a:p>
          <a:p>
            <a:pPr algn="just"/>
            <a:endParaRPr lang="en-US" sz="3600" dirty="0">
              <a:latin typeface="Cambria" panose="02040503050406030204" pitchFamily="18" charset="0"/>
              <a:ea typeface="Cambria" panose="02040503050406030204" pitchFamily="18" charset="0"/>
            </a:endParaRPr>
          </a:p>
        </p:txBody>
      </p:sp>
      <p:sp>
        <p:nvSpPr>
          <p:cNvPr id="7" name="TextBox 6"/>
          <p:cNvSpPr txBox="1"/>
          <p:nvPr/>
        </p:nvSpPr>
        <p:spPr>
          <a:xfrm>
            <a:off x="863596" y="3969329"/>
            <a:ext cx="10200644" cy="2308324"/>
          </a:xfrm>
          <a:prstGeom prst="rect">
            <a:avLst/>
          </a:prstGeom>
          <a:noFill/>
        </p:spPr>
        <p:txBody>
          <a:bodyPr wrap="square" rtlCol="0">
            <a:spAutoFit/>
          </a:bodyPr>
          <a:lstStyle/>
          <a:p>
            <a:pPr lvl="0" algn="just"/>
            <a:r>
              <a:rPr lang="vi-VN" sz="3600" i="1" dirty="0">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a:t>
            </a:r>
            <a:endParaRPr lang="en-US" sz="3600" dirty="0">
              <a:latin typeface="Cambria" panose="02040503050406030204" pitchFamily="18" charset="0"/>
              <a:ea typeface="Cambria" panose="02040503050406030204" pitchFamily="18" charset="0"/>
            </a:endParaRPr>
          </a:p>
          <a:p>
            <a:pPr algn="just"/>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0305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7">
            <a:extLst>
              <a:ext uri="{FF2B5EF4-FFF2-40B4-BE49-F238E27FC236}">
                <a16:creationId xmlns="" xmlns:a16="http://schemas.microsoft.com/office/drawing/2014/main" id="{A8E535DF-15BD-D423-EF0C-7F74D154BE25}"/>
              </a:ext>
            </a:extLst>
          </p:cNvPr>
          <p:cNvSpPr/>
          <p:nvPr/>
        </p:nvSpPr>
        <p:spPr>
          <a:xfrm>
            <a:off x="1056640" y="419484"/>
            <a:ext cx="10495280" cy="5490962"/>
          </a:xfrm>
          <a:prstGeom prst="roundRect">
            <a:avLst>
              <a:gd name="adj" fmla="val 9858"/>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pic>
        <p:nvPicPr>
          <p:cNvPr id="12" name="Picture 11"/>
          <p:cNvPicPr>
            <a:picLocks noChangeAspect="1"/>
          </p:cNvPicPr>
          <p:nvPr/>
        </p:nvPicPr>
        <p:blipFill rotWithShape="1">
          <a:blip r:embed="rId2"/>
          <a:srcRect l="50662" r="21226" b="23644"/>
          <a:stretch/>
        </p:blipFill>
        <p:spPr>
          <a:xfrm>
            <a:off x="7263955" y="770378"/>
            <a:ext cx="2903297" cy="1275491"/>
          </a:xfrm>
          <a:prstGeom prst="rect">
            <a:avLst/>
          </a:prstGeom>
        </p:spPr>
      </p:pic>
      <p:sp>
        <p:nvSpPr>
          <p:cNvPr id="6" name="TextBox 5"/>
          <p:cNvSpPr txBox="1"/>
          <p:nvPr/>
        </p:nvSpPr>
        <p:spPr>
          <a:xfrm>
            <a:off x="1280160" y="1937770"/>
            <a:ext cx="10058400" cy="1754326"/>
          </a:xfrm>
          <a:prstGeom prst="rect">
            <a:avLst/>
          </a:prstGeom>
          <a:noFill/>
        </p:spPr>
        <p:txBody>
          <a:bodyPr wrap="square" rtlCol="0">
            <a:spAutoFit/>
          </a:bodyPr>
          <a:lstStyle/>
          <a:p>
            <a:pPr lvl="0" algn="ctr">
              <a:defRPr/>
            </a:pPr>
            <a:r>
              <a:rPr lang="vi-VN" sz="3600" b="1" dirty="0">
                <a:solidFill>
                  <a:schemeClr val="accent2">
                    <a:lumMod val="60000"/>
                    <a:lumOff val="40000"/>
                  </a:schemeClr>
                </a:solidFill>
                <a:latin typeface="Cambria" panose="02040503050406030204" pitchFamily="18" charset="0"/>
                <a:ea typeface="Cambria" panose="02040503050406030204" pitchFamily="18" charset="0"/>
              </a:rPr>
              <a:t>3.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Em</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thích</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câu</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văn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nào</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nhất</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trong</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bài</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văn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của</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bạn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nhỏ</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Theo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em</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bài</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văn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của</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bạn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nên</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viết</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thêm</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những</a:t>
            </a:r>
            <a:r>
              <a:rPr lang="en-US" sz="3600" b="1" dirty="0">
                <a:solidFill>
                  <a:schemeClr val="accent2">
                    <a:lumMod val="60000"/>
                    <a:lumOff val="40000"/>
                  </a:schemeClr>
                </a:solidFill>
                <a:latin typeface="Cambria" panose="02040503050406030204" pitchFamily="18" charset="0"/>
                <a:ea typeface="Cambria" panose="02040503050406030204" pitchFamily="18" charset="0"/>
              </a:rPr>
              <a:t> ý </a:t>
            </a:r>
            <a:r>
              <a:rPr lang="en-US" sz="3600" b="1" dirty="0" err="1">
                <a:solidFill>
                  <a:schemeClr val="accent2">
                    <a:lumMod val="60000"/>
                    <a:lumOff val="40000"/>
                  </a:schemeClr>
                </a:solidFill>
                <a:latin typeface="Cambria" panose="02040503050406030204" pitchFamily="18" charset="0"/>
                <a:ea typeface="Cambria" panose="02040503050406030204" pitchFamily="18" charset="0"/>
              </a:rPr>
              <a:t>nào</a:t>
            </a:r>
            <a:r>
              <a:rPr lang="en-US" sz="3600" b="1" dirty="0">
                <a:solidFill>
                  <a:schemeClr val="accent2">
                    <a:lumMod val="60000"/>
                    <a:lumOff val="40000"/>
                  </a:schemeClr>
                </a:solidFill>
                <a:latin typeface="Cambria" panose="02040503050406030204" pitchFamily="18" charset="0"/>
                <a:ea typeface="Cambria" panose="02040503050406030204" pitchFamily="18" charset="0"/>
              </a:rPr>
              <a:t>?</a:t>
            </a:r>
            <a:r>
              <a:rPr lang="en-US" sz="3600" b="1" dirty="0">
                <a:solidFill>
                  <a:schemeClr val="accent2">
                    <a:lumMod val="60000"/>
                    <a:lumOff val="40000"/>
                  </a:schemeClr>
                </a:solidFill>
              </a:rPr>
              <a:t> </a:t>
            </a:r>
            <a:endParaRPr kumimoji="0" lang="vi-VN" sz="3600" b="1" i="0" u="none" strike="noStrike" kern="1200" cap="none" spc="0" normalizeH="0" baseline="0" noProof="0" dirty="0">
              <a:ln>
                <a:noFill/>
              </a:ln>
              <a:solidFill>
                <a:schemeClr val="accent2">
                  <a:lumMod val="60000"/>
                  <a:lumOff val="40000"/>
                </a:schemeClr>
              </a:solidFill>
              <a:effectLst/>
              <a:uLnTx/>
              <a:uFillTx/>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stretch>
            <a:fillRect/>
          </a:stretch>
        </p:blipFill>
        <p:spPr>
          <a:xfrm>
            <a:off x="0" y="770378"/>
            <a:ext cx="9632515" cy="1664352"/>
          </a:xfrm>
          <a:prstGeom prst="rect">
            <a:avLst/>
          </a:prstGeom>
        </p:spPr>
      </p:pic>
      <p:sp>
        <p:nvSpPr>
          <p:cNvPr id="3" name="TextBox 2"/>
          <p:cNvSpPr txBox="1"/>
          <p:nvPr/>
        </p:nvSpPr>
        <p:spPr>
          <a:xfrm>
            <a:off x="1148080" y="3776233"/>
            <a:ext cx="10403840" cy="1754326"/>
          </a:xfrm>
          <a:prstGeom prst="rect">
            <a:avLst/>
          </a:prstGeom>
          <a:noFill/>
        </p:spPr>
        <p:txBody>
          <a:bodyPr wrap="square" rtlCol="0">
            <a:spAutoFit/>
          </a:bodyPr>
          <a:lstStyle/>
          <a:p>
            <a:pPr algn="ctr"/>
            <a:r>
              <a:rPr lang="vi-VN" sz="3600" dirty="0">
                <a:latin typeface="Cambria" panose="02040503050406030204" pitchFamily="18" charset="0"/>
                <a:ea typeface="Cambria" panose="02040503050406030204" pitchFamily="18" charset="0"/>
              </a:rPr>
              <a:t>Bạn nhỏ nên bổ sung những câu văn miêu tả về màu sắc và hình dạng của bông hoa và những nụ hồng,...</a:t>
            </a:r>
            <a:br>
              <a:rPr lang="vi-VN" sz="3600" dirty="0">
                <a:latin typeface="Cambria" panose="02040503050406030204" pitchFamily="18" charset="0"/>
                <a:ea typeface="Cambria" panose="02040503050406030204" pitchFamily="18" charset="0"/>
              </a:rPr>
            </a:b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5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a:extLst>
              <a:ext uri="{FF2B5EF4-FFF2-40B4-BE49-F238E27FC236}">
                <a16:creationId xmlns="" xmlns:a16="http://schemas.microsoft.com/office/drawing/2014/main" id="{5D8AB774-7E5A-443E-FE1D-B59274B575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03704" y="73422"/>
            <a:ext cx="8871108" cy="8439381"/>
          </a:xfrm>
          <a:prstGeom prst="rect">
            <a:avLst/>
          </a:prstGeom>
        </p:spPr>
      </p:pic>
      <p:sp>
        <p:nvSpPr>
          <p:cNvPr id="3" name="圆角矩形 17">
            <a:extLst>
              <a:ext uri="{FF2B5EF4-FFF2-40B4-BE49-F238E27FC236}">
                <a16:creationId xmlns="" xmlns:a16="http://schemas.microsoft.com/office/drawing/2014/main" id="{A8E535DF-15BD-D423-EF0C-7F74D154BE25}"/>
              </a:ext>
            </a:extLst>
          </p:cNvPr>
          <p:cNvSpPr/>
          <p:nvPr/>
        </p:nvSpPr>
        <p:spPr>
          <a:xfrm>
            <a:off x="510118" y="444590"/>
            <a:ext cx="10977032" cy="155354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Rectangle 1"/>
          <p:cNvSpPr/>
          <p:nvPr/>
        </p:nvSpPr>
        <p:spPr>
          <a:xfrm>
            <a:off x="378323" y="682752"/>
            <a:ext cx="11240622" cy="1077218"/>
          </a:xfrm>
          <a:prstGeom prst="rect">
            <a:avLst/>
          </a:prstGeom>
        </p:spPr>
        <p:txBody>
          <a:bodyPr wrap="square">
            <a:spAutoFit/>
          </a:bodyPr>
          <a:lstStyle/>
          <a:p>
            <a:pPr algn="ctr"/>
            <a:r>
              <a:rPr lang="en-US" sz="3200" b="1" kern="0">
                <a:solidFill>
                  <a:srgbClr val="002060"/>
                </a:solidFill>
                <a:latin typeface="Cambria" panose="02040503050406030204" pitchFamily="18" charset="0"/>
                <a:ea typeface="Cambria" panose="02040503050406030204" pitchFamily="18" charset="0"/>
                <a:cs typeface="Times New Roman" panose="02020603050405020304" pitchFamily="18" charset="0"/>
              </a:rPr>
              <a:t>4</a:t>
            </a:r>
            <a:r>
              <a:rPr lang="vi-VN" sz="3200" b="1" kern="0">
                <a:solidFill>
                  <a:srgbClr val="002060"/>
                </a:solidFill>
                <a:latin typeface="Cambria" panose="02040503050406030204" pitchFamily="18" charset="0"/>
                <a:ea typeface="Cambria" panose="02040503050406030204" pitchFamily="18" charset="0"/>
                <a:cs typeface="Times New Roman" panose="02020603050405020304" pitchFamily="18" charset="0"/>
              </a:rPr>
              <a:t>. E</a:t>
            </a:r>
            <a:r>
              <a:rPr lang="en-US" sz="3200" b="1" kern="0">
                <a:solidFill>
                  <a:srgbClr val="002060"/>
                </a:solidFill>
                <a:latin typeface="Cambria" panose="02040503050406030204" pitchFamily="18" charset="0"/>
                <a:ea typeface="Cambria" panose="02040503050406030204" pitchFamily="18" charset="0"/>
                <a:cs typeface="Times New Roman" panose="02020603050405020304" pitchFamily="18" charset="0"/>
              </a:rPr>
              <a:t>m thích nhất câu văn nào trong bài văn của bạn nhỏ? Theo em, bài văn của bạn nên viết thêm những ý nào?</a:t>
            </a:r>
            <a:endParaRPr lang="en-US" sz="3200" b="1" dirty="0">
              <a:solidFill>
                <a:srgbClr val="002060"/>
              </a:solidFill>
              <a:latin typeface="Cambria" panose="02040503050406030204" pitchFamily="18" charset="0"/>
              <a:ea typeface="Cambria" panose="02040503050406030204" pitchFamily="18" charset="0"/>
            </a:endParaRPr>
          </a:p>
        </p:txBody>
      </p:sp>
      <p:sp>
        <p:nvSpPr>
          <p:cNvPr id="5" name="TextBox 4"/>
          <p:cNvSpPr txBox="1"/>
          <p:nvPr/>
        </p:nvSpPr>
        <p:spPr>
          <a:xfrm>
            <a:off x="3035091" y="2954867"/>
            <a:ext cx="7611533" cy="2677656"/>
          </a:xfrm>
          <a:prstGeom prst="rect">
            <a:avLst/>
          </a:prstGeom>
          <a:noFill/>
        </p:spPr>
        <p:txBody>
          <a:bodyPr wrap="square" rtlCol="0">
            <a:spAutoFit/>
          </a:bodyPr>
          <a:lstStyle/>
          <a:p>
            <a:r>
              <a:rPr lang="en-US" sz="2800">
                <a:latin typeface="Cambria" panose="02040503050406030204" pitchFamily="18" charset="0"/>
                <a:ea typeface="Cambria" panose="02040503050406030204" pitchFamily="18" charset="0"/>
              </a:rPr>
              <a:t>B1: Đọc kĩ bài văn, chọn câu văn mình yêu thích và nêu lí do.</a:t>
            </a:r>
          </a:p>
          <a:p>
            <a:endParaRPr lang="en-US" sz="2800">
              <a:latin typeface="Cambria" panose="02040503050406030204" pitchFamily="18" charset="0"/>
              <a:ea typeface="Cambria" panose="02040503050406030204" pitchFamily="18" charset="0"/>
            </a:endParaRPr>
          </a:p>
          <a:p>
            <a:r>
              <a:rPr lang="en-US" sz="2800">
                <a:latin typeface="Cambria" panose="02040503050406030204" pitchFamily="18" charset="0"/>
                <a:ea typeface="Cambria" panose="02040503050406030204" pitchFamily="18" charset="0"/>
              </a:rPr>
              <a:t>B2: Suy nghĩ để bổ sung ý cho bài văn của bạn nhỏ. Có thể viết câu văn em muốn thêm vào bài văn tả cây hoa hồng của bạn.</a:t>
            </a:r>
            <a:endParaRPr lang="vi-VN"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295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7">
            <a:extLst>
              <a:ext uri="{FF2B5EF4-FFF2-40B4-BE49-F238E27FC236}">
                <a16:creationId xmlns="" xmlns:a16="http://schemas.microsoft.com/office/drawing/2014/main" id="{A8E535DF-15BD-D423-EF0C-7F74D154BE25}"/>
              </a:ext>
            </a:extLst>
          </p:cNvPr>
          <p:cNvSpPr/>
          <p:nvPr/>
        </p:nvSpPr>
        <p:spPr>
          <a:xfrm>
            <a:off x="1947334" y="444590"/>
            <a:ext cx="8102600" cy="155354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2" name="Rectangle 1"/>
          <p:cNvSpPr/>
          <p:nvPr/>
        </p:nvSpPr>
        <p:spPr>
          <a:xfrm>
            <a:off x="2065867" y="684368"/>
            <a:ext cx="7696200" cy="1077218"/>
          </a:xfrm>
          <a:prstGeom prst="rect">
            <a:avLst/>
          </a:prstGeom>
        </p:spPr>
        <p:txBody>
          <a:bodyPr wrap="square">
            <a:spAutoFit/>
          </a:bodyPr>
          <a:lstStyle/>
          <a:p>
            <a:pPr algn="ctr"/>
            <a:r>
              <a:rPr lang="vi-VN" sz="3200" b="1"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5. Em học được điều gì về cách viết văn miêu tả sau khi đọc câu chuyện trên?</a:t>
            </a:r>
            <a:endParaRPr lang="en-US" sz="3200" b="1" dirty="0">
              <a:solidFill>
                <a:srgbClr val="002060"/>
              </a:solidFill>
              <a:latin typeface="Cambria" panose="02040503050406030204" pitchFamily="18" charset="0"/>
              <a:ea typeface="Cambria" panose="02040503050406030204" pitchFamily="18" charset="0"/>
            </a:endParaRPr>
          </a:p>
        </p:txBody>
      </p:sp>
      <p:pic>
        <p:nvPicPr>
          <p:cNvPr id="4" name="图片 7">
            <a:extLst>
              <a:ext uri="{FF2B5EF4-FFF2-40B4-BE49-F238E27FC236}">
                <a16:creationId xmlns="" xmlns:a16="http://schemas.microsoft.com/office/drawing/2014/main" id="{5D8AB774-7E5A-443E-FE1D-B59274B575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03704" y="73422"/>
            <a:ext cx="8871108" cy="8439381"/>
          </a:xfrm>
          <a:prstGeom prst="rect">
            <a:avLst/>
          </a:prstGeom>
        </p:spPr>
      </p:pic>
      <p:sp>
        <p:nvSpPr>
          <p:cNvPr id="5" name="TextBox 4"/>
          <p:cNvSpPr txBox="1"/>
          <p:nvPr/>
        </p:nvSpPr>
        <p:spPr>
          <a:xfrm>
            <a:off x="2933491" y="2954867"/>
            <a:ext cx="7611533" cy="2893100"/>
          </a:xfrm>
          <a:prstGeom prst="rect">
            <a:avLst/>
          </a:prstGeom>
          <a:noFill/>
        </p:spPr>
        <p:txBody>
          <a:bodyPr wrap="square" rtlCol="0">
            <a:spAutoFit/>
          </a:bodyPr>
          <a:lstStyle/>
          <a:p>
            <a:r>
              <a:rPr lang="vi-VN" sz="2600" dirty="0">
                <a:latin typeface="Cambria" panose="02040503050406030204" pitchFamily="18" charset="0"/>
                <a:ea typeface="Cambria" panose="02040503050406030204" pitchFamily="18" charset="0"/>
              </a:rPr>
              <a:t>Muốn miêu tả được một sự vật, trước hết :</a:t>
            </a:r>
          </a:p>
          <a:p>
            <a:r>
              <a:rPr lang="vi-VN" sz="2600" dirty="0">
                <a:latin typeface="Cambria" panose="02040503050406030204" pitchFamily="18" charset="0"/>
                <a:ea typeface="Cambria" panose="02040503050406030204" pitchFamily="18" charset="0"/>
              </a:rPr>
              <a:t>+ Quan sát</a:t>
            </a:r>
          </a:p>
          <a:p>
            <a:r>
              <a:rPr lang="vi-VN" sz="2600" dirty="0">
                <a:latin typeface="Cambria" panose="02040503050406030204" pitchFamily="18" charset="0"/>
                <a:ea typeface="Cambria" panose="02040503050406030204" pitchFamily="18" charset="0"/>
              </a:rPr>
              <a:t>+ Liên tưởng, tưởng tượng: hình dung về sự vật đặt trong tương quan các sự vật xung quanh.</a:t>
            </a:r>
          </a:p>
          <a:p>
            <a:r>
              <a:rPr lang="vi-VN" sz="2600" dirty="0">
                <a:latin typeface="Cambria" panose="02040503050406030204" pitchFamily="18" charset="0"/>
                <a:ea typeface="Cambria" panose="02040503050406030204" pitchFamily="18" charset="0"/>
              </a:rPr>
              <a:t>+ So sánh, ví von: Thể hiện tư duy liên tưởng độc đáo riêng của người viết hình dung, cảm nhận về sự vật, hiện tượng miêu tả.</a:t>
            </a:r>
          </a:p>
        </p:txBody>
      </p:sp>
    </p:spTree>
    <p:extLst>
      <p:ext uri="{BB962C8B-B14F-4D97-AF65-F5344CB8AC3E}">
        <p14:creationId xmlns:p14="http://schemas.microsoft.com/office/powerpoint/2010/main" val="1799658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457480"/>
            <a:ext cx="12192000" cy="6858000"/>
            <a:chOff x="0" y="0"/>
            <a:chExt cx="12192000" cy="6858000"/>
          </a:xfrm>
        </p:grpSpPr>
        <p:pic>
          <p:nvPicPr>
            <p:cNvPr id="2" name="图片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1052286"/>
              <a:ext cx="12192000" cy="5805714"/>
            </a:xfrm>
            <a:prstGeom prst="rect">
              <a:avLst/>
            </a:prstGeom>
          </p:spPr>
        </p:pic>
        <p:pic>
          <p:nvPicPr>
            <p:cNvPr id="27" name="图片 26"/>
            <p:cNvPicPr>
              <a:picLocks noChangeAspect="1"/>
            </p:cNvPicPr>
            <p:nvPr/>
          </p:nvPicPr>
          <p:blipFill rotWithShape="1">
            <a:blip r:embed="rId2" cstate="hqprint">
              <a:extLst>
                <a:ext uri="{28A0092B-C50C-407E-A947-70E740481C1C}">
                  <a14:useLocalDpi xmlns:a14="http://schemas.microsoft.com/office/drawing/2010/main" val="0"/>
                </a:ext>
              </a:extLst>
            </a:blip>
            <a:srcRect b="64969"/>
            <a:stretch/>
          </p:blipFill>
          <p:spPr>
            <a:xfrm>
              <a:off x="0" y="0"/>
              <a:ext cx="12192000" cy="2033814"/>
            </a:xfrm>
            <a:prstGeom prst="rect">
              <a:avLst/>
            </a:prstGeom>
          </p:spPr>
        </p:pic>
        <p:pic>
          <p:nvPicPr>
            <p:cNvPr id="28" name="图片 27"/>
            <p:cNvPicPr>
              <a:picLocks noChangeAspect="1"/>
            </p:cNvPicPr>
            <p:nvPr/>
          </p:nvPicPr>
          <p:blipFill rotWithShape="1">
            <a:blip r:embed="rId2" cstate="hqprint">
              <a:extLst>
                <a:ext uri="{28A0092B-C50C-407E-A947-70E740481C1C}">
                  <a14:useLocalDpi xmlns:a14="http://schemas.microsoft.com/office/drawing/2010/main" val="0"/>
                </a:ext>
              </a:extLst>
            </a:blip>
            <a:srcRect t="34047" b="60375"/>
            <a:stretch/>
          </p:blipFill>
          <p:spPr>
            <a:xfrm>
              <a:off x="0" y="2033814"/>
              <a:ext cx="12192000" cy="1312636"/>
            </a:xfrm>
            <a:prstGeom prst="rect">
              <a:avLst/>
            </a:prstGeom>
          </p:spPr>
        </p:pic>
      </p:grpSp>
      <p:sp>
        <p:nvSpPr>
          <p:cNvPr id="6" name="矩形 5"/>
          <p:cNvSpPr/>
          <p:nvPr/>
        </p:nvSpPr>
        <p:spPr>
          <a:xfrm>
            <a:off x="1447100" y="1145518"/>
            <a:ext cx="9048572" cy="4614354"/>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p:cNvSpPr/>
          <p:nvPr/>
        </p:nvSpPr>
        <p:spPr>
          <a:xfrm>
            <a:off x="900546" y="1107747"/>
            <a:ext cx="10363200" cy="1292662"/>
          </a:xfrm>
          <a:prstGeom prst="rect">
            <a:avLst/>
          </a:prstGeom>
        </p:spPr>
        <p:txBody>
          <a:bodyPr wrap="square">
            <a:spAutoFit/>
          </a:bodyPr>
          <a:lstStyle/>
          <a:p>
            <a:pPr lvl="0" algn="ctr">
              <a:defRPr/>
            </a:pPr>
            <a:endParaRPr lang="vi-VN" altLang="zh-CN" sz="3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endParaRPr>
          </a:p>
          <a:p>
            <a:pPr lvl="0" algn="ctr">
              <a:defRPr/>
            </a:pPr>
            <a:r>
              <a:rPr lang="vi-VN" altLang="zh-CN" sz="30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 </a:t>
            </a:r>
            <a:r>
              <a:rPr lang="vi-VN" altLang="zh-CN" sz="4800" b="1" dirty="0">
                <a:ln w="57150">
                  <a:solidFill>
                    <a:srgbClr val="C00000"/>
                  </a:solidFill>
                </a:ln>
                <a:solidFill>
                  <a:srgbClr val="FF3300"/>
                </a:solidFill>
                <a:effectLst>
                  <a:outerShdw blurRad="38100" dist="38100" dir="2700000" algn="tl">
                    <a:srgbClr val="000000">
                      <a:alpha val="43137"/>
                    </a:srgbClr>
                  </a:outerShdw>
                  <a:reflection blurRad="6350" stA="60000" endA="900" endPos="58000" dir="5400000" sy="-100000" algn="bl" rotWithShape="0"/>
                </a:effectLst>
                <a:latin typeface="#9Slide07 IcielPony" panose="02000000000000000000" pitchFamily="2" charset="0"/>
                <a:ea typeface="汉仪小麦体简" panose="00020600040101010101" pitchFamily="18" charset="-122"/>
              </a:rPr>
              <a:t>NỘI DUNG </a:t>
            </a:r>
          </a:p>
        </p:txBody>
      </p:sp>
      <p:sp>
        <p:nvSpPr>
          <p:cNvPr id="4" name="Rectangle 3"/>
          <p:cNvSpPr/>
          <p:nvPr/>
        </p:nvSpPr>
        <p:spPr>
          <a:xfrm>
            <a:off x="1713499" y="2754761"/>
            <a:ext cx="8515773" cy="1569660"/>
          </a:xfrm>
          <a:prstGeom prst="rect">
            <a:avLst/>
          </a:prstGeom>
        </p:spPr>
        <p:txBody>
          <a:bodyPr wrap="square">
            <a:spAutoFit/>
          </a:bodyPr>
          <a:lstStyle/>
          <a:p>
            <a:pPr lvl="0" algn="ctr"/>
            <a:r>
              <a:rPr lang="vi-VN" sz="3200" b="1" dirty="0">
                <a:latin typeface="Cambria" panose="02040503050406030204" pitchFamily="18" charset="0"/>
                <a:ea typeface="Cambria" panose="02040503050406030204" pitchFamily="18" charset="0"/>
              </a:rPr>
              <a:t>Muốn viết bài văn miêu tả, cần có những trải nghiệm thực tế, cần quan sát kĩ sự vật được miêu tả, cần phát huy trí tưởng tượng... </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7271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566820"/>
            <a:ext cx="11655455" cy="609369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dirty="0"/>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pic>
        <p:nvPicPr>
          <p:cNvPr id="3" name="Picture 2"/>
          <p:cNvPicPr>
            <a:picLocks noChangeAspect="1"/>
          </p:cNvPicPr>
          <p:nvPr/>
        </p:nvPicPr>
        <p:blipFill>
          <a:blip r:embed="rId2"/>
          <a:stretch>
            <a:fillRect/>
          </a:stretch>
        </p:blipFill>
        <p:spPr>
          <a:xfrm>
            <a:off x="1086882" y="503079"/>
            <a:ext cx="10701219" cy="1803281"/>
          </a:xfrm>
          <a:prstGeom prst="rect">
            <a:avLst/>
          </a:prstGeom>
        </p:spPr>
      </p:pic>
      <p:sp>
        <p:nvSpPr>
          <p:cNvPr id="2" name="TextBox 1"/>
          <p:cNvSpPr txBox="1"/>
          <p:nvPr/>
        </p:nvSpPr>
        <p:spPr>
          <a:xfrm>
            <a:off x="613833" y="1786466"/>
            <a:ext cx="10964333" cy="4062651"/>
          </a:xfrm>
          <a:prstGeom prst="rect">
            <a:avLst/>
          </a:prstGeom>
          <a:noFill/>
        </p:spPr>
        <p:txBody>
          <a:bodyPr wrap="square" rtlCol="0">
            <a:spAutoFit/>
          </a:bodyPr>
          <a:lstStyle/>
          <a:p>
            <a:pPr lvl="0" algn="just">
              <a:defRPr/>
            </a:pPr>
            <a:r>
              <a:rPr lang="vi-VN" sz="3000" dirty="0">
                <a:solidFill>
                  <a:prstClr val="black"/>
                </a:solidFill>
                <a:latin typeface="Cambria" panose="02040503050406030204" pitchFamily="18" charset="0"/>
                <a:ea typeface="Cambria" panose="02040503050406030204" pitchFamily="18" charset="0"/>
              </a:rPr>
              <a:t>      Tới đây có thể kết luận được rồi. Tôi đọc gợi ý cuối cùng trong sách: “Em đã chăm sóc, bảo vệ cây hoa đó như thế nào?". Khó ghê! Ông bà trồng và chăm sóc đấy chứ! Nhưng vẫn còn kịp. Tôi vào bếp lấy cái bình, múc nước rồi hăm hở bước theo ý văn của mình và té cái “oạch” trước khi viết đoạn kết:</a:t>
            </a:r>
          </a:p>
          <a:p>
            <a:pPr lvl="0" algn="just">
              <a:defRPr/>
            </a:pPr>
            <a:r>
              <a:rPr lang="vi-VN" sz="3000" dirty="0">
                <a:solidFill>
                  <a:prstClr val="black"/>
                </a:solidFill>
                <a:latin typeface="Cambria" panose="02040503050406030204" pitchFamily="18" charset="0"/>
                <a:ea typeface="Cambria" panose="02040503050406030204" pitchFamily="18" charset="0"/>
              </a:rPr>
              <a:t>  </a:t>
            </a:r>
            <a:r>
              <a:rPr lang="vi-VN" sz="3000" i="1" dirty="0">
                <a:solidFill>
                  <a:prstClr val="black"/>
                </a:solidFill>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a:t>
            </a:r>
            <a:r>
              <a:rPr lang="vi-VN" sz="3000" dirty="0">
                <a:solidFill>
                  <a:prstClr val="black"/>
                </a:solidFill>
                <a:latin typeface="Cambria" panose="02040503050406030204" pitchFamily="18" charset="0"/>
                <a:ea typeface="Cambria" panose="02040503050406030204" pitchFamily="18" charset="0"/>
              </a:rPr>
              <a:t> </a:t>
            </a:r>
          </a:p>
          <a:p>
            <a:pPr lvl="0" algn="just">
              <a:defRPr/>
            </a:pPr>
            <a:r>
              <a:rPr lang="vi-VN" sz="3000" dirty="0">
                <a:solidFill>
                  <a:prstClr val="black"/>
                </a:solidFill>
                <a:latin typeface="Cambria" panose="02040503050406030204" pitchFamily="18" charset="0"/>
                <a:ea typeface="Cambria" panose="02040503050406030204" pitchFamily="18" charset="0"/>
              </a:rPr>
              <a:t> 							(Theo Trần Quốc Toàn)</a:t>
            </a:r>
          </a:p>
          <a:p>
            <a:endParaRPr lang="en-US" dirty="0"/>
          </a:p>
        </p:txBody>
      </p:sp>
    </p:spTree>
    <p:extLst>
      <p:ext uri="{BB962C8B-B14F-4D97-AF65-F5344CB8AC3E}">
        <p14:creationId xmlns:p14="http://schemas.microsoft.com/office/powerpoint/2010/main" val="1044590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 xmlns:a16="http://schemas.microsoft.com/office/drawing/2014/main" id="{A8E535DF-15BD-D423-EF0C-7F74D154BE25}"/>
              </a:ext>
            </a:extLst>
          </p:cNvPr>
          <p:cNvSpPr/>
          <p:nvPr/>
        </p:nvSpPr>
        <p:spPr>
          <a:xfrm>
            <a:off x="3115220" y="388980"/>
            <a:ext cx="8145518" cy="405264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Bold" panose="020B0800000000000000"/>
              <a:cs typeface="+mn-cs"/>
            </a:endParaRPr>
          </a:p>
        </p:txBody>
      </p:sp>
      <p:pic>
        <p:nvPicPr>
          <p:cNvPr id="3" name="Picture 2"/>
          <p:cNvPicPr>
            <a:picLocks noChangeAspect="1"/>
          </p:cNvPicPr>
          <p:nvPr/>
        </p:nvPicPr>
        <p:blipFill>
          <a:blip r:embed="rId2"/>
          <a:stretch>
            <a:fillRect/>
          </a:stretch>
        </p:blipFill>
        <p:spPr>
          <a:xfrm>
            <a:off x="2476095" y="0"/>
            <a:ext cx="9181372" cy="4706520"/>
          </a:xfrm>
          <a:prstGeom prst="rect">
            <a:avLst/>
          </a:prstGeom>
        </p:spPr>
      </p:pic>
      <p:pic>
        <p:nvPicPr>
          <p:cNvPr id="5" name="Picture 4">
            <a:extLst>
              <a:ext uri="{FF2B5EF4-FFF2-40B4-BE49-F238E27FC236}">
                <a16:creationId xmlns="" xmlns:a16="http://schemas.microsoft.com/office/drawing/2014/main" id="{2407BE3A-8D29-FDC1-0C44-2A1165241582}"/>
              </a:ext>
            </a:extLst>
          </p:cNvPr>
          <p:cNvPicPr>
            <a:picLocks noChangeAspect="1"/>
          </p:cNvPicPr>
          <p:nvPr/>
        </p:nvPicPr>
        <p:blipFill>
          <a:blip r:embed="rId3"/>
          <a:stretch>
            <a:fillRect/>
          </a:stretch>
        </p:blipFill>
        <p:spPr>
          <a:xfrm>
            <a:off x="27877" y="1572370"/>
            <a:ext cx="3764485" cy="5241393"/>
          </a:xfrm>
          <a:prstGeom prst="rect">
            <a:avLst/>
          </a:prstGeom>
        </p:spPr>
      </p:pic>
    </p:spTree>
    <p:extLst>
      <p:ext uri="{BB962C8B-B14F-4D97-AF65-F5344CB8AC3E}">
        <p14:creationId xmlns:p14="http://schemas.microsoft.com/office/powerpoint/2010/main" val="4017893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08955" y="1271799"/>
            <a:ext cx="7463928"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563" y="-1149161"/>
            <a:ext cx="10262711" cy="7834562"/>
          </a:xfrm>
          <a:prstGeom prst="rect">
            <a:avLst/>
          </a:prstGeom>
        </p:spPr>
      </p:pic>
      <p:pic>
        <p:nvPicPr>
          <p:cNvPr id="7" name="Picture 6"/>
          <p:cNvPicPr>
            <a:picLocks noChangeAspect="1"/>
          </p:cNvPicPr>
          <p:nvPr/>
        </p:nvPicPr>
        <p:blipFill>
          <a:blip r:embed="rId3"/>
          <a:stretch>
            <a:fillRect/>
          </a:stretch>
        </p:blipFill>
        <p:spPr>
          <a:xfrm>
            <a:off x="2314419" y="2628620"/>
            <a:ext cx="7258464" cy="1481937"/>
          </a:xfrm>
          <a:prstGeom prst="rect">
            <a:avLst/>
          </a:prstGeom>
        </p:spPr>
      </p:pic>
    </p:spTree>
    <p:extLst>
      <p:ext uri="{BB962C8B-B14F-4D97-AF65-F5344CB8AC3E}">
        <p14:creationId xmlns:p14="http://schemas.microsoft.com/office/powerpoint/2010/main" val="3845484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3742" y="48903"/>
            <a:ext cx="11797462" cy="6832640"/>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					</a:t>
            </a:r>
            <a:r>
              <a:rPr lang="vi-VN" sz="2000" b="1" dirty="0">
                <a:solidFill>
                  <a:srgbClr val="FF0000"/>
                </a:solidFill>
                <a:latin typeface="Cambria" panose="02040503050406030204" pitchFamily="18" charset="0"/>
                <a:ea typeface="Cambria" panose="02040503050406030204" pitchFamily="18" charset="0"/>
              </a:rPr>
              <a:t>TẬP LÀM VĂN </a:t>
            </a:r>
          </a:p>
          <a:p>
            <a:pPr algn="just"/>
            <a:r>
              <a:rPr lang="vi-VN" sz="2000" dirty="0">
                <a:latin typeface="Cambria" panose="02040503050406030204" pitchFamily="18" charset="0"/>
                <a:ea typeface="Cambria" panose="02040503050406030204" pitchFamily="18" charset="0"/>
              </a:rPr>
              <a:t>     Cuối tuần, ba cho tôi về quê để tôi tìm được nhiều ý cho bài văn "Tả cây hoa nhà em". Ngồi đò dọc ba mươi cây số, tôi đã viết mở bài thế này: </a:t>
            </a:r>
          </a:p>
          <a:p>
            <a:pPr algn="just"/>
            <a:r>
              <a:rPr lang="vi-VN"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Chiều thứ Bảy về quê, tôi gặp lại cây hoa hồng mà ngoại đã trồng ở mảnh vườn trước cửa.</a:t>
            </a:r>
          </a:p>
          <a:p>
            <a:pPr algn="just"/>
            <a:r>
              <a:rPr lang="vi-VN" sz="2000" dirty="0">
                <a:latin typeface="Cambria" panose="02040503050406030204" pitchFamily="18" charset="0"/>
                <a:ea typeface="Cambria" panose="02040503050406030204" pitchFamily="18" charset="0"/>
              </a:rPr>
              <a:t>    Nhưng về tới quê thì trời sập tối. Bụi hồng, bụi dạ lí, bụi mẫu đơn trông không khác gì nhau nên tôi đành để dở dang bài văn.</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Hôm sau, trời còn mù sương, tôi đã có mặt ngoài vườn. Gió xào xạc trên tàu dừa. Cây hoa hồng bỗng giật mình, rung rinh, những giọt sương từ mặt lá rơi xuống. Ý văn cũng như sương là chã:</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Thân cây hoa to bằng ngón tay cái. Cành hoa nhỏ như ngón tay út, xoè ra nhiều lá hình trái tim viền răng cưa. Sương như những hòn bi ve tí xíu tụt từ lá xanh xuống bông đỏ, đi tìm mùi thơm ngào ngạt núp đâu giữa những cánh hoa...</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Tới đây thì bí quá! Tôi định chạy lại bậc thềm để đọc câu hỏi gợi ý trong sách, chẳng may đánh rơi cuốn vở dưới gốc cây hồng. Cúi xuống nhặt vở thì tay tôi bị gai cào một vết. Hoá ra cây hoa hồng còn có gai. Quên xuýt xoa, tôi nghĩ tiếp về bài văn của mình:</a:t>
            </a:r>
          </a:p>
          <a:p>
            <a:pPr algn="just"/>
            <a:r>
              <a:rPr lang="vi-VN" sz="2000" i="1" dirty="0">
                <a:latin typeface="Cambria" panose="02040503050406030204" pitchFamily="18" charset="0"/>
                <a:ea typeface="Cambria" panose="02040503050406030204" pitchFamily="18" charset="0"/>
              </a:rPr>
              <a:t>  </a:t>
            </a:r>
            <a:r>
              <a:rPr lang="en-US" sz="2000" i="1"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Hồng không phải mít mà cũng có gai. Gai hồng không nhể được ốc luộc như gai bưởi. Gai hồng giữ cho bông hồng thả sức đẹp…</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Tới đây có thể kết luận được rồi. Tôi đọc gợi ý cuối cùng trong sách: “Em đã chăm sóc, bảo vệ cây hoa đó như thế nào?". Khó ghê! Ông bà trồng và chăm sóc đấy chứ! Nhưng vẫn còn kịp. Tôi vào bếp lấy cái bình, múc nước rồi hăm hở bước theo ý văn của mình và té cái “oạch” trước khi viết đoạn kết:</a:t>
            </a:r>
          </a:p>
          <a:p>
            <a:pPr algn="just"/>
            <a:r>
              <a:rPr lang="vi-VN"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  </a:t>
            </a:r>
            <a:r>
              <a:rPr lang="vi-VN" sz="2000" i="1" dirty="0">
                <a:latin typeface="Cambria" panose="02040503050406030204" pitchFamily="18" charset="0"/>
                <a:ea typeface="Cambria" panose="02040503050406030204" pitchFamily="18" charset="0"/>
              </a:rPr>
              <a:t>Từ tay tôi, cái bình tưới như chú voi con dễ thương đung đưa vòi, rắc lên cây hoa hồng một cơn mưa rào nhỏ. </a:t>
            </a:r>
            <a:r>
              <a:rPr lang="en-US" sz="2000" i="1" dirty="0">
                <a:latin typeface="Cambria" panose="02040503050406030204" pitchFamily="18" charset="0"/>
                <a:ea typeface="Cambria" panose="02040503050406030204" pitchFamily="18" charset="0"/>
              </a:rPr>
              <a:t>									</a:t>
            </a:r>
            <a:r>
              <a:rPr lang="vi-VN" sz="1600" b="1" i="1" dirty="0">
                <a:latin typeface="Cambria" panose="02040503050406030204" pitchFamily="18" charset="0"/>
                <a:ea typeface="Cambria" panose="02040503050406030204" pitchFamily="18" charset="0"/>
              </a:rPr>
              <a:t>(Theo Trần Quốc Toàn)</a:t>
            </a:r>
          </a:p>
          <a:p>
            <a:pPr algn="just"/>
            <a:endParaRPr lang="en-US" dirty="0"/>
          </a:p>
        </p:txBody>
      </p:sp>
    </p:spTree>
    <p:extLst>
      <p:ext uri="{BB962C8B-B14F-4D97-AF65-F5344CB8AC3E}">
        <p14:creationId xmlns:p14="http://schemas.microsoft.com/office/powerpoint/2010/main" val="4017289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10"/>
          <p:cNvSpPr/>
          <p:nvPr/>
        </p:nvSpPr>
        <p:spPr>
          <a:xfrm>
            <a:off x="685009" y="488607"/>
            <a:ext cx="11074400" cy="6110180"/>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grpSp>
        <p:nvGrpSpPr>
          <p:cNvPr id="10" name="Group 9">
            <a:extLst>
              <a:ext uri="{FF2B5EF4-FFF2-40B4-BE49-F238E27FC236}">
                <a16:creationId xmlns="" xmlns:a16="http://schemas.microsoft.com/office/drawing/2014/main" id="{3E022641-F937-4B6D-816A-4D8670618810}"/>
              </a:ext>
            </a:extLst>
          </p:cNvPr>
          <p:cNvGrpSpPr/>
          <p:nvPr/>
        </p:nvGrpSpPr>
        <p:grpSpPr>
          <a:xfrm>
            <a:off x="7244346" y="1009774"/>
            <a:ext cx="4947654" cy="1361483"/>
            <a:chOff x="5425541" y="1047723"/>
            <a:chExt cx="4827497" cy="2168925"/>
          </a:xfrm>
        </p:grpSpPr>
        <p:sp>
          <p:nvSpPr>
            <p:cNvPr id="11" name="Speech Bubble: Rectangle with Corners Rounded 7">
              <a:extLst>
                <a:ext uri="{FF2B5EF4-FFF2-40B4-BE49-F238E27FC236}">
                  <a16:creationId xmlns="" xmlns:a16="http://schemas.microsoft.com/office/drawing/2014/main" id="{98C5D630-6596-4118-846D-AB42D8F34EC7}"/>
                </a:ext>
              </a:extLst>
            </p:cNvPr>
            <p:cNvSpPr/>
            <p:nvPr/>
          </p:nvSpPr>
          <p:spPr>
            <a:xfrm flipH="1">
              <a:off x="5425541" y="1047723"/>
              <a:ext cx="4827497" cy="2168925"/>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EFD28518-CA42-4BC6-B244-5CBC461F2EBD}"/>
                </a:ext>
              </a:extLst>
            </p:cNvPr>
            <p:cNvSpPr txBox="1"/>
            <p:nvPr/>
          </p:nvSpPr>
          <p:spPr>
            <a:xfrm>
              <a:off x="5572936" y="1189355"/>
              <a:ext cx="4532707" cy="1863166"/>
            </a:xfrm>
            <a:prstGeom prst="rect">
              <a:avLst/>
            </a:prstGeom>
            <a:noFill/>
          </p:spPr>
          <p:txBody>
            <a:bodyPr wrap="square">
              <a:spAutoFit/>
            </a:bodyPr>
            <a:lstStyle/>
            <a:p>
              <a:pPr algn="ctr"/>
              <a:r>
                <a:rPr lang="vi-VN" sz="3500" b="1" dirty="0">
                  <a:solidFill>
                    <a:srgbClr val="C00000"/>
                  </a:solidFill>
                </a:rPr>
                <a:t>Bài đọc chia làm mấy đoạn?</a:t>
              </a:r>
              <a:endParaRPr lang="en-US" sz="3500" b="1" dirty="0">
                <a:solidFill>
                  <a:srgbClr val="C00000"/>
                </a:solidFill>
              </a:endParaRPr>
            </a:p>
          </p:txBody>
        </p:sp>
      </p:grpSp>
      <p:pic>
        <p:nvPicPr>
          <p:cNvPr id="14" name="Picture 13">
            <a:extLst>
              <a:ext uri="{FF2B5EF4-FFF2-40B4-BE49-F238E27FC236}">
                <a16:creationId xmlns="" xmlns:a16="http://schemas.microsoft.com/office/drawing/2014/main" id="{10D3A688-7561-4AE1-82CA-D2A838608A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0420" y="2586781"/>
            <a:ext cx="2610118" cy="3805206"/>
          </a:xfrm>
          <a:prstGeom prst="rect">
            <a:avLst/>
          </a:prstGeom>
        </p:spPr>
      </p:pic>
      <p:sp>
        <p:nvSpPr>
          <p:cNvPr id="15" name="TextBox 14"/>
          <p:cNvSpPr txBox="1"/>
          <p:nvPr/>
        </p:nvSpPr>
        <p:spPr>
          <a:xfrm>
            <a:off x="-975423" y="1304081"/>
            <a:ext cx="9621240" cy="1015663"/>
          </a:xfrm>
          <a:prstGeom prst="rect">
            <a:avLst/>
          </a:prstGeom>
          <a:noFill/>
        </p:spPr>
        <p:txBody>
          <a:bodyPr wrap="square" rtlCol="0">
            <a:spAutoFit/>
          </a:bodyPr>
          <a:lstStyle/>
          <a:p>
            <a:pPr algn="ctr"/>
            <a:r>
              <a:rPr lang="en-US" sz="6000" b="1" dirty="0">
                <a:solidFill>
                  <a:srgbClr val="E345BA"/>
                </a:solidFill>
                <a:effectLst>
                  <a:outerShdw blurRad="38100" dist="38100" dir="2700000" algn="tl">
                    <a:srgbClr val="000000">
                      <a:alpha val="43137"/>
                    </a:srgbClr>
                  </a:outerShdw>
                </a:effectLst>
                <a:latin typeface="UTM Futura Extra" panose="02040603050506020204" pitchFamily="18" charset="0"/>
              </a:rPr>
              <a:t>CHIA</a:t>
            </a:r>
            <a:r>
              <a:rPr lang="vi-VN" sz="6000" b="1" dirty="0">
                <a:solidFill>
                  <a:srgbClr val="E345BA"/>
                </a:solidFill>
                <a:effectLst>
                  <a:outerShdw blurRad="38100" dist="38100" dir="2700000" algn="tl">
                    <a:srgbClr val="000000">
                      <a:alpha val="43137"/>
                    </a:srgbClr>
                  </a:outerShdw>
                </a:effectLst>
                <a:latin typeface="UTM Futura Extra" panose="02040603050506020204" pitchFamily="18" charset="0"/>
              </a:rPr>
              <a:t> </a:t>
            </a:r>
            <a:r>
              <a:rPr lang="en-US" sz="6000" b="1" dirty="0">
                <a:solidFill>
                  <a:srgbClr val="E345BA"/>
                </a:solidFill>
                <a:effectLst>
                  <a:outerShdw blurRad="38100" dist="38100" dir="2700000" algn="tl">
                    <a:srgbClr val="000000">
                      <a:alpha val="43137"/>
                    </a:srgbClr>
                  </a:outerShdw>
                </a:effectLst>
                <a:latin typeface="UTM Futura Extra" panose="02040603050506020204" pitchFamily="18" charset="0"/>
              </a:rPr>
              <a:t>ĐOẠN</a:t>
            </a:r>
          </a:p>
        </p:txBody>
      </p:sp>
      <p:sp>
        <p:nvSpPr>
          <p:cNvPr id="17" name="矩形 29">
            <a:extLst>
              <a:ext uri="{FF2B5EF4-FFF2-40B4-BE49-F238E27FC236}">
                <a16:creationId xmlns="" xmlns:a16="http://schemas.microsoft.com/office/drawing/2014/main" id="{374BA373-0D5B-441B-8785-6935E06E5EAE}"/>
              </a:ext>
            </a:extLst>
          </p:cNvPr>
          <p:cNvSpPr/>
          <p:nvPr/>
        </p:nvSpPr>
        <p:spPr>
          <a:xfrm>
            <a:off x="1316034" y="2897290"/>
            <a:ext cx="6276256" cy="578882"/>
          </a:xfrm>
          <a:prstGeom prst="roundRect">
            <a:avLst/>
          </a:prstGeom>
          <a:solidFill>
            <a:srgbClr val="F48B79"/>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2800" b="1" i="1" dirty="0">
                <a:latin typeface="Cambria" panose="02040503050406030204" pitchFamily="18" charset="0"/>
                <a:ea typeface="Cambria" panose="02040503050406030204" pitchFamily="18" charset="0"/>
              </a:rPr>
              <a:t> Đoạn 1: Từ đầu... để dở dang bài văn</a:t>
            </a:r>
            <a:endParaRPr lang="en-US" sz="2800" b="1" dirty="0">
              <a:latin typeface="Cambria" panose="02040503050406030204" pitchFamily="18" charset="0"/>
              <a:ea typeface="Cambria" panose="02040503050406030204" pitchFamily="18" charset="0"/>
            </a:endParaRPr>
          </a:p>
        </p:txBody>
      </p:sp>
      <p:sp>
        <p:nvSpPr>
          <p:cNvPr id="19" name="矩形 29">
            <a:extLst>
              <a:ext uri="{FF2B5EF4-FFF2-40B4-BE49-F238E27FC236}">
                <a16:creationId xmlns="" xmlns:a16="http://schemas.microsoft.com/office/drawing/2014/main" id="{374BA373-0D5B-441B-8785-6935E06E5EAE}"/>
              </a:ext>
            </a:extLst>
          </p:cNvPr>
          <p:cNvSpPr/>
          <p:nvPr/>
        </p:nvSpPr>
        <p:spPr>
          <a:xfrm>
            <a:off x="1012378" y="3939092"/>
            <a:ext cx="7144753" cy="669853"/>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endParaRPr lang="en-US" sz="3400" dirty="0">
              <a:latin typeface="Cambria" panose="02040503050406030204" pitchFamily="18" charset="0"/>
              <a:ea typeface="Cambria" panose="02040503050406030204" pitchFamily="18" charset="0"/>
            </a:endParaRPr>
          </a:p>
        </p:txBody>
      </p:sp>
      <p:sp>
        <p:nvSpPr>
          <p:cNvPr id="20" name="矩形 29">
            <a:extLst>
              <a:ext uri="{FF2B5EF4-FFF2-40B4-BE49-F238E27FC236}">
                <a16:creationId xmlns="" xmlns:a16="http://schemas.microsoft.com/office/drawing/2014/main" id="{374BA373-0D5B-441B-8785-6935E06E5EAE}"/>
              </a:ext>
            </a:extLst>
          </p:cNvPr>
          <p:cNvSpPr/>
          <p:nvPr/>
        </p:nvSpPr>
        <p:spPr>
          <a:xfrm>
            <a:off x="1765698" y="4905951"/>
            <a:ext cx="4902955" cy="578882"/>
          </a:xfrm>
          <a:prstGeom prst="roundRect">
            <a:avLst/>
          </a:prstGeom>
          <a:solidFill>
            <a:schemeClr val="accent2">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2800" b="1" i="1" dirty="0">
                <a:latin typeface="Cambria" panose="02040503050406030204" pitchFamily="18" charset="0"/>
                <a:ea typeface="Cambria" panose="02040503050406030204" pitchFamily="18" charset="0"/>
              </a:rPr>
              <a:t> Đoạn 3: Còn lại.</a:t>
            </a:r>
            <a:endParaRPr lang="en-US" sz="2800" b="1" dirty="0">
              <a:latin typeface="Cambria" panose="02040503050406030204" pitchFamily="18" charset="0"/>
              <a:ea typeface="Cambria" panose="02040503050406030204" pitchFamily="18" charset="0"/>
            </a:endParaRPr>
          </a:p>
        </p:txBody>
      </p:sp>
      <p:grpSp>
        <p:nvGrpSpPr>
          <p:cNvPr id="22" name="Group 21">
            <a:extLst>
              <a:ext uri="{FF2B5EF4-FFF2-40B4-BE49-F238E27FC236}">
                <a16:creationId xmlns="" xmlns:a16="http://schemas.microsoft.com/office/drawing/2014/main" id="{3E022641-F937-4B6D-816A-4D8670618810}"/>
              </a:ext>
            </a:extLst>
          </p:cNvPr>
          <p:cNvGrpSpPr/>
          <p:nvPr/>
        </p:nvGrpSpPr>
        <p:grpSpPr>
          <a:xfrm>
            <a:off x="7829337" y="1057671"/>
            <a:ext cx="4515063" cy="1414670"/>
            <a:chOff x="5424805" y="1581448"/>
            <a:chExt cx="4899569" cy="2253655"/>
          </a:xfrm>
        </p:grpSpPr>
        <p:sp>
          <p:nvSpPr>
            <p:cNvPr id="24" name="Speech Bubble: Rectangle with Corners Rounded 7">
              <a:extLst>
                <a:ext uri="{FF2B5EF4-FFF2-40B4-BE49-F238E27FC236}">
                  <a16:creationId xmlns="" xmlns:a16="http://schemas.microsoft.com/office/drawing/2014/main" id="{98C5D630-6596-4118-846D-AB42D8F34EC7}"/>
                </a:ext>
              </a:extLst>
            </p:cNvPr>
            <p:cNvSpPr/>
            <p:nvPr/>
          </p:nvSpPr>
          <p:spPr>
            <a:xfrm flipH="1">
              <a:off x="5424805" y="1581448"/>
              <a:ext cx="4827497" cy="2168925"/>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 xmlns:a16="http://schemas.microsoft.com/office/drawing/2014/main" id="{EFD28518-CA42-4BC6-B244-5CBC461F2EBD}"/>
                </a:ext>
              </a:extLst>
            </p:cNvPr>
            <p:cNvSpPr txBox="1"/>
            <p:nvPr/>
          </p:nvSpPr>
          <p:spPr>
            <a:xfrm>
              <a:off x="5791667" y="1971939"/>
              <a:ext cx="4532707" cy="1863164"/>
            </a:xfrm>
            <a:prstGeom prst="rect">
              <a:avLst/>
            </a:prstGeom>
            <a:noFill/>
          </p:spPr>
          <p:txBody>
            <a:bodyPr wrap="square">
              <a:spAutoFit/>
            </a:bodyPr>
            <a:lstStyle/>
            <a:p>
              <a:pPr algn="ctr"/>
              <a:r>
                <a:rPr lang="vi-VN" sz="3500" b="1" dirty="0">
                  <a:solidFill>
                    <a:srgbClr val="C00000"/>
                  </a:solidFill>
                </a:rPr>
                <a:t>Bài đọc chia làm </a:t>
              </a:r>
            </a:p>
            <a:p>
              <a:pPr algn="ctr"/>
              <a:r>
                <a:rPr lang="en-US" sz="3500" b="1" dirty="0" smtClean="0">
                  <a:solidFill>
                    <a:srgbClr val="C00000"/>
                  </a:solidFill>
                </a:rPr>
                <a:t>3</a:t>
              </a:r>
              <a:r>
                <a:rPr lang="vi-VN" sz="3500" b="1" dirty="0" smtClean="0">
                  <a:solidFill>
                    <a:srgbClr val="C00000"/>
                  </a:solidFill>
                </a:rPr>
                <a:t> </a:t>
              </a:r>
              <a:r>
                <a:rPr lang="vi-VN" sz="3500" b="1" dirty="0">
                  <a:solidFill>
                    <a:srgbClr val="C00000"/>
                  </a:solidFill>
                </a:rPr>
                <a:t>đoạn</a:t>
              </a:r>
              <a:endParaRPr lang="en-US" sz="3500" b="1" dirty="0">
                <a:solidFill>
                  <a:srgbClr val="C00000"/>
                </a:solidFill>
              </a:endParaRPr>
            </a:p>
          </p:txBody>
        </p:sp>
      </p:grpSp>
      <p:sp>
        <p:nvSpPr>
          <p:cNvPr id="2" name="TextBox 1"/>
          <p:cNvSpPr txBox="1"/>
          <p:nvPr/>
        </p:nvSpPr>
        <p:spPr>
          <a:xfrm>
            <a:off x="1119154" y="3927632"/>
            <a:ext cx="7152799" cy="954107"/>
          </a:xfrm>
          <a:prstGeom prst="rect">
            <a:avLst/>
          </a:prstGeom>
          <a:noFill/>
        </p:spPr>
        <p:txBody>
          <a:bodyPr wrap="square" rtlCol="0">
            <a:spAutoFit/>
          </a:bodyPr>
          <a:lstStyle/>
          <a:p>
            <a:pPr algn="ctr"/>
            <a:r>
              <a:rPr lang="vi-VN" sz="2800" b="1" i="1" dirty="0">
                <a:latin typeface="Cambria" panose="02040503050406030204" pitchFamily="18" charset="0"/>
                <a:ea typeface="Cambria" panose="02040503050406030204" pitchFamily="18" charset="0"/>
              </a:rPr>
              <a:t> Đoạn 2: Tiếp theo ...bông hồng thả sức đẹp.</a:t>
            </a:r>
            <a:endParaRPr lang="en-US" sz="2800" b="1" dirty="0">
              <a:latin typeface="Cambria" panose="02040503050406030204" pitchFamily="18" charset="0"/>
              <a:ea typeface="Cambria" panose="02040503050406030204" pitchFamily="18" charset="0"/>
            </a:endParaRPr>
          </a:p>
          <a:p>
            <a:pPr algn="ct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89347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0"/>
                                        </p:tgtEl>
                                        <p:attrNameLst>
                                          <p:attrName>ppt_w</p:attrName>
                                        </p:attrNameLst>
                                      </p:cBhvr>
                                      <p:tavLst>
                                        <p:tav tm="0">
                                          <p:val>
                                            <p:strVal val="ppt_w"/>
                                          </p:val>
                                        </p:tav>
                                        <p:tav tm="100000">
                                          <p:val>
                                            <p:fltVal val="0"/>
                                          </p:val>
                                        </p:tav>
                                      </p:tavLst>
                                    </p:anim>
                                    <p:anim calcmode="lin" valueType="num">
                                      <p:cBhvr>
                                        <p:cTn id="12" dur="500"/>
                                        <p:tgtEl>
                                          <p:spTgt spid="10"/>
                                        </p:tgtEl>
                                        <p:attrNameLst>
                                          <p:attrName>ppt_h</p:attrName>
                                        </p:attrNameLst>
                                      </p:cBhvr>
                                      <p:tavLst>
                                        <p:tav tm="0">
                                          <p:val>
                                            <p:strVal val="ppt_h"/>
                                          </p:val>
                                        </p:tav>
                                        <p:tav tm="100000">
                                          <p:val>
                                            <p:fltVal val="0"/>
                                          </p:val>
                                        </p:tav>
                                      </p:tavLst>
                                    </p:anim>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in)">
                                      <p:cBhvr>
                                        <p:cTn id="19" dur="20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9" grpId="0" animBg="1"/>
      <p:bldP spid="2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15228" y="196863"/>
            <a:ext cx="9620322" cy="1670449"/>
          </a:xfrm>
          <a:prstGeom prst="rect">
            <a:avLst/>
          </a:prstGeom>
        </p:spPr>
      </p:pic>
      <p:sp>
        <p:nvSpPr>
          <p:cNvPr id="14" name="圆角矩形 17">
            <a:extLst>
              <a:ext uri="{FF2B5EF4-FFF2-40B4-BE49-F238E27FC236}">
                <a16:creationId xmlns="" xmlns:a16="http://schemas.microsoft.com/office/drawing/2014/main" id="{A8E535DF-15BD-D423-EF0C-7F74D154BE25}"/>
              </a:ext>
            </a:extLst>
          </p:cNvPr>
          <p:cNvSpPr/>
          <p:nvPr/>
        </p:nvSpPr>
        <p:spPr>
          <a:xfrm>
            <a:off x="981779" y="1806266"/>
            <a:ext cx="3118584" cy="90759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5" name="TextBox 4"/>
          <p:cNvSpPr txBox="1"/>
          <p:nvPr/>
        </p:nvSpPr>
        <p:spPr>
          <a:xfrm>
            <a:off x="1595886" y="1973184"/>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bụi dạ lí</a:t>
            </a:r>
            <a:endParaRPr lang="en-US" sz="3400" b="1" dirty="0">
              <a:latin typeface="Cambria" panose="02040503050406030204" pitchFamily="18" charset="0"/>
              <a:ea typeface="Cambria" panose="02040503050406030204" pitchFamily="18" charset="0"/>
            </a:endParaRPr>
          </a:p>
        </p:txBody>
      </p:sp>
      <p:sp>
        <p:nvSpPr>
          <p:cNvPr id="17" name="圆角矩形 17">
            <a:extLst>
              <a:ext uri="{FF2B5EF4-FFF2-40B4-BE49-F238E27FC236}">
                <a16:creationId xmlns="" xmlns:a16="http://schemas.microsoft.com/office/drawing/2014/main" id="{A8E535DF-15BD-D423-EF0C-7F74D154BE25}"/>
              </a:ext>
            </a:extLst>
          </p:cNvPr>
          <p:cNvSpPr/>
          <p:nvPr/>
        </p:nvSpPr>
        <p:spPr>
          <a:xfrm>
            <a:off x="968284" y="2990694"/>
            <a:ext cx="3147461" cy="99281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19" name="TextBox 18"/>
          <p:cNvSpPr txBox="1"/>
          <p:nvPr/>
        </p:nvSpPr>
        <p:spPr>
          <a:xfrm>
            <a:off x="1684346" y="3179324"/>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dở dang</a:t>
            </a:r>
            <a:endParaRPr lang="en-US" sz="3400" b="1" dirty="0">
              <a:latin typeface="Cambria" panose="02040503050406030204" pitchFamily="18" charset="0"/>
              <a:ea typeface="Cambria" panose="02040503050406030204" pitchFamily="18" charset="0"/>
            </a:endParaRPr>
          </a:p>
        </p:txBody>
      </p:sp>
      <p:sp>
        <p:nvSpPr>
          <p:cNvPr id="22" name="圆角矩形 17">
            <a:extLst>
              <a:ext uri="{FF2B5EF4-FFF2-40B4-BE49-F238E27FC236}">
                <a16:creationId xmlns="" xmlns:a16="http://schemas.microsoft.com/office/drawing/2014/main" id="{A8E535DF-15BD-D423-EF0C-7F74D154BE25}"/>
              </a:ext>
            </a:extLst>
          </p:cNvPr>
          <p:cNvSpPr/>
          <p:nvPr/>
        </p:nvSpPr>
        <p:spPr>
          <a:xfrm>
            <a:off x="1012514" y="4260343"/>
            <a:ext cx="3147461" cy="91997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3" name="TextBox 22"/>
          <p:cNvSpPr txBox="1"/>
          <p:nvPr/>
        </p:nvSpPr>
        <p:spPr>
          <a:xfrm>
            <a:off x="1655499" y="442274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ốc luộc</a:t>
            </a:r>
            <a:endParaRPr lang="en-US" sz="3400" b="1" dirty="0">
              <a:latin typeface="Cambria" panose="02040503050406030204" pitchFamily="18" charset="0"/>
              <a:ea typeface="Cambria" panose="02040503050406030204" pitchFamily="18" charset="0"/>
            </a:endParaRPr>
          </a:p>
        </p:txBody>
      </p:sp>
      <p:sp>
        <p:nvSpPr>
          <p:cNvPr id="24" name="圆角矩形 17">
            <a:extLst>
              <a:ext uri="{FF2B5EF4-FFF2-40B4-BE49-F238E27FC236}">
                <a16:creationId xmlns="" xmlns:a16="http://schemas.microsoft.com/office/drawing/2014/main" id="{A8E535DF-15BD-D423-EF0C-7F74D154BE25}"/>
              </a:ext>
            </a:extLst>
          </p:cNvPr>
          <p:cNvSpPr/>
          <p:nvPr/>
        </p:nvSpPr>
        <p:spPr>
          <a:xfrm>
            <a:off x="4649802" y="1802472"/>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5" name="TextBox 24"/>
          <p:cNvSpPr txBox="1"/>
          <p:nvPr/>
        </p:nvSpPr>
        <p:spPr>
          <a:xfrm>
            <a:off x="5523789" y="1886786"/>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nhể</a:t>
            </a:r>
            <a:endParaRPr lang="en-US" sz="3400" b="1" dirty="0">
              <a:latin typeface="Cambria" panose="02040503050406030204" pitchFamily="18" charset="0"/>
              <a:ea typeface="Cambria" panose="02040503050406030204" pitchFamily="18" charset="0"/>
            </a:endParaRPr>
          </a:p>
        </p:txBody>
      </p:sp>
      <p:sp>
        <p:nvSpPr>
          <p:cNvPr id="26" name="圆角矩形 17">
            <a:extLst>
              <a:ext uri="{FF2B5EF4-FFF2-40B4-BE49-F238E27FC236}">
                <a16:creationId xmlns="" xmlns:a16="http://schemas.microsoft.com/office/drawing/2014/main" id="{A8E535DF-15BD-D423-EF0C-7F74D154BE25}"/>
              </a:ext>
            </a:extLst>
          </p:cNvPr>
          <p:cNvSpPr/>
          <p:nvPr/>
        </p:nvSpPr>
        <p:spPr>
          <a:xfrm>
            <a:off x="4632824" y="2990694"/>
            <a:ext cx="2783739" cy="99281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7" name="TextBox 26"/>
          <p:cNvSpPr txBox="1"/>
          <p:nvPr/>
        </p:nvSpPr>
        <p:spPr>
          <a:xfrm>
            <a:off x="4999229" y="312806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múc nước</a:t>
            </a:r>
            <a:endParaRPr lang="en-US" sz="3400" b="1" dirty="0">
              <a:latin typeface="Cambria" panose="02040503050406030204" pitchFamily="18" charset="0"/>
              <a:ea typeface="Cambria" panose="02040503050406030204" pitchFamily="18" charset="0"/>
            </a:endParaRPr>
          </a:p>
        </p:txBody>
      </p:sp>
      <p:sp>
        <p:nvSpPr>
          <p:cNvPr id="28" name="圆角矩形 17">
            <a:extLst>
              <a:ext uri="{FF2B5EF4-FFF2-40B4-BE49-F238E27FC236}">
                <a16:creationId xmlns="" xmlns:a16="http://schemas.microsoft.com/office/drawing/2014/main" id="{A8E535DF-15BD-D423-EF0C-7F74D154BE25}"/>
              </a:ext>
            </a:extLst>
          </p:cNvPr>
          <p:cNvSpPr/>
          <p:nvPr/>
        </p:nvSpPr>
        <p:spPr>
          <a:xfrm>
            <a:off x="4649802" y="4260343"/>
            <a:ext cx="2783739" cy="919975"/>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29" name="TextBox 28"/>
          <p:cNvSpPr txBox="1"/>
          <p:nvPr/>
        </p:nvSpPr>
        <p:spPr>
          <a:xfrm>
            <a:off x="5230202" y="442274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xào xạc</a:t>
            </a:r>
            <a:endParaRPr lang="en-US" sz="3400" b="1" dirty="0">
              <a:latin typeface="Cambria" panose="02040503050406030204" pitchFamily="18" charset="0"/>
              <a:ea typeface="Cambria" panose="02040503050406030204" pitchFamily="18" charset="0"/>
            </a:endParaRPr>
          </a:p>
        </p:txBody>
      </p:sp>
      <p:sp>
        <p:nvSpPr>
          <p:cNvPr id="30" name="圆角矩形 17">
            <a:extLst>
              <a:ext uri="{FF2B5EF4-FFF2-40B4-BE49-F238E27FC236}">
                <a16:creationId xmlns="" xmlns:a16="http://schemas.microsoft.com/office/drawing/2014/main" id="{A8E535DF-15BD-D423-EF0C-7F74D154BE25}"/>
              </a:ext>
            </a:extLst>
          </p:cNvPr>
          <p:cNvSpPr/>
          <p:nvPr/>
        </p:nvSpPr>
        <p:spPr>
          <a:xfrm>
            <a:off x="8005961" y="2384355"/>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31" name="TextBox 30"/>
          <p:cNvSpPr txBox="1"/>
          <p:nvPr/>
        </p:nvSpPr>
        <p:spPr>
          <a:xfrm>
            <a:off x="8415770" y="2473879"/>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rung rinh</a:t>
            </a:r>
            <a:endParaRPr lang="en-US" sz="3400" b="1" dirty="0">
              <a:latin typeface="Cambria" panose="02040503050406030204" pitchFamily="18" charset="0"/>
              <a:ea typeface="Cambria" panose="02040503050406030204" pitchFamily="18" charset="0"/>
            </a:endParaRPr>
          </a:p>
        </p:txBody>
      </p:sp>
      <p:sp>
        <p:nvSpPr>
          <p:cNvPr id="32" name="圆角矩形 17">
            <a:extLst>
              <a:ext uri="{FF2B5EF4-FFF2-40B4-BE49-F238E27FC236}">
                <a16:creationId xmlns="" xmlns:a16="http://schemas.microsoft.com/office/drawing/2014/main" id="{A8E535DF-15BD-D423-EF0C-7F74D154BE25}"/>
              </a:ext>
            </a:extLst>
          </p:cNvPr>
          <p:cNvSpPr/>
          <p:nvPr/>
        </p:nvSpPr>
        <p:spPr>
          <a:xfrm>
            <a:off x="8018902" y="3695999"/>
            <a:ext cx="2783739" cy="837572"/>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400" b="1" u="none" strike="noStrike" kern="1200" cap="none" spc="0" normalizeH="0" baseline="0" noProof="0">
              <a:ln>
                <a:noFill/>
              </a:ln>
              <a:solidFill>
                <a:prstClr val="white"/>
              </a:solidFill>
              <a:effectLst/>
              <a:uLnTx/>
              <a:uFillTx/>
              <a:latin typeface="Cambria" panose="02040503050406030204" pitchFamily="18" charset="0"/>
              <a:ea typeface="思源黑体 CN Bold" panose="020B0800000000000000"/>
            </a:endParaRPr>
          </a:p>
        </p:txBody>
      </p:sp>
      <p:sp>
        <p:nvSpPr>
          <p:cNvPr id="33" name="TextBox 32"/>
          <p:cNvSpPr txBox="1"/>
          <p:nvPr/>
        </p:nvSpPr>
        <p:spPr>
          <a:xfrm>
            <a:off x="8278785" y="3756073"/>
            <a:ext cx="2598821" cy="615553"/>
          </a:xfrm>
          <a:prstGeom prst="rect">
            <a:avLst/>
          </a:prstGeom>
          <a:noFill/>
        </p:spPr>
        <p:txBody>
          <a:bodyPr wrap="square" rtlCol="0">
            <a:spAutoFit/>
          </a:bodyPr>
          <a:lstStyle/>
          <a:p>
            <a:r>
              <a:rPr lang="vi-VN" sz="3400" b="1" dirty="0">
                <a:latin typeface="Cambria" panose="02040503050406030204" pitchFamily="18" charset="0"/>
                <a:ea typeface="Cambria" panose="02040503050406030204" pitchFamily="18" charset="0"/>
              </a:rPr>
              <a:t>xuýt xoa</a:t>
            </a:r>
            <a:endParaRPr lang="en-US" sz="3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88920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1000"/>
                                        <p:tgtEl>
                                          <p:spTgt spid="31"/>
                                        </p:tgtEl>
                                      </p:cBhvr>
                                    </p:animEffect>
                                    <p:anim calcmode="lin" valueType="num">
                                      <p:cBhvr>
                                        <p:cTn id="85" dur="1000" fill="hold"/>
                                        <p:tgtEl>
                                          <p:spTgt spid="31"/>
                                        </p:tgtEl>
                                        <p:attrNameLst>
                                          <p:attrName>ppt_x</p:attrName>
                                        </p:attrNameLst>
                                      </p:cBhvr>
                                      <p:tavLst>
                                        <p:tav tm="0">
                                          <p:val>
                                            <p:strVal val="#ppt_x"/>
                                          </p:val>
                                        </p:tav>
                                        <p:tav tm="100000">
                                          <p:val>
                                            <p:strVal val="#ppt_x"/>
                                          </p:val>
                                        </p:tav>
                                      </p:tavLst>
                                    </p:anim>
                                    <p:anim calcmode="lin" valueType="num">
                                      <p:cBhvr>
                                        <p:cTn id="8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17" grpId="0" animBg="1"/>
      <p:bldP spid="19" grpId="0"/>
      <p:bldP spid="22" grpId="0" animBg="1"/>
      <p:bldP spid="23" grpId="0"/>
      <p:bldP spid="24" grpId="0" animBg="1"/>
      <p:bldP spid="25" grpId="0"/>
      <p:bldP spid="26" grpId="0" animBg="1"/>
      <p:bldP spid="27" grpId="0"/>
      <p:bldP spid="28" grpId="0" animBg="1"/>
      <p:bldP spid="29" grpId="0"/>
      <p:bldP spid="30" grpId="0" animBg="1"/>
      <p:bldP spid="31" grpId="0"/>
      <p:bldP spid="32" grpId="0" animBg="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2119" y="1130644"/>
            <a:ext cx="10551204" cy="1832085"/>
          </a:xfrm>
          <a:prstGeom prst="rect">
            <a:avLst/>
          </a:prstGeom>
        </p:spPr>
      </p:pic>
      <p:sp>
        <p:nvSpPr>
          <p:cNvPr id="19" name="圆角矩形 17">
            <a:extLst>
              <a:ext uri="{FF2B5EF4-FFF2-40B4-BE49-F238E27FC236}">
                <a16:creationId xmlns="" xmlns:a16="http://schemas.microsoft.com/office/drawing/2014/main" id="{A8E535DF-15BD-D423-EF0C-7F74D154BE25}"/>
              </a:ext>
            </a:extLst>
          </p:cNvPr>
          <p:cNvSpPr/>
          <p:nvPr/>
        </p:nvSpPr>
        <p:spPr>
          <a:xfrm>
            <a:off x="2165238" y="2633472"/>
            <a:ext cx="9382170" cy="1883664"/>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
        <p:nvSpPr>
          <p:cNvPr id="5" name="TextBox 4"/>
          <p:cNvSpPr txBox="1"/>
          <p:nvPr/>
        </p:nvSpPr>
        <p:spPr>
          <a:xfrm>
            <a:off x="5915314" y="3348776"/>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22" name="TextBox 21"/>
          <p:cNvSpPr txBox="1"/>
          <p:nvPr/>
        </p:nvSpPr>
        <p:spPr>
          <a:xfrm>
            <a:off x="7907710" y="2804602"/>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23" name="TextBox 22"/>
          <p:cNvSpPr txBox="1"/>
          <p:nvPr/>
        </p:nvSpPr>
        <p:spPr>
          <a:xfrm>
            <a:off x="9729636" y="3314713"/>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24" name="TextBox 23"/>
          <p:cNvSpPr txBox="1"/>
          <p:nvPr/>
        </p:nvSpPr>
        <p:spPr>
          <a:xfrm>
            <a:off x="4284291" y="2883666"/>
            <a:ext cx="770022" cy="677108"/>
          </a:xfrm>
          <a:prstGeom prst="rect">
            <a:avLst/>
          </a:prstGeom>
          <a:noFill/>
        </p:spPr>
        <p:txBody>
          <a:bodyPr wrap="square" rtlCol="0">
            <a:spAutoFit/>
          </a:bodyPr>
          <a:lstStyle/>
          <a:p>
            <a:r>
              <a:rPr lang="vi-VN" sz="3800" b="1" dirty="0">
                <a:solidFill>
                  <a:srgbClr val="FF0000"/>
                </a:solidFill>
                <a:latin typeface="Cambria" panose="02040503050406030204" pitchFamily="18" charset="0"/>
                <a:ea typeface="Cambria" panose="02040503050406030204" pitchFamily="18" charset="0"/>
              </a:rPr>
              <a:t>/</a:t>
            </a:r>
            <a:endParaRPr lang="en-US" sz="3800" b="1" dirty="0">
              <a:solidFill>
                <a:srgbClr val="FF0000"/>
              </a:solidFill>
              <a:latin typeface="Cambria" panose="02040503050406030204" pitchFamily="18" charset="0"/>
              <a:ea typeface="Cambria" panose="02040503050406030204" pitchFamily="18" charset="0"/>
            </a:endParaRPr>
          </a:p>
        </p:txBody>
      </p:sp>
      <p:sp>
        <p:nvSpPr>
          <p:cNvPr id="3" name="Rectangle 2"/>
          <p:cNvSpPr/>
          <p:nvPr/>
        </p:nvSpPr>
        <p:spPr>
          <a:xfrm>
            <a:off x="2384529" y="2950275"/>
            <a:ext cx="8943588" cy="1077218"/>
          </a:xfrm>
          <a:prstGeom prst="rect">
            <a:avLst/>
          </a:prstGeom>
        </p:spPr>
        <p:txBody>
          <a:bodyPr wrap="square">
            <a:spAutoFit/>
          </a:bodyPr>
          <a:lstStyle/>
          <a:p>
            <a:pPr algn="just"/>
            <a:r>
              <a:rPr lang="en-US" sz="3200" b="1">
                <a:solidFill>
                  <a:srgbClr val="002060"/>
                </a:solidFill>
                <a:latin typeface="Cambria" panose="02040503050406030204" pitchFamily="18" charset="0"/>
                <a:ea typeface="Cambria" panose="02040503050406030204" pitchFamily="18" charset="0"/>
              </a:rPr>
              <a:t>Cuốn tuần, ba cho tôi về quê để tôi tìm được nhiều ý cho bài văn "Tả cây hoa nhà em"</a:t>
            </a:r>
            <a:endParaRPr lang="en-US" sz="3200" b="1" dirty="0"/>
          </a:p>
        </p:txBody>
      </p:sp>
    </p:spTree>
    <p:extLst>
      <p:ext uri="{BB962C8B-B14F-4D97-AF65-F5344CB8AC3E}">
        <p14:creationId xmlns:p14="http://schemas.microsoft.com/office/powerpoint/2010/main" val="373669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0"/>
          <p:cNvSpPr/>
          <p:nvPr/>
        </p:nvSpPr>
        <p:spPr>
          <a:xfrm>
            <a:off x="163629" y="67376"/>
            <a:ext cx="11877575" cy="660293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3" name="矩形 5"/>
          <p:cNvSpPr/>
          <p:nvPr/>
        </p:nvSpPr>
        <p:spPr>
          <a:xfrm>
            <a:off x="2219324" y="1543049"/>
            <a:ext cx="5191125" cy="3952875"/>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5" name="Picture 4"/>
          <p:cNvPicPr>
            <a:picLocks noChangeAspect="1"/>
          </p:cNvPicPr>
          <p:nvPr/>
        </p:nvPicPr>
        <p:blipFill>
          <a:blip r:embed="rId2"/>
          <a:stretch>
            <a:fillRect/>
          </a:stretch>
        </p:blipFill>
        <p:spPr>
          <a:xfrm>
            <a:off x="3377216" y="-54920"/>
            <a:ext cx="5237617" cy="847171"/>
          </a:xfrm>
          <a:prstGeom prst="rect">
            <a:avLst/>
          </a:prstGeom>
        </p:spPr>
      </p:pic>
      <p:pic>
        <p:nvPicPr>
          <p:cNvPr id="6" name="Picture 5"/>
          <p:cNvPicPr>
            <a:picLocks noChangeAspect="1"/>
          </p:cNvPicPr>
          <p:nvPr/>
        </p:nvPicPr>
        <p:blipFill>
          <a:blip r:embed="rId3"/>
          <a:stretch>
            <a:fillRect/>
          </a:stretch>
        </p:blipFill>
        <p:spPr>
          <a:xfrm>
            <a:off x="163629" y="448539"/>
            <a:ext cx="11784531" cy="6565481"/>
          </a:xfrm>
          <a:prstGeom prst="rect">
            <a:avLst/>
          </a:prstGeom>
        </p:spPr>
      </p:pic>
    </p:spTree>
    <p:extLst>
      <p:ext uri="{BB962C8B-B14F-4D97-AF65-F5344CB8AC3E}">
        <p14:creationId xmlns:p14="http://schemas.microsoft.com/office/powerpoint/2010/main" val="394702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0"/>
          <p:cNvSpPr/>
          <p:nvPr/>
        </p:nvSpPr>
        <p:spPr>
          <a:xfrm>
            <a:off x="279134" y="114300"/>
            <a:ext cx="11800172" cy="6718301"/>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tx1"/>
              </a:solidFill>
              <a:effectLst/>
              <a:uLnTx/>
              <a:uFillTx/>
              <a:latin typeface="等线" panose="020F0502020204030204"/>
              <a:cs typeface="+mn-cs"/>
            </a:endParaRPr>
          </a:p>
        </p:txBody>
      </p:sp>
      <p:grpSp>
        <p:nvGrpSpPr>
          <p:cNvPr id="12" name="组合 9">
            <a:extLst>
              <a:ext uri="{FF2B5EF4-FFF2-40B4-BE49-F238E27FC236}">
                <a16:creationId xmlns="" xmlns:a16="http://schemas.microsoft.com/office/drawing/2014/main" id="{9F511887-A714-CE19-1D74-AED819E4A93C}"/>
              </a:ext>
            </a:extLst>
          </p:cNvPr>
          <p:cNvGrpSpPr/>
          <p:nvPr/>
        </p:nvGrpSpPr>
        <p:grpSpPr>
          <a:xfrm>
            <a:off x="825949" y="1371969"/>
            <a:ext cx="6997251" cy="2778409"/>
            <a:chOff x="4068184" y="253841"/>
            <a:chExt cx="6605260" cy="6607125"/>
          </a:xfrm>
        </p:grpSpPr>
        <p:pic>
          <p:nvPicPr>
            <p:cNvPr id="13" name="图片 7">
              <a:extLst>
                <a:ext uri="{FF2B5EF4-FFF2-40B4-BE49-F238E27FC236}">
                  <a16:creationId xmlns="" xmlns:a16="http://schemas.microsoft.com/office/drawing/2014/main" id="{5D8AB774-7E5A-443E-FE1D-B59274B57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8184" y="253841"/>
              <a:ext cx="6605260" cy="6607125"/>
            </a:xfrm>
            <a:prstGeom prst="rect">
              <a:avLst/>
            </a:prstGeom>
          </p:spPr>
        </p:pic>
        <p:sp>
          <p:nvSpPr>
            <p:cNvPr id="14" name="文本框 4">
              <a:extLst>
                <a:ext uri="{FF2B5EF4-FFF2-40B4-BE49-F238E27FC236}">
                  <a16:creationId xmlns="" xmlns:a16="http://schemas.microsoft.com/office/drawing/2014/main" id="{40ABCEEE-D77C-00FB-F7AE-AC02FC707073}"/>
                </a:ext>
              </a:extLst>
            </p:cNvPr>
            <p:cNvSpPr txBox="1"/>
            <p:nvPr/>
          </p:nvSpPr>
          <p:spPr>
            <a:xfrm>
              <a:off x="4886325" y="2663574"/>
              <a:ext cx="5061154" cy="600164"/>
            </a:xfrm>
            <a:prstGeom prst="rect">
              <a:avLst/>
            </a:prstGeom>
            <a:noFill/>
          </p:spPr>
          <p:txBody>
            <a:bodyPr wrap="square">
              <a:spAutoFit/>
            </a:bodyPr>
            <a:lstStyle/>
            <a:p>
              <a:pPr algn="just">
                <a:lnSpc>
                  <a:spcPct val="150000"/>
                </a:lnSpc>
              </a:pPr>
              <a:endParaRPr lang="zh-CN" altLang="en-US" sz="2400" b="1" dirty="0">
                <a:solidFill>
                  <a:schemeClr val="tx1">
                    <a:lumMod val="75000"/>
                    <a:lumOff val="25000"/>
                  </a:schemeClr>
                </a:solidFill>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grpSp>
      <p:pic>
        <p:nvPicPr>
          <p:cNvPr id="8" name="Picture 7"/>
          <p:cNvPicPr>
            <a:picLocks noChangeAspect="1"/>
          </p:cNvPicPr>
          <p:nvPr/>
        </p:nvPicPr>
        <p:blipFill>
          <a:blip r:embed="rId3"/>
          <a:stretch>
            <a:fillRect/>
          </a:stretch>
        </p:blipFill>
        <p:spPr>
          <a:xfrm>
            <a:off x="-361608" y="526793"/>
            <a:ext cx="12915215" cy="2234381"/>
          </a:xfrm>
          <a:prstGeom prst="rect">
            <a:avLst/>
          </a:prstGeom>
        </p:spPr>
      </p:pic>
      <p:sp>
        <p:nvSpPr>
          <p:cNvPr id="9" name="TextBox 8"/>
          <p:cNvSpPr txBox="1"/>
          <p:nvPr/>
        </p:nvSpPr>
        <p:spPr>
          <a:xfrm>
            <a:off x="1364758" y="2302844"/>
            <a:ext cx="11104345" cy="707886"/>
          </a:xfrm>
          <a:prstGeom prst="rect">
            <a:avLst/>
          </a:prstGeom>
          <a:noFill/>
        </p:spPr>
        <p:txBody>
          <a:bodyPr wrap="square" rtlCol="0">
            <a:spAutoFit/>
          </a:bodyPr>
          <a:lstStyle/>
          <a:p>
            <a:r>
              <a:rPr lang="vi-VN" sz="4000" b="1" i="1" dirty="0">
                <a:latin typeface="Cambria" panose="02040503050406030204" pitchFamily="18" charset="0"/>
                <a:ea typeface="Cambria" panose="02040503050406030204" pitchFamily="18" charset="0"/>
              </a:rPr>
              <a:t>“Xào xạc” </a:t>
            </a:r>
            <a:r>
              <a:rPr lang="vi-VN" sz="4000" b="1" dirty="0">
                <a:latin typeface="Cambria" panose="02040503050406030204" pitchFamily="18" charset="0"/>
                <a:ea typeface="Cambria" panose="02040503050406030204" pitchFamily="18" charset="0"/>
              </a:rPr>
              <a:t>có nghĩa là gì?</a:t>
            </a:r>
            <a:endParaRPr lang="en-US" sz="4000" b="1" dirty="0">
              <a:latin typeface="Cambria" panose="02040503050406030204" pitchFamily="18" charset="0"/>
              <a:ea typeface="Cambria" panose="02040503050406030204" pitchFamily="18" charset="0"/>
            </a:endParaRPr>
          </a:p>
        </p:txBody>
      </p:sp>
      <p:sp>
        <p:nvSpPr>
          <p:cNvPr id="15" name="矩形 29">
            <a:extLst>
              <a:ext uri="{FF2B5EF4-FFF2-40B4-BE49-F238E27FC236}">
                <a16:creationId xmlns="" xmlns:a16="http://schemas.microsoft.com/office/drawing/2014/main" id="{374BA373-0D5B-441B-8785-6935E06E5EAE}"/>
              </a:ext>
            </a:extLst>
          </p:cNvPr>
          <p:cNvSpPr/>
          <p:nvPr/>
        </p:nvSpPr>
        <p:spPr>
          <a:xfrm>
            <a:off x="2162592" y="3379749"/>
            <a:ext cx="8385335" cy="1123712"/>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vi-VN" sz="3000" b="1" dirty="0">
                <a:latin typeface="Cambria" panose="02040503050406030204" pitchFamily="18" charset="0"/>
                <a:ea typeface="Cambria" panose="02040503050406030204" pitchFamily="18" charset="0"/>
              </a:rPr>
              <a:t>Xào xạc là: từ mô phỏng tiếng như tiếng lá cây lay động va chạm nhẹ vào nhau. </a:t>
            </a:r>
            <a:endParaRPr lang="en-US" sz="3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40798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xit" presetSubtype="0" fill="hold" grpId="1" nodeType="clickEffect">
                                  <p:stCondLst>
                                    <p:cond delay="0"/>
                                  </p:stCondLst>
                                  <p:childTnLst>
                                    <p:animEffect transition="out" filter="wedge">
                                      <p:cBhvr>
                                        <p:cTn id="19" dur="2000"/>
                                        <p:tgtEl>
                                          <p:spTgt spid="9"/>
                                        </p:tgtEl>
                                      </p:cBhvr>
                                    </p:animEffect>
                                    <p:set>
                                      <p:cBhvr>
                                        <p:cTn id="20" dur="1" fill="hold">
                                          <p:stCondLst>
                                            <p:cond delay="1999"/>
                                          </p:stCondLst>
                                        </p:cTn>
                                        <p:tgtEl>
                                          <p:spTgt spid="9"/>
                                        </p:tgtEl>
                                        <p:attrNameLst>
                                          <p:attrName>style.visibility</p:attrName>
                                        </p:attrNameLst>
                                      </p:cBhvr>
                                      <p:to>
                                        <p:strVal val="hidden"/>
                                      </p:to>
                                    </p:set>
                                  </p:childTnLst>
                                </p:cTn>
                              </p:par>
                              <p:par>
                                <p:cTn id="21" presetID="20" presetClass="exit" presetSubtype="0" fill="hold" nodeType="withEffect">
                                  <p:stCondLst>
                                    <p:cond delay="0"/>
                                  </p:stCondLst>
                                  <p:childTnLst>
                                    <p:animEffect transition="out" filter="wedge">
                                      <p:cBhvr>
                                        <p:cTn id="22" dur="2000"/>
                                        <p:tgtEl>
                                          <p:spTgt spid="12"/>
                                        </p:tgtEl>
                                      </p:cBhvr>
                                    </p:animEffect>
                                    <p:set>
                                      <p:cBhvr>
                                        <p:cTn id="23" dur="1" fill="hold">
                                          <p:stCondLst>
                                            <p:cond delay="19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015089" y="1281425"/>
            <a:ext cx="7463928" cy="4820992"/>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 fmla="*/ 333375 w 4981575"/>
              <a:gd name="connsiteY0" fmla="*/ 0 h 3981450"/>
              <a:gd name="connsiteX1" fmla="*/ 4981575 w 4981575"/>
              <a:gd name="connsiteY1" fmla="*/ 0 h 3981450"/>
              <a:gd name="connsiteX2" fmla="*/ 4981575 w 4981575"/>
              <a:gd name="connsiteY2" fmla="*/ 3981450 h 3981450"/>
              <a:gd name="connsiteX3" fmla="*/ 0 w 4981575"/>
              <a:gd name="connsiteY3" fmla="*/ 3933825 h 3981450"/>
              <a:gd name="connsiteX4" fmla="*/ 333375 w 4981575"/>
              <a:gd name="connsiteY4" fmla="*/ 0 h 3981450"/>
              <a:gd name="connsiteX0" fmla="*/ 333375 w 4981575"/>
              <a:gd name="connsiteY0" fmla="*/ 0 h 3933825"/>
              <a:gd name="connsiteX1" fmla="*/ 4981575 w 4981575"/>
              <a:gd name="connsiteY1" fmla="*/ 0 h 3933825"/>
              <a:gd name="connsiteX2" fmla="*/ 4248150 w 4981575"/>
              <a:gd name="connsiteY2" fmla="*/ 3581400 h 3933825"/>
              <a:gd name="connsiteX3" fmla="*/ 0 w 4981575"/>
              <a:gd name="connsiteY3" fmla="*/ 3933825 h 3933825"/>
              <a:gd name="connsiteX4" fmla="*/ 333375 w 4981575"/>
              <a:gd name="connsiteY4" fmla="*/ 0 h 3933825"/>
              <a:gd name="connsiteX0" fmla="*/ 333375 w 4981575"/>
              <a:gd name="connsiteY0" fmla="*/ 0 h 3952875"/>
              <a:gd name="connsiteX1" fmla="*/ 4981575 w 4981575"/>
              <a:gd name="connsiteY1" fmla="*/ 0 h 3952875"/>
              <a:gd name="connsiteX2" fmla="*/ 4981575 w 4981575"/>
              <a:gd name="connsiteY2" fmla="*/ 3952875 h 3952875"/>
              <a:gd name="connsiteX3" fmla="*/ 0 w 4981575"/>
              <a:gd name="connsiteY3" fmla="*/ 3933825 h 3952875"/>
              <a:gd name="connsiteX4" fmla="*/ 333375 w 4981575"/>
              <a:gd name="connsiteY4" fmla="*/ 0 h 3952875"/>
              <a:gd name="connsiteX0" fmla="*/ 333375 w 5191125"/>
              <a:gd name="connsiteY0" fmla="*/ 0 h 3952875"/>
              <a:gd name="connsiteX1" fmla="*/ 5191125 w 5191125"/>
              <a:gd name="connsiteY1" fmla="*/ 95250 h 3952875"/>
              <a:gd name="connsiteX2" fmla="*/ 4981575 w 5191125"/>
              <a:gd name="connsiteY2" fmla="*/ 3952875 h 3952875"/>
              <a:gd name="connsiteX3" fmla="*/ 0 w 5191125"/>
              <a:gd name="connsiteY3" fmla="*/ 3933825 h 3952875"/>
              <a:gd name="connsiteX4" fmla="*/ 333375 w 5191125"/>
              <a:gd name="connsiteY4" fmla="*/ 0 h 395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97" y="-1120941"/>
            <a:ext cx="10262711" cy="7834562"/>
          </a:xfrm>
          <a:prstGeom prst="rect">
            <a:avLst/>
          </a:prstGeom>
        </p:spPr>
      </p:pic>
      <p:pic>
        <p:nvPicPr>
          <p:cNvPr id="8" name="Picture 7"/>
          <p:cNvPicPr>
            <a:picLocks noChangeAspect="1"/>
          </p:cNvPicPr>
          <p:nvPr/>
        </p:nvPicPr>
        <p:blipFill>
          <a:blip r:embed="rId3"/>
          <a:stretch>
            <a:fillRect/>
          </a:stretch>
        </p:blipFill>
        <p:spPr>
          <a:xfrm>
            <a:off x="2413200" y="1871243"/>
            <a:ext cx="6839030" cy="3424093"/>
          </a:xfrm>
          <a:prstGeom prst="rect">
            <a:avLst/>
          </a:prstGeom>
        </p:spPr>
      </p:pic>
    </p:spTree>
    <p:extLst>
      <p:ext uri="{BB962C8B-B14F-4D97-AF65-F5344CB8AC3E}">
        <p14:creationId xmlns:p14="http://schemas.microsoft.com/office/powerpoint/2010/main" val="4204085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1273</TotalTime>
  <Words>711</Words>
  <Application>Microsoft Office PowerPoint</Application>
  <PresentationFormat>Widescreen</PresentationFormat>
  <Paragraphs>67</Paragraphs>
  <Slides>18</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微软雅黑</vt:lpstr>
      <vt:lpstr>#9Slide07 HoneyCream</vt:lpstr>
      <vt:lpstr>#9Slide07 IcielPony</vt:lpstr>
      <vt:lpstr>Arial</vt:lpstr>
      <vt:lpstr>Calibri</vt:lpstr>
      <vt:lpstr>Cambria</vt:lpstr>
      <vt:lpstr>SVN-Newton</vt:lpstr>
      <vt:lpstr>Times New Roman</vt:lpstr>
      <vt:lpstr>UTM Futura Extra</vt:lpstr>
      <vt:lpstr>思源宋体 CN</vt:lpstr>
      <vt:lpstr>思源黑体 CN Bold</vt:lpstr>
      <vt:lpstr>汉仪小麦体简</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cp:keywords>MĂNG NON TEAM</cp:keywords>
  <dc:description>9Slide.vn</dc:description>
  <cp:lastModifiedBy>ASUS</cp:lastModifiedBy>
  <cp:revision>127</cp:revision>
  <dcterms:created xsi:type="dcterms:W3CDTF">2023-05-20T16:58:17Z</dcterms:created>
  <dcterms:modified xsi:type="dcterms:W3CDTF">2025-10-06T07:44:22Z</dcterms:modified>
  <cp:category>9Slide.vn</cp:category>
</cp:coreProperties>
</file>