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8" r:id="rId6"/>
    <p:sldId id="288" r:id="rId7"/>
    <p:sldId id="316" r:id="rId8"/>
    <p:sldId id="290" r:id="rId9"/>
    <p:sldId id="325" r:id="rId10"/>
    <p:sldId id="309" r:id="rId11"/>
    <p:sldId id="326" r:id="rId12"/>
    <p:sldId id="311" r:id="rId13"/>
    <p:sldId id="327" r:id="rId14"/>
    <p:sldId id="328" r:id="rId15"/>
    <p:sldId id="329" r:id="rId16"/>
    <p:sldId id="317" r:id="rId17"/>
    <p:sldId id="279" r:id="rId18"/>
    <p:sldId id="298" r:id="rId19"/>
    <p:sldId id="299" r:id="rId20"/>
    <p:sldId id="319" r:id="rId21"/>
    <p:sldId id="281" r:id="rId22"/>
    <p:sldId id="323" r:id="rId23"/>
  </p:sldIdLst>
  <p:sldSz cx="9144000" cy="5143500" type="screen16x9"/>
  <p:notesSz cx="6858000" cy="9144000"/>
  <p:embeddedFontLst>
    <p:embeddedFont>
      <p:font typeface="Arial-Rounded" panose="020B0500000000000000" charset="0"/>
      <p:regular r:id="rId25"/>
    </p:embeddedFont>
    <p:embeddedFont>
      <p:font typeface="宋体" panose="02010600030101010101" pitchFamily="2" charset="-122"/>
      <p:regular r:id="rId26"/>
    </p:embeddedFont>
    <p:embeddedFont>
      <p:font typeface="DFPOP1-W9" panose="020B0604020202020204" charset="-128"/>
      <p:regular r:id="rId27"/>
    </p:embeddedFont>
    <p:embeddedFont>
      <p:font typeface="Calibri" panose="020F0502020204030204" pitchFamily="34" charset="0"/>
      <p:regular r:id="rId28"/>
      <p:bold r:id="rId29"/>
      <p:italic r:id="rId30"/>
      <p:boldItalic r:id="rId31"/>
    </p:embeddedFont>
    <p:embeddedFont>
      <p:font typeface="微软雅黑" panose="020B0503020204020204" pitchFamily="34" charset="-122"/>
      <p:regular r:id="rId32"/>
      <p:bold r:id="rId33"/>
    </p:embeddedFont>
  </p:embeddedFontLst>
  <p:custDataLst>
    <p:tags r:id="rId3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256"/>
          </p14:sldIdLst>
        </p14:section>
        <p14:section name="Tiết 1" id="{694160BE-F2C5-4F1F-9227-A8A060926D5B}">
          <p14:sldIdLst>
            <p14:sldId id="258"/>
            <p14:sldId id="288"/>
            <p14:sldId id="316"/>
            <p14:sldId id="290"/>
            <p14:sldId id="325"/>
            <p14:sldId id="309"/>
            <p14:sldId id="326"/>
            <p14:sldId id="311"/>
            <p14:sldId id="327"/>
            <p14:sldId id="328"/>
            <p14:sldId id="329"/>
          </p14:sldIdLst>
        </p14:section>
        <p14:section name="Tiết 2" id="{47239A1A-9B72-4DA5-96A7-F8786F163078}">
          <p14:sldIdLst>
            <p14:sldId id="317"/>
            <p14:sldId id="279"/>
            <p14:sldId id="298"/>
            <p14:sldId id="299"/>
            <p14:sldId id="319"/>
            <p14:sldId id="281"/>
            <p14:sldId id="32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130"/>
    <a:srgbClr val="EF2A19"/>
    <a:srgbClr val="F02EB9"/>
    <a:srgbClr val="E638B4"/>
    <a:srgbClr val="B8E67A"/>
    <a:srgbClr val="F14420"/>
    <a:srgbClr val="FF6600"/>
    <a:srgbClr val="4CA420"/>
    <a:srgbClr val="679C31"/>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6" autoAdjust="0"/>
    <p:restoredTop sz="94660"/>
  </p:normalViewPr>
  <p:slideViewPr>
    <p:cSldViewPr snapToGrid="0">
      <p:cViewPr varScale="1">
        <p:scale>
          <a:sx n="97" d="100"/>
          <a:sy n="97" d="100"/>
        </p:scale>
        <p:origin x="78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56"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22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17</a:t>
            </a:fld>
            <a:endParaRPr lang="zh-CN" altLang="en-US"/>
          </a:p>
        </p:txBody>
      </p:sp>
    </p:spTree>
    <p:extLst>
      <p:ext uri="{BB962C8B-B14F-4D97-AF65-F5344CB8AC3E}">
        <p14:creationId xmlns:p14="http://schemas.microsoft.com/office/powerpoint/2010/main" val="419812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27676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2025/5/6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2702" y="2237327"/>
            <a:ext cx="9512298" cy="3004238"/>
          </a:xfrm>
          <a:prstGeom prst="rect">
            <a:avLst/>
          </a:prstGeom>
        </p:spPr>
      </p:pic>
      <p:grpSp>
        <p:nvGrpSpPr>
          <p:cNvPr id="99" name="组合 98"/>
          <p:cNvGrpSpPr/>
          <p:nvPr/>
        </p:nvGrpSpPr>
        <p:grpSpPr>
          <a:xfrm>
            <a:off x="3761520" y="1287943"/>
            <a:ext cx="1633801" cy="936357"/>
            <a:chOff x="3295926" y="1808348"/>
            <a:chExt cx="1633801" cy="936357"/>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308770" y="1808348"/>
              <a:ext cx="1620957" cy="923330"/>
            </a:xfrm>
            <a:prstGeom prst="rect">
              <a:avLst/>
            </a:prstGeom>
          </p:spPr>
          <p:txBody>
            <a:bodyPr wrap="non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99245" y="1821375"/>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3068746" y="3241979"/>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97"/>
          <p:cNvSpPr/>
          <p:nvPr/>
        </p:nvSpPr>
        <p:spPr>
          <a:xfrm>
            <a:off x="1009163" y="1069255"/>
            <a:ext cx="7125670" cy="707886"/>
          </a:xfrm>
          <a:prstGeom prst="rect">
            <a:avLst/>
          </a:prstGeom>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altLang="zh-CN"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4000" b="1"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8: Đất nước và con người</a:t>
            </a:r>
            <a:endParaRPr lang="zh-CN" alt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Rectangle 4"/>
          <p:cNvSpPr/>
          <p:nvPr/>
        </p:nvSpPr>
        <p:spPr>
          <a:xfrm>
            <a:off x="760760" y="1999809"/>
            <a:ext cx="7915274" cy="1377259"/>
          </a:xfrm>
          <a:prstGeom prst="rect">
            <a:avLst/>
          </a:prstGeom>
        </p:spPr>
        <p:txBody>
          <a:bodyPr wrap="square">
            <a:prstTxWarp prst="textWave1">
              <a:avLst/>
            </a:prstTxWarp>
            <a:spAutoFit/>
          </a:bodyPr>
          <a:lstStyle/>
          <a:p>
            <a:r>
              <a:rPr lang="en-GB" altLang="zh-CN" sz="1600" b="1">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rPr>
              <a:t>RUỘNG BẬC THANG Ở SA PA</a:t>
            </a:r>
            <a:endParaRPr lang="zh-CN" altLang="en-US" sz="1600" b="1" dirty="0">
              <a:ln w="6600">
                <a:solidFill>
                  <a:schemeClr val="accent2"/>
                </a:solidFill>
                <a:prstDash val="solid"/>
              </a:ln>
              <a:solidFill>
                <a:srgbClr val="FFFFFF"/>
              </a:solidFill>
              <a:effectLst>
                <a:outerShdw dist="38100" dir="2700000" algn="tl" rotWithShape="0">
                  <a:schemeClr val="accent2"/>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25569" y="533212"/>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1" name="Lưu đồ: Đường kết nối 8">
            <a:extLst>
              <a:ext uri="{FF2B5EF4-FFF2-40B4-BE49-F238E27FC236}">
                <a16:creationId xmlns:a16="http://schemas.microsoft.com/office/drawing/2014/main" id="{A3F0B0FD-818E-4BBD-B401-3895387E3487}"/>
              </a:ext>
            </a:extLst>
          </p:cNvPr>
          <p:cNvSpPr/>
          <p:nvPr/>
        </p:nvSpPr>
        <p:spPr>
          <a:xfrm>
            <a:off x="825569" y="2501674"/>
            <a:ext cx="329991" cy="36300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74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3" y="552661"/>
            <a:ext cx="7777425"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Ruộng bậc thang : ruộng ở sườn đồi núi, xếp thành từng bậc từ thấp lên cao.</a:t>
            </a:r>
            <a:endParaRPr lang="en-US" sz="2800">
              <a:latin typeface="Arial" panose="020B0604020202020204" pitchFamily="34" charset="0"/>
              <a:cs typeface="Arial" panose="020B0604020202020204" pitchFamily="34" charset="0"/>
            </a:endParaRPr>
          </a:p>
        </p:txBody>
      </p:sp>
      <p:pic>
        <p:nvPicPr>
          <p:cNvPr id="2050" name="Picture 2" descr="Hôm nay, khai mạc Lễ hội ruộng bậc thang Mù Căng Chải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5003" y="1506768"/>
            <a:ext cx="5160003" cy="3221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3383" y="568133"/>
            <a:ext cx="7355394"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Khổng lồ : rất to</a:t>
            </a:r>
            <a:endParaRPr lang="en-US" sz="2800">
              <a:latin typeface="Arial" panose="020B0604020202020204" pitchFamily="34" charset="0"/>
              <a:cs typeface="Arial" panose="020B0604020202020204" pitchFamily="34" charset="0"/>
            </a:endParaRPr>
          </a:p>
        </p:txBody>
      </p:sp>
      <p:pic>
        <p:nvPicPr>
          <p:cNvPr id="2052" name="Picture 4" descr="5 Người Khổng Lồ Nổi Tiếng Trong Phim Ảnh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890" y="1202075"/>
            <a:ext cx="5908127" cy="33233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25215" y="552659"/>
            <a:ext cx="7777426" cy="954107"/>
          </a:xfrm>
          <a:prstGeom prst="rect">
            <a:avLst/>
          </a:prstGeom>
          <a:noFill/>
        </p:spPr>
        <p:txBody>
          <a:bodyPr wrap="square" rtlCol="0">
            <a:spAutoFit/>
          </a:bodyPr>
          <a:lstStyle/>
          <a:p>
            <a:pPr algn="just"/>
            <a:r>
              <a:rPr lang="en-US" sz="2800" smtClean="0">
                <a:latin typeface="Arial" panose="020B0604020202020204" pitchFamily="34" charset="0"/>
                <a:cs typeface="Arial" panose="020B0604020202020204" pitchFamily="34" charset="0"/>
              </a:rPr>
              <a:t>- Ngạt ngào : mùi hương thơm lan rộng, tác động mạnh vào mũi</a:t>
            </a:r>
            <a:endParaRPr lang="en-US" sz="2800">
              <a:latin typeface="Arial" panose="020B0604020202020204" pitchFamily="34" charset="0"/>
              <a:cs typeface="Arial" panose="020B0604020202020204" pitchFamily="34" charset="0"/>
            </a:endParaRPr>
          </a:p>
        </p:txBody>
      </p:sp>
      <p:pic>
        <p:nvPicPr>
          <p:cNvPr id="2054" name="Picture 6" descr="Các nhà khoa học có thể làm tăng hương thơm của hoa - KhoaHoc.t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2858" y="1506767"/>
            <a:ext cx="2202141" cy="33129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5215" y="568131"/>
            <a:ext cx="762502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 Bất tận : không bao giờ kết thúc.</a:t>
            </a:r>
            <a:endParaRPr lang="en-US" sz="2800">
              <a:latin typeface="Arial" panose="020B0604020202020204" pitchFamily="34" charset="0"/>
              <a:cs typeface="Arial" panose="020B0604020202020204" pitchFamily="34" charset="0"/>
            </a:endParaRPr>
          </a:p>
        </p:txBody>
      </p:sp>
      <p:sp>
        <p:nvSpPr>
          <p:cNvPr id="18" name="TextBox 17"/>
          <p:cNvSpPr txBox="1"/>
          <p:nvPr/>
        </p:nvSpPr>
        <p:spPr>
          <a:xfrm>
            <a:off x="766725" y="1084890"/>
            <a:ext cx="7625025" cy="523220"/>
          </a:xfrm>
          <a:prstGeom prst="rect">
            <a:avLst/>
          </a:prstGeom>
          <a:noFill/>
        </p:spPr>
        <p:txBody>
          <a:bodyPr wrap="square" rtlCol="0">
            <a:spAutoFit/>
          </a:bodyPr>
          <a:lstStyle/>
          <a:p>
            <a:pPr marL="457200" indent="-457200">
              <a:buFontTx/>
              <a:buChar char="-"/>
            </a:pPr>
            <a:r>
              <a:rPr lang="en-US" sz="2800" smtClean="0">
                <a:latin typeface="Arial" panose="020B0604020202020204" pitchFamily="34" charset="0"/>
                <a:cs typeface="Arial" panose="020B0604020202020204" pitchFamily="34" charset="0"/>
              </a:rPr>
              <a:t>Cần mẫn : chăm chỉ, nhẫn nại (làm lụng).</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55317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050"/>
                                        </p:tgtEl>
                                        <p:attrNameLst>
                                          <p:attrName>style.visibility</p:attrName>
                                        </p:attrNameLst>
                                      </p:cBhvr>
                                      <p:to>
                                        <p:strVal val="hidden"/>
                                      </p:to>
                                    </p:se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arn(inVertic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052"/>
                                        </p:tgtEl>
                                        <p:attrNameLst>
                                          <p:attrName>style.visibility</p:attrName>
                                        </p:attrNameLst>
                                      </p:cBhvr>
                                      <p:to>
                                        <p:strVal val="hidden"/>
                                      </p:to>
                                    </p:set>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16" presetClass="entr" presetSubtype="21"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barn(inVertical)">
                                      <p:cBhvr>
                                        <p:cTn id="41" dur="500"/>
                                        <p:tgtEl>
                                          <p:spTgt spid="205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54"/>
                                        </p:tgtEl>
                                        <p:attrNameLst>
                                          <p:attrName>style.visibility</p:attrName>
                                        </p:attrNameLst>
                                      </p:cBhvr>
                                      <p:to>
                                        <p:strVal val="hidden"/>
                                      </p:to>
                                    </p:set>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P spid="11" grpId="0"/>
      <p:bldP spid="11" grpId="1"/>
      <p:bldP spid="1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16820819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4100826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9456" y="49363"/>
            <a:ext cx="9266900" cy="1618077"/>
            <a:chOff x="428031" y="49363"/>
            <a:chExt cx="9266900" cy="1618077"/>
          </a:xfrm>
        </p:grpSpPr>
        <p:sp>
          <p:nvSpPr>
            <p:cNvPr id="4" name="矩形 8">
              <a:extLst>
                <a:ext uri="{FF2B5EF4-FFF2-40B4-BE49-F238E27FC236}">
                  <a16:creationId xmlns:a16="http://schemas.microsoft.com/office/drawing/2014/main" id="{DAECB3AA-DE44-4B2E-8E42-EC1E254E3EC5}"/>
                </a:ext>
              </a:extLst>
            </p:cNvPr>
            <p:cNvSpPr/>
            <p:nvPr/>
          </p:nvSpPr>
          <p:spPr>
            <a:xfrm>
              <a:off x="437556" y="49363"/>
              <a:ext cx="8505646"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28031" y="578495"/>
              <a:ext cx="8375515" cy="523220"/>
            </a:xfrm>
            <a:prstGeom prst="rect">
              <a:avLst/>
            </a:prstGeom>
          </p:spPr>
          <p:txBody>
            <a:bodyPr wrap="square">
              <a:spAutoFit/>
            </a:bodyPr>
            <a:lstStyle/>
            <a:p>
              <a:r>
                <a:rPr lang="en-US" altLang="zh-CN" sz="28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434380" y="1144220"/>
              <a:ext cx="9260551" cy="523220"/>
            </a:xfrm>
            <a:prstGeom prst="rect">
              <a:avLst/>
            </a:prstGeom>
          </p:spPr>
          <p:txBody>
            <a:bodyPr wrap="square">
              <a:spAutoFit/>
            </a:bodyPr>
            <a:lstStyle/>
            <a:p>
              <a:r>
                <a:rPr lang="en-US" altLang="zh-CN" sz="28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28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28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28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gr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8273" b="23209"/>
          <a:stretch/>
        </p:blipFill>
        <p:spPr>
          <a:xfrm>
            <a:off x="1380275" y="2047527"/>
            <a:ext cx="6696925" cy="3045173"/>
          </a:xfrm>
          <a:prstGeom prst="rect">
            <a:avLst/>
          </a:prstGeom>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DAECB3AA-DE44-4B2E-8E42-EC1E254E3EC5}"/>
              </a:ext>
            </a:extLst>
          </p:cNvPr>
          <p:cNvSpPr/>
          <p:nvPr/>
        </p:nvSpPr>
        <p:spPr>
          <a:xfrm>
            <a:off x="569285" y="761138"/>
            <a:ext cx="8236731" cy="1569660"/>
          </a:xfrm>
          <a:prstGeom prst="rect">
            <a:avLst/>
          </a:prstGeom>
        </p:spPr>
        <p:txBody>
          <a:bodyPr wrap="square">
            <a:spAutoFit/>
          </a:bodyPr>
          <a:lstStyle/>
          <a:p>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Vào mùa lúa chín, đến Sa Pa </a:t>
            </a:r>
            <a:r>
              <a:rPr lang="en-US" sz="3200">
                <a:latin typeface="Arial" panose="020B0604020202020204" pitchFamily="34" charset="0"/>
                <a:cs typeface="Arial" panose="020B0604020202020204" pitchFamily="34" charset="0"/>
              </a:rPr>
              <a:t>khách du lịch có dịp ngắm nhìn vẻ đẹp rực rỡ của những khu ruộng bậc </a:t>
            </a:r>
            <a:r>
              <a:rPr lang="en-US" sz="3200" smtClean="0">
                <a:latin typeface="Arial" panose="020B0604020202020204" pitchFamily="34" charset="0"/>
                <a:cs typeface="Arial" panose="020B0604020202020204" pitchFamily="34" charset="0"/>
              </a:rPr>
              <a:t>thang. </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6" name="矩形 8">
            <a:extLst>
              <a:ext uri="{FF2B5EF4-FFF2-40B4-BE49-F238E27FC236}">
                <a16:creationId xmlns:a16="http://schemas.microsoft.com/office/drawing/2014/main" id="{DAECB3AA-DE44-4B2E-8E42-EC1E254E3EC5}"/>
              </a:ext>
            </a:extLst>
          </p:cNvPr>
          <p:cNvSpPr/>
          <p:nvPr/>
        </p:nvSpPr>
        <p:spPr>
          <a:xfrm>
            <a:off x="569285" y="176363"/>
            <a:ext cx="8505646"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a</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Vào mùa lúa chín, Sa Pa có gì đặc biệt?</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3074" name="Picture 2" descr="Du lịch Sapa tháng 8 có gì hấp dẫn khách du lị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3708" y="2336800"/>
            <a:ext cx="48768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1155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717" y="780462"/>
            <a:ext cx="8745167"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có từ hàng trăm năm nay.</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9" name="矩形 8">
            <a:extLst>
              <a:ext uri="{FF2B5EF4-FFF2-40B4-BE49-F238E27FC236}">
                <a16:creationId xmlns:a16="http://schemas.microsoft.com/office/drawing/2014/main" id="{D97AFF8F-506F-4519-A1B5-52D97C6C130F}"/>
              </a:ext>
            </a:extLst>
          </p:cNvPr>
          <p:cNvSpPr/>
          <p:nvPr/>
        </p:nvSpPr>
        <p:spPr>
          <a:xfrm>
            <a:off x="448542" y="195687"/>
            <a:ext cx="8375515" cy="584775"/>
          </a:xfrm>
          <a:prstGeom prst="rect">
            <a:avLst/>
          </a:prstGeom>
        </p:spPr>
        <p:txBody>
          <a:bodyPr wrap="square">
            <a:spAutoFit/>
          </a:bodyPr>
          <a:lstStyle/>
          <a:p>
            <a:r>
              <a:rPr lang="en-US" altLang="zh-CN" sz="3200" dirty="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b</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Ruộng bậc thang có từ bao giờ?</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0" name="矩形 8">
            <a:extLst>
              <a:ext uri="{FF2B5EF4-FFF2-40B4-BE49-F238E27FC236}">
                <a16:creationId xmlns:a16="http://schemas.microsoft.com/office/drawing/2014/main" id="{BEF69370-038A-4CCC-B259-2DF7CD5468DF}"/>
              </a:ext>
            </a:extLst>
          </p:cNvPr>
          <p:cNvSpPr/>
          <p:nvPr/>
        </p:nvSpPr>
        <p:spPr>
          <a:xfrm>
            <a:off x="448542" y="1517637"/>
            <a:ext cx="9260551" cy="584775"/>
          </a:xfrm>
          <a:prstGeom prst="rect">
            <a:avLst/>
          </a:prstGeom>
        </p:spPr>
        <p:txBody>
          <a:bodyPr wrap="square">
            <a:spAutoFit/>
          </a:bodyPr>
          <a:lstStyle/>
          <a:p>
            <a:r>
              <a:rPr lang="en-US" altLang="zh-CN" sz="3200" smtClean="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c</a:t>
            </a:r>
            <a:r>
              <a:rPr lang="en-US" altLang="zh-CN" sz="3200">
                <a:solidFill>
                  <a:srgbClr val="FF0000"/>
                </a:solidFill>
                <a:effectLst>
                  <a:outerShdw blurRad="50800" dist="38100" dir="2700000" algn="tl" rotWithShape="0">
                    <a:prstClr val="black">
                      <a:alpha val="40000"/>
                    </a:prstClr>
                  </a:outerShdw>
                </a:effectLst>
                <a:latin typeface="Arial" panose="020B0604020202020204" pitchFamily="34" charset="0"/>
                <a:ea typeface="Arial-Rounded" panose="020B0500000000000000" pitchFamily="34" charset="-93"/>
                <a:cs typeface="Arial" panose="020B0604020202020204" pitchFamily="34" charset="0"/>
                <a:sym typeface="+mn-lt"/>
              </a:rPr>
              <a:t>. </a:t>
            </a:r>
            <a:r>
              <a:rPr lang="en-US" altLang="zh-CN" sz="3200" smtClean="0">
                <a:solidFill>
                  <a:srgbClr val="FF0000"/>
                </a:solidFill>
                <a:latin typeface="Arial" panose="020B0604020202020204" pitchFamily="34" charset="0"/>
                <a:ea typeface="Arial-Rounded" panose="020B0500000000000000" pitchFamily="34" charset="-93"/>
                <a:cs typeface="Arial" panose="020B0604020202020204" pitchFamily="34" charset="0"/>
                <a:sym typeface="+mn-lt"/>
              </a:rPr>
              <a:t>Ai đã tạo nên những khu ruộng bậc thang?</a:t>
            </a:r>
            <a:endParaRPr lang="zh-CN" altLang="en-US" sz="3200" dirty="0">
              <a:solidFill>
                <a:srgbClr val="FF000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11" name="Rectangle 10"/>
          <p:cNvSpPr/>
          <p:nvPr/>
        </p:nvSpPr>
        <p:spPr>
          <a:xfrm>
            <a:off x="263715" y="2102412"/>
            <a:ext cx="8080185" cy="1077218"/>
          </a:xfrm>
          <a:prstGeom prst="rect">
            <a:avLst/>
          </a:prstGeom>
        </p:spPr>
        <p:txBody>
          <a:bodyPr wrap="square">
            <a:spAutoFit/>
          </a:bodyPr>
          <a:lstStyle/>
          <a:p>
            <a:pPr algn="just"/>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Ruộng bậc thang được tạo nên bởi </a:t>
            </a:r>
            <a:r>
              <a:rPr lang="en-US" sz="3200">
                <a:latin typeface="Arial" panose="020B0604020202020204" pitchFamily="34" charset="0"/>
                <a:cs typeface="Arial" panose="020B0604020202020204" pitchFamily="34" charset="0"/>
              </a:rPr>
              <a:t>những người H’mông, Dao, Hà Nhì,… sống ở </a:t>
            </a:r>
            <a:r>
              <a:rPr lang="en-US" sz="3200" smtClean="0">
                <a:latin typeface="Arial" panose="020B0604020202020204" pitchFamily="34" charset="0"/>
                <a:cs typeface="Arial" panose="020B0604020202020204" pitchFamily="34" charset="0"/>
              </a:rPr>
              <a:t>đây</a:t>
            </a:r>
            <a:r>
              <a:rPr lang="en-US" altLang="zh-CN" sz="3200" smtClean="0">
                <a:latin typeface="Arial" panose="020B0604020202020204" pitchFamily="34" charset="0"/>
                <a:ea typeface="Arial-Rounded" panose="020B0500000000000000" pitchFamily="34" charset="-93"/>
                <a:cs typeface="Arial" panose="020B0604020202020204" pitchFamily="34" charset="0"/>
                <a:sym typeface="+mn-lt"/>
              </a:rPr>
              <a:t>.</a:t>
            </a:r>
            <a:endParaRPr lang="zh-CN" altLang="en-US" sz="3200" dirty="0">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251967345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122352"/>
            <a:ext cx="3588404" cy="769441"/>
          </a:xfrm>
          <a:prstGeom prst="rect">
            <a:avLst/>
          </a:prstGeom>
          <a:noFill/>
        </p:spPr>
        <p:txBody>
          <a:bodyPr wrap="square" rtlCol="0">
            <a:spAutoFit/>
          </a:bodyPr>
          <a:lstStyle/>
          <a:p>
            <a:pPr algn="ctr"/>
            <a:r>
              <a:rPr lang="en-US" altLang="zh-CN" sz="4400" b="1"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4400" b="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vần</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221914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9049" y="3645423"/>
            <a:ext cx="7823085" cy="400110"/>
          </a:xfrm>
          <a:prstGeom prst="rect">
            <a:avLst/>
          </a:prstGeom>
          <a:solidFill>
            <a:schemeClr val="bg1"/>
          </a:solidFill>
        </p:spPr>
        <p:txBody>
          <a:bodyPr wrap="square" rtlCol="0">
            <a:spAutoFit/>
          </a:bodyPr>
          <a:lstStyle/>
          <a:p>
            <a:pPr marL="514350" indent="-514350" algn="just">
              <a:buAutoNum type="arabicPeriod"/>
            </a:pPr>
            <a:endParaRPr lang="en-US" sz="2000" b="1" dirty="0">
              <a:solidFill>
                <a:srgbClr val="FF0000"/>
              </a:solidFill>
              <a:latin typeface="Arial-Rounded" pitchFamily="34" charset="0"/>
              <a:ea typeface="Arial-Rounded" pitchFamily="34" charset="0"/>
              <a:cs typeface="Arial-Rounded" pitchFamily="34" charset="0"/>
            </a:endParaRPr>
          </a:p>
        </p:txBody>
      </p:sp>
      <p:sp>
        <p:nvSpPr>
          <p:cNvPr id="4" name="矩形 8">
            <a:extLst>
              <a:ext uri="{FF2B5EF4-FFF2-40B4-BE49-F238E27FC236}">
                <a16:creationId xmlns:a16="http://schemas.microsoft.com/office/drawing/2014/main" id="{DAECB3AA-DE44-4B2E-8E42-EC1E254E3EC5}"/>
              </a:ext>
            </a:extLst>
          </p:cNvPr>
          <p:cNvSpPr/>
          <p:nvPr/>
        </p:nvSpPr>
        <p:spPr>
          <a:xfrm>
            <a:off x="519049" y="466020"/>
            <a:ext cx="8275134" cy="584775"/>
          </a:xfrm>
          <a:prstGeom prst="rect">
            <a:avLst/>
          </a:prstGeom>
        </p:spPr>
        <p:txBody>
          <a:bodyPr wrap="square">
            <a:spAutoFit/>
          </a:bodyPr>
          <a:lstStyle/>
          <a:p>
            <a:r>
              <a:rPr lang="en-US" altLang="zh-CN" sz="3200" b="1" smtClean="0">
                <a:solidFill>
                  <a:srgbClr val="56A130"/>
                </a:solidFill>
                <a:latin typeface="Arial" panose="020B0604020202020204" pitchFamily="34" charset="0"/>
                <a:ea typeface="Arial-Rounded" panose="020B0500000000000000" pitchFamily="34" charset="-93"/>
                <a:cs typeface="Arial" panose="020B0604020202020204" pitchFamily="34" charset="0"/>
                <a:sym typeface="+mn-lt"/>
              </a:rPr>
              <a:t>Chọn vần phù hợp thay cho ô vuông</a:t>
            </a:r>
            <a:endParaRPr lang="zh-CN" altLang="en-US" sz="3200" b="1" dirty="0">
              <a:solidFill>
                <a:srgbClr val="56A130"/>
              </a:solidFill>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2" name="TextBox 1"/>
          <p:cNvSpPr txBox="1"/>
          <p:nvPr/>
        </p:nvSpPr>
        <p:spPr>
          <a:xfrm>
            <a:off x="874590" y="1247651"/>
            <a:ext cx="7558209" cy="2677656"/>
          </a:xfrm>
          <a:prstGeom prst="rect">
            <a:avLst/>
          </a:prstGeom>
          <a:noFill/>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a) </a:t>
            </a:r>
            <a:r>
              <a:rPr lang="en-US" sz="2800" i="1" smtClean="0">
                <a:latin typeface="Arial" panose="020B0604020202020204" pitchFamily="34" charset="0"/>
                <a:cs typeface="Arial" panose="020B0604020202020204" pitchFamily="34" charset="0"/>
              </a:rPr>
              <a:t>ich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it</a:t>
            </a:r>
            <a:r>
              <a:rPr lang="en-US" sz="2800" smtClean="0">
                <a:latin typeface="Arial" panose="020B0604020202020204" pitchFamily="34" charset="0"/>
                <a:cs typeface="Arial" panose="020B0604020202020204" pitchFamily="34" charset="0"/>
              </a:rPr>
              <a:t> ? </a:t>
            </a:r>
          </a:p>
          <a:p>
            <a:pPr>
              <a:lnSpc>
                <a:spcPct val="150000"/>
              </a:lnSpc>
            </a:pPr>
            <a:r>
              <a:rPr lang="en-US" sz="2800">
                <a:latin typeface="Arial" panose="020B0604020202020204" pitchFamily="34" charset="0"/>
                <a:cs typeface="Arial" panose="020B0604020202020204" pitchFamily="34" charset="0"/>
              </a:rPr>
              <a:t>t</a:t>
            </a:r>
            <a:r>
              <a:rPr lang="en-US" sz="2800" smtClean="0">
                <a:latin typeface="Arial" panose="020B0604020202020204" pitchFamily="34" charset="0"/>
                <a:cs typeface="Arial" panose="020B0604020202020204" pitchFamily="34" charset="0"/>
              </a:rPr>
              <a:t>ờ l			yêu th			tối m</a:t>
            </a:r>
          </a:p>
          <a:p>
            <a:pPr>
              <a:lnSpc>
                <a:spcPct val="150000"/>
              </a:lnSpc>
            </a:pPr>
            <a:r>
              <a:rPr lang="en-US" sz="2800" smtClean="0">
                <a:latin typeface="Arial" panose="020B0604020202020204" pitchFamily="34" charset="0"/>
                <a:cs typeface="Arial" panose="020B0604020202020204" pitchFamily="34" charset="0"/>
              </a:rPr>
              <a:t>b) </a:t>
            </a:r>
            <a:r>
              <a:rPr lang="en-US" sz="2800" i="1" smtClean="0">
                <a:latin typeface="Arial" panose="020B0604020202020204" pitchFamily="34" charset="0"/>
                <a:cs typeface="Arial" panose="020B0604020202020204" pitchFamily="34" charset="0"/>
              </a:rPr>
              <a:t>ach</a:t>
            </a:r>
            <a:r>
              <a:rPr lang="en-US" sz="2800" smtClean="0">
                <a:latin typeface="Arial" panose="020B0604020202020204" pitchFamily="34" charset="0"/>
                <a:cs typeface="Arial" panose="020B0604020202020204" pitchFamily="34" charset="0"/>
              </a:rPr>
              <a:t> hay </a:t>
            </a:r>
            <a:r>
              <a:rPr lang="en-US" sz="2800" i="1" smtClean="0">
                <a:latin typeface="Arial" panose="020B0604020202020204" pitchFamily="34" charset="0"/>
                <a:cs typeface="Arial" panose="020B0604020202020204" pitchFamily="34" charset="0"/>
              </a:rPr>
              <a:t>êch</a:t>
            </a:r>
            <a:r>
              <a:rPr lang="en-US" sz="2800" smtClean="0">
                <a:latin typeface="Arial" panose="020B0604020202020204" pitchFamily="34" charset="0"/>
                <a:cs typeface="Arial" panose="020B0604020202020204" pitchFamily="34" charset="0"/>
              </a:rPr>
              <a:t> ? </a:t>
            </a:r>
          </a:p>
          <a:p>
            <a:pPr>
              <a:lnSpc>
                <a:spcPct val="150000"/>
              </a:lnSpc>
            </a:pPr>
            <a:r>
              <a:rPr lang="en-US" sz="2800" smtClean="0">
                <a:latin typeface="Arial" panose="020B0604020202020204" pitchFamily="34" charset="0"/>
                <a:cs typeface="Arial" panose="020B0604020202020204" pitchFamily="34" charset="0"/>
              </a:rPr>
              <a:t>c      xa		túi x				chếnh ch</a:t>
            </a:r>
            <a:endParaRPr lang="en-US" sz="2800">
              <a:latin typeface="Arial" panose="020B0604020202020204" pitchFamily="34" charset="0"/>
              <a:cs typeface="Arial" panose="020B0604020202020204" pitchFamily="34" charset="0"/>
            </a:endParaRPr>
          </a:p>
        </p:txBody>
      </p:sp>
      <p:sp>
        <p:nvSpPr>
          <p:cNvPr id="3" name="Rectangle 2"/>
          <p:cNvSpPr/>
          <p:nvPr/>
        </p:nvSpPr>
        <p:spPr>
          <a:xfrm>
            <a:off x="1488607" y="2054562"/>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38636" y="243475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4012385" y="2054310"/>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556259" y="2064358"/>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711635" y="3333645"/>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78502"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19449" y="3341431"/>
            <a:ext cx="360345" cy="36034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4192557" y="198888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3891807" y="3277801"/>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365280" y="3267752"/>
            <a:ext cx="45333" cy="45333"/>
          </a:xfrm>
          <a:prstGeom prst="line">
            <a:avLst/>
          </a:prstGeom>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7376954" y="3267752"/>
            <a:ext cx="45333" cy="45333"/>
          </a:xfrm>
          <a:prstGeom prst="line">
            <a:avLst/>
          </a:prstGeom>
          <a:ln/>
        </p:spPr>
        <p:style>
          <a:lnRef idx="3">
            <a:schemeClr val="dk1"/>
          </a:lnRef>
          <a:fillRef idx="0">
            <a:schemeClr val="dk1"/>
          </a:fillRef>
          <a:effectRef idx="2">
            <a:schemeClr val="dk1"/>
          </a:effectRef>
          <a:fontRef idx="minor">
            <a:schemeClr val="tx1"/>
          </a:fontRef>
        </p:style>
      </p:cxnSp>
      <p:sp>
        <p:nvSpPr>
          <p:cNvPr id="27" name="Oval 26"/>
          <p:cNvSpPr/>
          <p:nvPr/>
        </p:nvSpPr>
        <p:spPr>
          <a:xfrm>
            <a:off x="6678234" y="2444799"/>
            <a:ext cx="68245"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p:cNvSpPr txBox="1"/>
          <p:nvPr/>
        </p:nvSpPr>
        <p:spPr>
          <a:xfrm>
            <a:off x="874590" y="1901494"/>
            <a:ext cx="6986941" cy="738664"/>
          </a:xfrm>
          <a:prstGeom prst="rect">
            <a:avLst/>
          </a:prstGeom>
          <a:solidFill>
            <a:schemeClr val="bg1"/>
          </a:solidFill>
          <a:ln>
            <a:solidFill>
              <a:schemeClr val="bg1"/>
            </a:solidFill>
          </a:ln>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tờ </a:t>
            </a:r>
            <a:r>
              <a:rPr lang="en-US" sz="2800" smtClean="0">
                <a:latin typeface="Arial" panose="020B0604020202020204" pitchFamily="34" charset="0"/>
                <a:cs typeface="Arial" panose="020B0604020202020204" pitchFamily="34" charset="0"/>
              </a:rPr>
              <a:t>lịch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yêu thích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tối mịt</a:t>
            </a:r>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869506" y="3196713"/>
            <a:ext cx="7553245" cy="658835"/>
          </a:xfrm>
          <a:prstGeom prst="rect">
            <a:avLst/>
          </a:prstGeom>
          <a:solidFill>
            <a:schemeClr val="bg1"/>
          </a:solidFill>
          <a:ln>
            <a:solidFill>
              <a:schemeClr val="bg1"/>
            </a:solidFill>
          </a:ln>
        </p:spPr>
        <p:txBody>
          <a:bodyPr wrap="square" rtlCol="0">
            <a:spAutoFit/>
          </a:bodyPr>
          <a:lstStyle/>
          <a:p>
            <a:pPr>
              <a:lnSpc>
                <a:spcPct val="150000"/>
              </a:lnSpc>
            </a:pPr>
            <a:r>
              <a:rPr lang="en-US" sz="2800" smtClean="0">
                <a:latin typeface="Arial" panose="020B0604020202020204" pitchFamily="34" charset="0"/>
                <a:cs typeface="Arial" panose="020B0604020202020204" pitchFamily="34" charset="0"/>
              </a:rPr>
              <a:t>cách xa</a:t>
            </a:r>
            <a:r>
              <a:rPr lang="en-US" sz="2800">
                <a:latin typeface="Arial" panose="020B0604020202020204" pitchFamily="34" charset="0"/>
                <a:cs typeface="Arial" panose="020B0604020202020204" pitchFamily="34" charset="0"/>
              </a:rPr>
              <a:t>		túi </a:t>
            </a:r>
            <a:r>
              <a:rPr lang="en-US" sz="2800" smtClean="0">
                <a:latin typeface="Arial" panose="020B0604020202020204" pitchFamily="34" charset="0"/>
                <a:cs typeface="Arial" panose="020B0604020202020204" pitchFamily="34" charset="0"/>
              </a:rPr>
              <a:t>xách</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chếnh chếch</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78926"/>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a:latin typeface="Arial-Rounded" panose="020B0500000000000000" pitchFamily="34" charset="-93"/>
                <a:ea typeface="Arial-Rounded" panose="020B0500000000000000" pitchFamily="34" charset="-93"/>
                <a:cs typeface="Arial-Rounded" panose="020B0500000000000000" pitchFamily="34" charset="-93"/>
                <a:sym typeface="+mn-lt"/>
              </a:rPr>
              <a:t>5</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1392739" y="2060824"/>
            <a:ext cx="3588404" cy="830997"/>
          </a:xfrm>
          <a:prstGeom prst="rect">
            <a:avLst/>
          </a:prstGeom>
          <a:noFill/>
        </p:spPr>
        <p:txBody>
          <a:bodyPr wrap="square" rtlCol="0">
            <a:spAutoFit/>
          </a:bodyPr>
          <a:lstStyle/>
          <a:p>
            <a:pPr algn="ct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a:t>
            </a:r>
            <a:r>
              <a:rPr lang="en-US" altLang="zh-CN"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8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cố</a:t>
            </a:r>
            <a:endParaRPr lang="zh-CN" altLang="en-US" sz="48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788009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1.48148E-6 L 2.5E-6 -0.07222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34292" y="293067"/>
            <a:ext cx="8505646" cy="954107"/>
          </a:xfrm>
          <a:prstGeom prst="rect">
            <a:avLst/>
          </a:prstGeom>
        </p:spPr>
        <p:txBody>
          <a:bodyPr wrap="square">
            <a:spAutoFit/>
          </a:bodyPr>
          <a:lstStyle/>
          <a:p>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2800" dirty="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err="1"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vẽ cảnh vùng cao và cho biết hình ảnh nào trong tranh khiến em chú ý nhất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9125" b="28510"/>
          <a:stretch/>
        </p:blipFill>
        <p:spPr>
          <a:xfrm>
            <a:off x="1501371" y="1393089"/>
            <a:ext cx="6338023" cy="3311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矩形 8">
            <a:extLst>
              <a:ext uri="{FF2B5EF4-FFF2-40B4-BE49-F238E27FC236}">
                <a16:creationId xmlns:a16="http://schemas.microsoft.com/office/drawing/2014/main" id="{DAECB3AA-DE44-4B2E-8E42-EC1E254E3EC5}"/>
              </a:ext>
            </a:extLst>
          </p:cNvPr>
          <p:cNvSpPr/>
          <p:nvPr/>
        </p:nvSpPr>
        <p:spPr>
          <a:xfrm>
            <a:off x="534292" y="473934"/>
            <a:ext cx="8505646" cy="523220"/>
          </a:xfrm>
          <a:prstGeom prst="rect">
            <a:avLst/>
          </a:prstGeom>
        </p:spPr>
        <p:txBody>
          <a:bodyPr wrap="square">
            <a:spAutoFit/>
          </a:bodyPr>
          <a:lstStyle/>
          <a:p>
            <a:r>
              <a:rPr lang="en-US" altLang="zh-CN" sz="28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2. Em có thích cảnh vật trong tranh không ? Vì sao ?</a:t>
            </a:r>
            <a:endParaRPr lang="zh-CN" altLang="en-US" sz="28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文本框 109"/>
          <p:cNvSpPr txBox="1"/>
          <p:nvPr/>
        </p:nvSpPr>
        <p:spPr>
          <a:xfrm>
            <a:off x="1392740" y="2124414"/>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par>
                                <p:cTn id="15" presetID="34" presetClass="emph" presetSubtype="0" fill="hold" grpId="1" nodeType="withEffect">
                                  <p:stCondLst>
                                    <p:cond delay="1750"/>
                                  </p:stCondLst>
                                  <p:childTnLst>
                                    <p:animMotion origin="layout" path="M 2.5E-6 -4.32099E-6 L 2.5E-6 -0.07222 " pathEditMode="relative" rAng="0" ptsTypes="AA">
                                      <p:cBhvr>
                                        <p:cTn id="16" dur="250" accel="50000" decel="50000" autoRev="1" fill="hold">
                                          <p:stCondLst>
                                            <p:cond delay="0"/>
                                          </p:stCondLst>
                                        </p:cTn>
                                        <p:tgtEl>
                                          <p:spTgt spid="6"/>
                                        </p:tgtEl>
                                        <p:attrNameLst>
                                          <p:attrName>ppt_x</p:attrName>
                                          <p:attrName>ppt_y</p:attrName>
                                        </p:attrNameLst>
                                      </p:cBhvr>
                                      <p:rCtr x="0" y="-3611"/>
                                    </p:animMotion>
                                    <p:animRot by="1500000">
                                      <p:cBhvr>
                                        <p:cTn id="17" dur="125" fill="hold">
                                          <p:stCondLst>
                                            <p:cond delay="0"/>
                                          </p:stCondLst>
                                        </p:cTn>
                                        <p:tgtEl>
                                          <p:spTgt spid="6"/>
                                        </p:tgtEl>
                                        <p:attrNameLst>
                                          <p:attrName>r</p:attrName>
                                        </p:attrNameLst>
                                      </p:cBhvr>
                                    </p:animRot>
                                    <p:animRot by="-1500000">
                                      <p:cBhvr>
                                        <p:cTn id="18" dur="125" fill="hold">
                                          <p:stCondLst>
                                            <p:cond delay="125"/>
                                          </p:stCondLst>
                                        </p:cTn>
                                        <p:tgtEl>
                                          <p:spTgt spid="6"/>
                                        </p:tgtEl>
                                        <p:attrNameLst>
                                          <p:attrName>r</p:attrName>
                                        </p:attrNameLst>
                                      </p:cBhvr>
                                    </p:animRot>
                                    <p:animRot by="-1500000">
                                      <p:cBhvr>
                                        <p:cTn id="19" dur="125" fill="hold">
                                          <p:stCondLst>
                                            <p:cond delay="250"/>
                                          </p:stCondLst>
                                        </p:cTn>
                                        <p:tgtEl>
                                          <p:spTgt spid="6"/>
                                        </p:tgtEl>
                                        <p:attrNameLst>
                                          <p:attrName>r</p:attrName>
                                        </p:attrNameLst>
                                      </p:cBhvr>
                                    </p:animRot>
                                    <p:animRot by="1500000">
                                      <p:cBhvr>
                                        <p:cTn id="2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Tree>
    <p:extLst>
      <p:ext uri="{BB962C8B-B14F-4D97-AF65-F5344CB8AC3E}">
        <p14:creationId xmlns:p14="http://schemas.microsoft.com/office/powerpoint/2010/main" val="5588052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05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11682" y="999507"/>
            <a:ext cx="3760424" cy="1125416"/>
            <a:chOff x="2911682" y="999507"/>
            <a:chExt cx="3760424" cy="1125416"/>
          </a:xfrm>
        </p:grpSpPr>
        <p:pic>
          <p:nvPicPr>
            <p:cNvPr id="1026"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999507"/>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1682" y="1147984"/>
              <a:ext cx="3192388" cy="707886"/>
            </a:xfrm>
            <a:prstGeom prst="rect">
              <a:avLst/>
            </a:prstGeom>
            <a:noFill/>
            <a:ln>
              <a:noFill/>
            </a:ln>
          </p:spPr>
          <p:txBody>
            <a:bodyPr wrap="square" rtlCol="0">
              <a:spAutoFit/>
            </a:bodyPr>
            <a:lstStyle/>
            <a:p>
              <a:pPr algn="ctr"/>
              <a:r>
                <a:rPr lang="en-US" altLang="zh-CN"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Rực rỡ</a:t>
              </a:r>
              <a:endParaRPr lang="en-US" sz="4000" b="1" dirty="0">
                <a:latin typeface="Arial" panose="020B0604020202020204" pitchFamily="34" charset="0"/>
                <a:cs typeface="Arial" panose="020B0604020202020204" pitchFamily="34" charset="0"/>
              </a:endParaRPr>
            </a:p>
          </p:txBody>
        </p:sp>
      </p:grpSp>
      <p:grpSp>
        <p:nvGrpSpPr>
          <p:cNvPr id="7" name="Group 6"/>
          <p:cNvGrpSpPr/>
          <p:nvPr/>
        </p:nvGrpSpPr>
        <p:grpSpPr>
          <a:xfrm>
            <a:off x="2911682" y="2273400"/>
            <a:ext cx="3760424" cy="1125416"/>
            <a:chOff x="2911682" y="2273400"/>
            <a:chExt cx="3760424" cy="1125416"/>
          </a:xfrm>
        </p:grpSpPr>
        <p:pic>
          <p:nvPicPr>
            <p:cNvPr id="8" name="Picture 2" descr="Green Banner PNG Images, Free Transparent Green Banner Download - Kind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98800"/>
                      </a14:imgEffect>
                    </a14:imgLayer>
                  </a14:imgProps>
                </a:ext>
                <a:ext uri="{28A0092B-C50C-407E-A947-70E740481C1C}">
                  <a14:useLocalDpi xmlns:a14="http://schemas.microsoft.com/office/drawing/2010/main" val="0"/>
                </a:ext>
              </a:extLst>
            </a:blip>
            <a:srcRect t="27693" b="30109"/>
            <a:stretch/>
          </p:blipFill>
          <p:spPr bwMode="auto">
            <a:xfrm>
              <a:off x="2911682" y="2273400"/>
              <a:ext cx="3760424" cy="1125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69468" y="2404030"/>
              <a:ext cx="3192388" cy="707886"/>
            </a:xfrm>
            <a:prstGeom prst="rect">
              <a:avLst/>
            </a:prstGeom>
            <a:noFill/>
            <a:ln>
              <a:noFill/>
            </a:ln>
          </p:spPr>
          <p:txBody>
            <a:bodyPr wrap="square" rtlCol="0">
              <a:spAutoFit/>
            </a:bodyPr>
            <a:lstStyle/>
            <a:p>
              <a:pPr algn="ctr"/>
              <a:r>
                <a:rPr lang="en-US" sz="4000" b="1" smtClean="0">
                  <a:solidFill>
                    <a:prstClr val="black"/>
                  </a:solidFill>
                  <a:latin typeface="Arial" panose="020B0604020202020204" pitchFamily="34" charset="0"/>
                  <a:ea typeface="Arial-Rounded" panose="020B0500000000000000" pitchFamily="34" charset="-93"/>
                  <a:cs typeface="Arial" panose="020B0604020202020204" pitchFamily="34" charset="0"/>
                  <a:sym typeface="+mn-lt"/>
                </a:rPr>
                <a:t>H’ mông</a:t>
              </a:r>
              <a:endParaRPr lang="en-US" sz="4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2578550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253022" y="37646"/>
            <a:ext cx="4503156" cy="584775"/>
          </a:xfrm>
          <a:prstGeom prst="rect">
            <a:avLst/>
          </a:prstGeom>
        </p:spPr>
        <p:txBody>
          <a:bodyPr wrap="none">
            <a:spAutoFit/>
          </a:bodyPr>
          <a:lstStyle/>
          <a:p>
            <a:pPr lvl="0" algn="ctr"/>
            <a:r>
              <a:rPr lang="en-US" altLang="zh-CN" sz="3200" b="1" smtClean="0">
                <a:solidFill>
                  <a:srgbClr val="FF0000"/>
                </a:solidFill>
                <a:latin typeface="Arial-Rounded" pitchFamily="34" charset="0"/>
                <a:ea typeface="Arial-Rounded" pitchFamily="34" charset="0"/>
                <a:cs typeface="Arial-Rounded" pitchFamily="34" charset="0"/>
                <a:sym typeface="+mn-lt"/>
              </a:rPr>
              <a:t>Ruộng bậc thang ở Sa Pa</a:t>
            </a:r>
            <a:endParaRPr lang="en-US" altLang="zh-CN" sz="3200" b="1" dirty="0">
              <a:solidFill>
                <a:srgbClr val="FF0000"/>
              </a:solidFill>
              <a:latin typeface="Arial-Rounded" pitchFamily="34" charset="0"/>
              <a:ea typeface="Arial-Rounded" pitchFamily="34" charset="0"/>
              <a:cs typeface="Arial-Rounded" pitchFamily="34" charset="0"/>
              <a:sym typeface="+mn-lt"/>
            </a:endParaRPr>
          </a:p>
        </p:txBody>
      </p:sp>
      <p:sp>
        <p:nvSpPr>
          <p:cNvPr id="10" name="TextBox 9"/>
          <p:cNvSpPr txBox="1"/>
          <p:nvPr/>
        </p:nvSpPr>
        <p:spPr>
          <a:xfrm>
            <a:off x="418290" y="660851"/>
            <a:ext cx="8186492" cy="1938992"/>
          </a:xfrm>
          <a:prstGeom prst="rect">
            <a:avLst/>
          </a:prstGeom>
          <a:noFill/>
        </p:spPr>
        <p:txBody>
          <a:bodyPr wrap="square" rtlCol="0">
            <a:spAutoFit/>
          </a:bodyPr>
          <a:lstStyle/>
          <a:p>
            <a:pPr algn="just"/>
            <a:r>
              <a:rPr lang="en-US" smtClean="0"/>
              <a:t>	</a:t>
            </a:r>
            <a:r>
              <a:rPr lang="en-US" sz="2400" smtClean="0">
                <a:latin typeface="Arial" panose="020B0604020202020204" pitchFamily="34" charset="0"/>
                <a:cs typeface="Arial" panose="020B0604020202020204" pitchFamily="34" charset="0"/>
              </a:rPr>
              <a:t>Đến Sa Pa vào mùa lúa chín, khách du lịch có dịp ngắm nhìn vẻ đẹp rực rỡ của những khu ruộng bậc thang khổng lồ.  Từng bậc, từng bậc như nối mặt đất với bầu trời.  Một màu vàng trải dài bất tận. Đâu đâu cũng ngạt ngào hương lúa.</a:t>
            </a:r>
            <a:endParaRPr lang="en-US" sz="2400">
              <a:latin typeface="Arial" panose="020B0604020202020204" pitchFamily="34" charset="0"/>
              <a:cs typeface="Arial" panose="020B0604020202020204" pitchFamily="34" charset="0"/>
            </a:endParaRPr>
          </a:p>
        </p:txBody>
      </p:sp>
      <p:sp>
        <p:nvSpPr>
          <p:cNvPr id="15" name="TextBox 14"/>
          <p:cNvSpPr txBox="1"/>
          <p:nvPr/>
        </p:nvSpPr>
        <p:spPr>
          <a:xfrm>
            <a:off x="475988" y="2571750"/>
            <a:ext cx="8186492" cy="2085186"/>
          </a:xfrm>
          <a:prstGeom prst="rect">
            <a:avLst/>
          </a:prstGeom>
          <a:noFill/>
        </p:spPr>
        <p:txBody>
          <a:bodyPr wrap="square" rtlCol="0">
            <a:spAutoFit/>
          </a:bodyPr>
          <a:lstStyle/>
          <a:p>
            <a:pPr algn="just"/>
            <a:r>
              <a:rPr lang="en-US" sz="1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Những khu ruộng bậc thang ở Sa Pa đã có từ hang trăm năm nay.  Chúng được tạo nên bởi đôi bàn tay chăm chỉ, cần mẫn của những người H’mông, Dao, Hà Nhì,… sống ở đây.</a:t>
            </a:r>
            <a:endParaRPr lang="en-US" sz="2000">
              <a:latin typeface="Arial" panose="020B0604020202020204" pitchFamily="34" charset="0"/>
              <a:cs typeface="Arial" panose="020B0604020202020204" pitchFamily="34" charset="0"/>
            </a:endParaRPr>
          </a:p>
          <a:p>
            <a:pPr algn="just"/>
            <a:r>
              <a:rPr lang="en-US" sz="2000" i="1" smtClean="0">
                <a:latin typeface="Arial" panose="020B0604020202020204" pitchFamily="34" charset="0"/>
                <a:cs typeface="Arial" panose="020B0604020202020204" pitchFamily="34" charset="0"/>
              </a:rPr>
              <a:t>							(Theo vinhphuctv.vn)</a:t>
            </a:r>
          </a:p>
          <a:p>
            <a:endParaRPr lang="en-US"/>
          </a:p>
        </p:txBody>
      </p:sp>
      <p:sp>
        <p:nvSpPr>
          <p:cNvPr id="2" name="TextBox 1"/>
          <p:cNvSpPr txBox="1"/>
          <p:nvPr/>
        </p:nvSpPr>
        <p:spPr>
          <a:xfrm>
            <a:off x="594167" y="4456880"/>
            <a:ext cx="7694580" cy="400110"/>
          </a:xfrm>
          <a:prstGeom prst="rect">
            <a:avLst/>
          </a:prstGeom>
          <a:noFill/>
        </p:spPr>
        <p:txBody>
          <a:bodyPr wrap="square" rtlCol="0">
            <a:spAutoFit/>
          </a:bodyPr>
          <a:lstStyle/>
          <a:p>
            <a:r>
              <a:rPr lang="en-US" sz="2000" smtClean="0">
                <a:solidFill>
                  <a:srgbClr val="FF0000"/>
                </a:solidFill>
                <a:latin typeface="Arial" panose="020B0604020202020204" pitchFamily="34" charset="0"/>
                <a:cs typeface="Arial" panose="020B0604020202020204" pitchFamily="34" charset="0"/>
              </a:rPr>
              <a:t>Từ ngữ: </a:t>
            </a:r>
            <a:r>
              <a:rPr lang="en-US" sz="2000" i="1" smtClean="0">
                <a:solidFill>
                  <a:srgbClr val="FF0000"/>
                </a:solidFill>
                <a:latin typeface="Arial" panose="020B0604020202020204" pitchFamily="34" charset="0"/>
                <a:cs typeface="Arial" panose="020B0604020202020204" pitchFamily="34" charset="0"/>
              </a:rPr>
              <a:t>ruộng bậc thang, khổng lồ, bất tận, ngọt ngào, cần mẫn</a:t>
            </a:r>
            <a:endParaRPr lang="en-US" sz="2000" i="1">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7896"/>
          <a:stretch/>
        </p:blipFill>
        <p:spPr>
          <a:xfrm>
            <a:off x="7943300" y="3877228"/>
            <a:ext cx="1286856" cy="1267028"/>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7896"/>
          <a:stretch/>
        </p:blipFill>
        <p:spPr>
          <a:xfrm flipH="1">
            <a:off x="-150721" y="4335699"/>
            <a:ext cx="820442" cy="807801"/>
          </a:xfrm>
          <a:prstGeom prst="rect">
            <a:avLst/>
          </a:prstGeom>
        </p:spPr>
      </p:pic>
      <p:sp>
        <p:nvSpPr>
          <p:cNvPr id="8" name="Lưu đồ: Đường kết nối 8">
            <a:extLst>
              <a:ext uri="{FF2B5EF4-FFF2-40B4-BE49-F238E27FC236}">
                <a16:creationId xmlns:a16="http://schemas.microsoft.com/office/drawing/2014/main" id="{A3F0B0FD-818E-4BBD-B401-3895387E3487}"/>
              </a:ext>
            </a:extLst>
          </p:cNvPr>
          <p:cNvSpPr/>
          <p:nvPr/>
        </p:nvSpPr>
        <p:spPr>
          <a:xfrm>
            <a:off x="875811" y="6217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2" name="Lưu đồ: Đường kết nối 8">
            <a:extLst>
              <a:ext uri="{FF2B5EF4-FFF2-40B4-BE49-F238E27FC236}">
                <a16:creationId xmlns:a16="http://schemas.microsoft.com/office/drawing/2014/main" id="{A3F0B0FD-818E-4BBD-B401-3895387E3487}"/>
              </a:ext>
            </a:extLst>
          </p:cNvPr>
          <p:cNvSpPr/>
          <p:nvPr/>
        </p:nvSpPr>
        <p:spPr>
          <a:xfrm>
            <a:off x="1757786" y="137682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3" name="Lưu đồ: Đường kết nối 8">
            <a:extLst>
              <a:ext uri="{FF2B5EF4-FFF2-40B4-BE49-F238E27FC236}">
                <a16:creationId xmlns:a16="http://schemas.microsoft.com/office/drawing/2014/main" id="{A3F0B0FD-818E-4BBD-B401-3895387E3487}"/>
              </a:ext>
            </a:extLst>
          </p:cNvPr>
          <p:cNvSpPr/>
          <p:nvPr/>
        </p:nvSpPr>
        <p:spPr>
          <a:xfrm>
            <a:off x="1029005" y="174757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7" name="Lưu đồ: Đường kết nối 8">
            <a:extLst>
              <a:ext uri="{FF2B5EF4-FFF2-40B4-BE49-F238E27FC236}">
                <a16:creationId xmlns:a16="http://schemas.microsoft.com/office/drawing/2014/main" id="{A3F0B0FD-818E-4BBD-B401-3895387E3487}"/>
              </a:ext>
            </a:extLst>
          </p:cNvPr>
          <p:cNvSpPr/>
          <p:nvPr/>
        </p:nvSpPr>
        <p:spPr>
          <a:xfrm>
            <a:off x="5532118" y="17573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8" name="Lưu đồ: Đường kết nối 8">
            <a:extLst>
              <a:ext uri="{FF2B5EF4-FFF2-40B4-BE49-F238E27FC236}">
                <a16:creationId xmlns:a16="http://schemas.microsoft.com/office/drawing/2014/main" id="{A3F0B0FD-818E-4BBD-B401-3895387E3487}"/>
              </a:ext>
            </a:extLst>
          </p:cNvPr>
          <p:cNvSpPr/>
          <p:nvPr/>
        </p:nvSpPr>
        <p:spPr>
          <a:xfrm>
            <a:off x="966062" y="255693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2467033" y="2926095"/>
            <a:ext cx="266442" cy="28258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3094895" y="1416818"/>
            <a:ext cx="8742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86143" y="3729614"/>
            <a:ext cx="10935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432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3662514"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12950" y="905338"/>
            <a:ext cx="7938197" cy="2217082"/>
          </a:xfrm>
          <a:prstGeom prst="rect">
            <a:avLst/>
          </a:prstGeom>
          <a:noFill/>
        </p:spPr>
        <p:txBody>
          <a:bodyPr wrap="square" rtlCol="0">
            <a:spAutoFit/>
          </a:bodyPr>
          <a:lstStyle/>
          <a:p>
            <a:pPr algn="just">
              <a:lnSpc>
                <a:spcPct val="150000"/>
              </a:lnSpc>
            </a:pPr>
            <a:r>
              <a:rPr lang="en-US" smtClean="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Nhìn xa, chúng giống như những bậc thang khổng lồ. Từng bậc, từng bậc như nối mặt đất với mặt trời. </a:t>
            </a:r>
            <a:endParaRPr lang="en-US" sz="3200">
              <a:latin typeface="Arial" panose="020B0604020202020204" pitchFamily="34" charset="0"/>
              <a:cs typeface="Arial" panose="020B0604020202020204" pitchFamily="34" charset="0"/>
            </a:endParaRPr>
          </a:p>
        </p:txBody>
      </p:sp>
      <p:cxnSp>
        <p:nvCxnSpPr>
          <p:cNvPr id="12" name="Straight Connector 11"/>
          <p:cNvCxnSpPr/>
          <p:nvPr/>
        </p:nvCxnSpPr>
        <p:spPr>
          <a:xfrm flipH="1">
            <a:off x="5774343"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43337" y="1715705"/>
            <a:ext cx="69574" cy="5963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6313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BBF27-AEA7-4E39-9873-833F6E66B524}">
  <ds:schemaRefs>
    <ds:schemaRef ds:uri="http://schemas.microsoft.com/office/2006/documentManagement/types"/>
    <ds:schemaRef ds:uri="http://purl.org/dc/terms/"/>
    <ds:schemaRef ds:uri="http://purl.org/dc/dcmitype/"/>
    <ds:schemaRef ds:uri="2954521b-b4ab-4ce3-8aa8-8bfa99a4c36e"/>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1498</TotalTime>
  <Words>468</Words>
  <Application>Microsoft Office PowerPoint</Application>
  <PresentationFormat>On-screen Show (16:9)</PresentationFormat>
  <Paragraphs>88</Paragraphs>
  <Slides>19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华康少女文字W5</vt:lpstr>
      <vt:lpstr>Arial-Rounded</vt:lpstr>
      <vt:lpstr>Arial</vt:lpstr>
      <vt:lpstr>Times New Roman</vt:lpstr>
      <vt:lpstr>宋体</vt:lpstr>
      <vt:lpstr>DFPOP1-W9</vt:lpstr>
      <vt:lpstr>Calibri</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HN25092024</cp:lastModifiedBy>
  <cp:revision>140</cp:revision>
  <dcterms:created xsi:type="dcterms:W3CDTF">2020-08-13T09:19:08Z</dcterms:created>
  <dcterms:modified xsi:type="dcterms:W3CDTF">2025-05-06T03:20:10Z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