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6" r:id="rId2"/>
    <p:sldMasterId id="2147483870" r:id="rId3"/>
    <p:sldMasterId id="2147483921" r:id="rId4"/>
    <p:sldMasterId id="2147483933" r:id="rId5"/>
  </p:sldMasterIdLst>
  <p:notesMasterIdLst>
    <p:notesMasterId r:id="rId30"/>
  </p:notesMasterIdLst>
  <p:handoutMasterIdLst>
    <p:handoutMasterId r:id="rId31"/>
  </p:handoutMasterIdLst>
  <p:sldIdLst>
    <p:sldId id="256" r:id="rId6"/>
    <p:sldId id="436" r:id="rId7"/>
    <p:sldId id="460" r:id="rId8"/>
    <p:sldId id="437" r:id="rId9"/>
    <p:sldId id="456" r:id="rId10"/>
    <p:sldId id="457" r:id="rId11"/>
    <p:sldId id="458" r:id="rId12"/>
    <p:sldId id="459" r:id="rId13"/>
    <p:sldId id="438" r:id="rId14"/>
    <p:sldId id="439" r:id="rId15"/>
    <p:sldId id="440" r:id="rId16"/>
    <p:sldId id="441" r:id="rId17"/>
    <p:sldId id="443" r:id="rId18"/>
    <p:sldId id="444" r:id="rId19"/>
    <p:sldId id="445" r:id="rId20"/>
    <p:sldId id="446" r:id="rId21"/>
    <p:sldId id="448" r:id="rId22"/>
    <p:sldId id="450" r:id="rId23"/>
    <p:sldId id="453" r:id="rId24"/>
    <p:sldId id="279" r:id="rId25"/>
    <p:sldId id="280" r:id="rId26"/>
    <p:sldId id="282" r:id="rId27"/>
    <p:sldId id="281" r:id="rId28"/>
    <p:sldId id="285"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9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EC2C46"/>
    <a:srgbClr val="3993E1"/>
    <a:srgbClr val="D18451"/>
    <a:srgbClr val="E8C0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5" autoAdjust="0"/>
    <p:restoredTop sz="94660"/>
  </p:normalViewPr>
  <p:slideViewPr>
    <p:cSldViewPr snapToGrid="0" showGuides="1">
      <p:cViewPr varScale="1">
        <p:scale>
          <a:sx n="54" d="100"/>
          <a:sy n="54" d="100"/>
        </p:scale>
        <p:origin x="156" y="228"/>
      </p:cViewPr>
      <p:guideLst>
        <p:guide orient="horz" pos="2999"/>
        <p:guide pos="3840"/>
      </p:guideLst>
    </p:cSldViewPr>
  </p:slideViewPr>
  <p:notesTextViewPr>
    <p:cViewPr>
      <p:scale>
        <a:sx n="1" d="1"/>
        <a:sy n="1" d="1"/>
      </p:scale>
      <p:origin x="0" y="0"/>
    </p:cViewPr>
  </p:notesTextViewPr>
  <p:sorterViewPr>
    <p:cViewPr>
      <p:scale>
        <a:sx n="66" d="100"/>
        <a:sy n="66" d="100"/>
      </p:scale>
      <p:origin x="0" y="-2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inpin heiti" charset="-122"/>
              <a:ea typeface="inpin heiti"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inpin heiti" charset="-122"/>
                <a:ea typeface="inpin heiti" charset="-122"/>
              </a:rPr>
              <a:pPr/>
              <a:t>2023/3/8</a:t>
            </a:fld>
            <a:endParaRPr lang="zh-CN" altLang="en-US" dirty="0">
              <a:latin typeface="inpin heiti" charset="-122"/>
              <a:ea typeface="inpin heiti"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inpin heiti" charset="-122"/>
              <a:ea typeface="inpin heiti"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inpin heiti" charset="-122"/>
                <a:ea typeface="inpin heiti" charset="-122"/>
              </a:rPr>
              <a:pPr/>
              <a:t>‹#›</a:t>
            </a:fld>
            <a:endParaRPr lang="zh-CN" altLang="en-US" dirty="0">
              <a:latin typeface="inpin heiti" charset="-122"/>
              <a:ea typeface="inpin heiti"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BD62458C-6CBB-49AC-A22D-FD1EFA9ED967}" type="datetimeFigureOut">
              <a:rPr lang="zh-CN" altLang="en-US" smtClean="0"/>
              <a:pPr/>
              <a:t>2023/3/8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55F11574-EF26-4E2A-AE6D-376A5D71A626}"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86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853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049388"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7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7"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6" name="图片占位符 15"/>
          <p:cNvSpPr>
            <a:spLocks noGrp="1"/>
          </p:cNvSpPr>
          <p:nvPr>
            <p:ph type="pic" sz="quarter" idx="11"/>
          </p:nvPr>
        </p:nvSpPr>
        <p:spPr>
          <a:xfrm>
            <a:off x="3739239"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7" name="图片占位符 16"/>
          <p:cNvSpPr>
            <a:spLocks noGrp="1"/>
          </p:cNvSpPr>
          <p:nvPr>
            <p:ph type="pic" sz="quarter" idx="12"/>
          </p:nvPr>
        </p:nvSpPr>
        <p:spPr>
          <a:xfrm>
            <a:off x="6429090" y="2231537"/>
            <a:ext cx="1681112" cy="1671026"/>
          </a:xfrm>
          <a:custGeom>
            <a:avLst/>
            <a:gdLst>
              <a:gd name="connsiteX0" fmla="*/ 810346 w 1681112"/>
              <a:gd name="connsiteY0" fmla="*/ 0 h 1671026"/>
              <a:gd name="connsiteX1" fmla="*/ 1243099 w 1681112"/>
              <a:gd name="connsiteY1" fmla="*/ 129826 h 1671026"/>
              <a:gd name="connsiteX2" fmla="*/ 1546026 w 1681112"/>
              <a:gd name="connsiteY2" fmla="*/ 424098 h 1671026"/>
              <a:gd name="connsiteX3" fmla="*/ 1675852 w 1681112"/>
              <a:gd name="connsiteY3" fmla="*/ 1047262 h 1671026"/>
              <a:gd name="connsiteX4" fmla="*/ 1381580 w 1681112"/>
              <a:gd name="connsiteY4" fmla="*/ 1462705 h 1671026"/>
              <a:gd name="connsiteX5" fmla="*/ 844966 w 1681112"/>
              <a:gd name="connsiteY5" fmla="*/ 1670426 h 1671026"/>
              <a:gd name="connsiteX6" fmla="*/ 299698 w 1681112"/>
              <a:gd name="connsiteY6" fmla="*/ 1514635 h 1671026"/>
              <a:gd name="connsiteX7" fmla="*/ 31391 w 1681112"/>
              <a:gd name="connsiteY7" fmla="*/ 1203053 h 1671026"/>
              <a:gd name="connsiteX8" fmla="*/ 5426 w 1681112"/>
              <a:gd name="connsiteY8" fmla="*/ 822231 h 1671026"/>
              <a:gd name="connsiteX9" fmla="*/ 31391 w 1681112"/>
              <a:gd name="connsiteY9" fmla="*/ 631819 h 1671026"/>
              <a:gd name="connsiteX10" fmla="*/ 48701 w 1681112"/>
              <a:gd name="connsiteY10" fmla="*/ 571234 h 1671026"/>
              <a:gd name="connsiteX11" fmla="*/ 342973 w 1681112"/>
              <a:gd name="connsiteY11" fmla="*/ 129826 h 1671026"/>
              <a:gd name="connsiteX12" fmla="*/ 810346 w 1681112"/>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2" h="1671026">
                <a:moveTo>
                  <a:pt x="810346" y="0"/>
                </a:moveTo>
                <a:cubicBezTo>
                  <a:pt x="960367" y="0"/>
                  <a:pt x="1120485" y="59143"/>
                  <a:pt x="1243099" y="129826"/>
                </a:cubicBezTo>
                <a:cubicBezTo>
                  <a:pt x="1365712" y="200509"/>
                  <a:pt x="1473901" y="271192"/>
                  <a:pt x="1546026" y="424098"/>
                </a:cubicBezTo>
                <a:cubicBezTo>
                  <a:pt x="1618151" y="577004"/>
                  <a:pt x="1703260" y="874161"/>
                  <a:pt x="1675852" y="1047262"/>
                </a:cubicBezTo>
                <a:cubicBezTo>
                  <a:pt x="1648444" y="1220363"/>
                  <a:pt x="1520061" y="1358844"/>
                  <a:pt x="1381580" y="1462705"/>
                </a:cubicBezTo>
                <a:cubicBezTo>
                  <a:pt x="1243099" y="1566566"/>
                  <a:pt x="1025280" y="1661771"/>
                  <a:pt x="844966" y="1670426"/>
                </a:cubicBezTo>
                <a:cubicBezTo>
                  <a:pt x="664653" y="1679082"/>
                  <a:pt x="435294" y="1592531"/>
                  <a:pt x="299698" y="1514635"/>
                </a:cubicBezTo>
                <a:cubicBezTo>
                  <a:pt x="164101" y="1436740"/>
                  <a:pt x="80436" y="1318454"/>
                  <a:pt x="31391" y="1203053"/>
                </a:cubicBezTo>
                <a:cubicBezTo>
                  <a:pt x="-17655" y="1087653"/>
                  <a:pt x="5426" y="917436"/>
                  <a:pt x="5426" y="822231"/>
                </a:cubicBezTo>
                <a:cubicBezTo>
                  <a:pt x="5426" y="727025"/>
                  <a:pt x="18408" y="679422"/>
                  <a:pt x="31391" y="631819"/>
                </a:cubicBezTo>
                <a:lnTo>
                  <a:pt x="48701" y="571234"/>
                </a:lnTo>
                <a:cubicBezTo>
                  <a:pt x="132366" y="398133"/>
                  <a:pt x="216032" y="225032"/>
                  <a:pt x="342973" y="129826"/>
                </a:cubicBezTo>
                <a:cubicBezTo>
                  <a:pt x="469914" y="34620"/>
                  <a:pt x="660325" y="0"/>
                  <a:pt x="810346" y="0"/>
                </a:cubicBezTo>
                <a:close/>
              </a:path>
            </a:pathLst>
          </a:custGeom>
        </p:spPr>
        <p:txBody>
          <a:bodyPr wrap="square">
            <a:noAutofit/>
          </a:bodyPr>
          <a:lstStyle/>
          <a:p>
            <a:endParaRPr lang="zh-CN" altLang="en-US"/>
          </a:p>
        </p:txBody>
      </p:sp>
      <p:sp>
        <p:nvSpPr>
          <p:cNvPr id="18" name="图片占位符 17"/>
          <p:cNvSpPr>
            <a:spLocks noGrp="1"/>
          </p:cNvSpPr>
          <p:nvPr>
            <p:ph type="pic" sz="quarter" idx="13"/>
          </p:nvPr>
        </p:nvSpPr>
        <p:spPr>
          <a:xfrm>
            <a:off x="9118940" y="2231537"/>
            <a:ext cx="1681113" cy="1671026"/>
          </a:xfrm>
          <a:custGeom>
            <a:avLst/>
            <a:gdLst>
              <a:gd name="connsiteX0" fmla="*/ 810347 w 1681113"/>
              <a:gd name="connsiteY0" fmla="*/ 0 h 1671026"/>
              <a:gd name="connsiteX1" fmla="*/ 1243100 w 1681113"/>
              <a:gd name="connsiteY1" fmla="*/ 129826 h 1671026"/>
              <a:gd name="connsiteX2" fmla="*/ 1546027 w 1681113"/>
              <a:gd name="connsiteY2" fmla="*/ 424098 h 1671026"/>
              <a:gd name="connsiteX3" fmla="*/ 1675853 w 1681113"/>
              <a:gd name="connsiteY3" fmla="*/ 1047262 h 1671026"/>
              <a:gd name="connsiteX4" fmla="*/ 1381581 w 1681113"/>
              <a:gd name="connsiteY4" fmla="*/ 1462705 h 1671026"/>
              <a:gd name="connsiteX5" fmla="*/ 844967 w 1681113"/>
              <a:gd name="connsiteY5" fmla="*/ 1670426 h 1671026"/>
              <a:gd name="connsiteX6" fmla="*/ 299698 w 1681113"/>
              <a:gd name="connsiteY6" fmla="*/ 1514635 h 1671026"/>
              <a:gd name="connsiteX7" fmla="*/ 31392 w 1681113"/>
              <a:gd name="connsiteY7" fmla="*/ 1203053 h 1671026"/>
              <a:gd name="connsiteX8" fmla="*/ 5426 w 1681113"/>
              <a:gd name="connsiteY8" fmla="*/ 822231 h 1671026"/>
              <a:gd name="connsiteX9" fmla="*/ 31392 w 1681113"/>
              <a:gd name="connsiteY9" fmla="*/ 631819 h 1671026"/>
              <a:gd name="connsiteX10" fmla="*/ 48702 w 1681113"/>
              <a:gd name="connsiteY10" fmla="*/ 571234 h 1671026"/>
              <a:gd name="connsiteX11" fmla="*/ 342974 w 1681113"/>
              <a:gd name="connsiteY11" fmla="*/ 129826 h 1671026"/>
              <a:gd name="connsiteX12" fmla="*/ 810347 w 1681113"/>
              <a:gd name="connsiteY12" fmla="*/ 0 h 167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1113" h="1671026">
                <a:moveTo>
                  <a:pt x="810347" y="0"/>
                </a:moveTo>
                <a:cubicBezTo>
                  <a:pt x="960367" y="0"/>
                  <a:pt x="1120486" y="59143"/>
                  <a:pt x="1243100" y="129826"/>
                </a:cubicBezTo>
                <a:cubicBezTo>
                  <a:pt x="1365713" y="200509"/>
                  <a:pt x="1473901" y="271192"/>
                  <a:pt x="1546027" y="424098"/>
                </a:cubicBezTo>
                <a:cubicBezTo>
                  <a:pt x="1618152" y="577004"/>
                  <a:pt x="1703260" y="874161"/>
                  <a:pt x="1675853" y="1047262"/>
                </a:cubicBezTo>
                <a:cubicBezTo>
                  <a:pt x="1648445" y="1220363"/>
                  <a:pt x="1520061" y="1358844"/>
                  <a:pt x="1381581" y="1462705"/>
                </a:cubicBezTo>
                <a:cubicBezTo>
                  <a:pt x="1243100" y="1566566"/>
                  <a:pt x="1025280" y="1661771"/>
                  <a:pt x="844967" y="1670426"/>
                </a:cubicBezTo>
                <a:cubicBezTo>
                  <a:pt x="664653" y="1679082"/>
                  <a:pt x="435295" y="1592531"/>
                  <a:pt x="299698" y="1514635"/>
                </a:cubicBezTo>
                <a:cubicBezTo>
                  <a:pt x="164102" y="1436740"/>
                  <a:pt x="80437" y="1318454"/>
                  <a:pt x="31392" y="1203053"/>
                </a:cubicBezTo>
                <a:cubicBezTo>
                  <a:pt x="-17654" y="1087653"/>
                  <a:pt x="5426" y="917436"/>
                  <a:pt x="5426" y="822231"/>
                </a:cubicBezTo>
                <a:cubicBezTo>
                  <a:pt x="5426" y="727025"/>
                  <a:pt x="18409" y="679422"/>
                  <a:pt x="31392" y="631819"/>
                </a:cubicBezTo>
                <a:lnTo>
                  <a:pt x="48702" y="571234"/>
                </a:lnTo>
                <a:cubicBezTo>
                  <a:pt x="132367" y="398133"/>
                  <a:pt x="216033" y="225032"/>
                  <a:pt x="342974" y="129826"/>
                </a:cubicBezTo>
                <a:cubicBezTo>
                  <a:pt x="469915" y="34620"/>
                  <a:pt x="660326" y="0"/>
                  <a:pt x="810347"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34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4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245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7919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9893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874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176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160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66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449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877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0330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396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63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040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07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3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6685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742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216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946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0181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021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189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555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938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924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401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56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8654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93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86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439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831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2548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243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561" name="Google Shape;561;p1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778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7" name="Google Shape;567;p12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568" name="Google Shape;568;p1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50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4" name="Google Shape;574;p12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5" name="Google Shape;575;p12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76" name="Google Shape;576;p12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77" name="Google Shape;577;p1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150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34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88" name="Google Shape;588;p13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9" name="Google Shape;589;p1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248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194859" y="408517"/>
            <a:ext cx="3657600" cy="2743200"/>
          </a:xfrm>
          <a:prstGeom prst="rect">
            <a:avLst/>
          </a:prstGeom>
          <a:noFill/>
          <a:ln>
            <a:noFill/>
          </a:ln>
        </p:spPr>
      </p:sp>
      <p:sp>
        <p:nvSpPr>
          <p:cNvPr id="595" name="Google Shape;595;p13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96" name="Google Shape;596;p1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9476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735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693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09E3E6F-DAE1-4F34-A6AF-636EA22045BF}" type="datetimeFigureOut">
              <a:rPr lang="zh-CN" altLang="en-US" smtClean="0"/>
              <a:pPr/>
              <a:t>2023/3/8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E00D485-99CD-4423-90E1-03335F6FFA62}"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B6BFC09F-04C5-4B01-BE2F-F889D313E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p:random/>
      </p:transition>
    </mc:Choice>
    <mc:Fallback xmlns="">
      <p:transition spd="slow" advClick="0" advTm="4000">
        <p:random/>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179409798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2" name="9Slide.vn - 2019">
            <a:extLst>
              <a:ext uri="{FF2B5EF4-FFF2-40B4-BE49-F238E27FC236}">
                <a16:creationId xmlns:a16="http://schemas.microsoft.com/office/drawing/2014/main" id="{FAC912C0-FD36-4D62-9F73-ECBE21E64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943846603"/>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12" name="9Slide.vn - 2019">
            <a:extLst>
              <a:ext uri="{FF2B5EF4-FFF2-40B4-BE49-F238E27FC236}">
                <a16:creationId xmlns:a16="http://schemas.microsoft.com/office/drawing/2014/main" id="{9B1E83A5-0758-4257-9C8B-755E13C64D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2358684148"/>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12" name="9Slide.vn - 2019">
            <a:extLst>
              <a:ext uri="{FF2B5EF4-FFF2-40B4-BE49-F238E27FC236}">
                <a16:creationId xmlns:a16="http://schemas.microsoft.com/office/drawing/2014/main" id="{08EF1135-154F-4B51-9EBF-59D7CA6DDE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37" name="Google Shape;537;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3361987052"/>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audio" Target="../media/audio1.wav"/><Relationship Id="rId4" Type="http://schemas.openxmlformats.org/officeDocument/2006/relationships/image" Target="../media/image8.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30.gif"/><Relationship Id="rId4" Type="http://schemas.openxmlformats.org/officeDocument/2006/relationships/audio" Target="../media/audio3.wav"/><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2.png"/><Relationship Id="rId4" Type="http://schemas.openxmlformats.org/officeDocument/2006/relationships/video" Target="../media/media2.mp4"/><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6.png"/><Relationship Id="rId17" Type="http://schemas.openxmlformats.org/officeDocument/2006/relationships/audio" Target="../media/audio3.wav"/><Relationship Id="rId2" Type="http://schemas.openxmlformats.org/officeDocument/2006/relationships/audio" Target="../media/media4.mp3"/><Relationship Id="rId16" Type="http://schemas.openxmlformats.org/officeDocument/2006/relationships/audio" Target="../media/audio2.wav"/><Relationship Id="rId1" Type="http://schemas.microsoft.com/office/2007/relationships/media" Target="../media/media4.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6.png"/><Relationship Id="rId17" Type="http://schemas.openxmlformats.org/officeDocument/2006/relationships/audio" Target="../media/audio3.wav"/><Relationship Id="rId2" Type="http://schemas.openxmlformats.org/officeDocument/2006/relationships/audio" Target="../media/media4.mp3"/><Relationship Id="rId16" Type="http://schemas.openxmlformats.org/officeDocument/2006/relationships/audio" Target="../media/audio2.wav"/><Relationship Id="rId1" Type="http://schemas.microsoft.com/office/2007/relationships/media" Target="../media/media4.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3.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gif"/><Relationship Id="rId3" Type="http://schemas.openxmlformats.org/officeDocument/2006/relationships/slideLayout" Target="../slideLayouts/slideLayout14.xml"/><Relationship Id="rId7" Type="http://schemas.openxmlformats.org/officeDocument/2006/relationships/audio" Target="../media/audio3.wav"/><Relationship Id="rId12" Type="http://schemas.openxmlformats.org/officeDocument/2006/relationships/image" Target="../media/image16.png"/><Relationship Id="rId17" Type="http://schemas.openxmlformats.org/officeDocument/2006/relationships/audio" Target="../media/audio3.wav"/><Relationship Id="rId2" Type="http://schemas.openxmlformats.org/officeDocument/2006/relationships/audio" Target="../media/media4.mp3"/><Relationship Id="rId16" Type="http://schemas.openxmlformats.org/officeDocument/2006/relationships/audio" Target="../media/audio2.wav"/><Relationship Id="rId1" Type="http://schemas.microsoft.com/office/2007/relationships/media" Target="../media/media4.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notesSlide" Target="../notesSlides/notesSlide7.xml"/><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dirty="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HP001 5 hàng" panose="020B0603050302020204" pitchFamily="34" charset="0"/>
                </a:rPr>
                <a:t>Út</a:t>
              </a:r>
              <a:r>
                <a:rPr lang="en-US" sz="4400" b="1" dirty="0">
                  <a:latin typeface="HP001 5 hàng" panose="020B0603050302020204" pitchFamily="34" charset="0"/>
                </a:rPr>
                <a:t> </a:t>
              </a:r>
              <a:r>
                <a:rPr lang="en-US" sz="4400" b="1" dirty="0" err="1">
                  <a:latin typeface="HP001 5 hàng" panose="020B0603050302020204" pitchFamily="34" charset="0"/>
                </a:rPr>
                <a:t>Tςà</a:t>
              </a:r>
              <a:r>
                <a:rPr lang="en-US" sz="4400" b="1" dirty="0">
                  <a:latin typeface="HP001 5 hàng" panose="020B0603050302020204" pitchFamily="34" charset="0"/>
                </a:rPr>
                <a:t> </a:t>
              </a:r>
              <a:r>
                <a:rPr lang="en-US" sz="4400" b="1" dirty="0" err="1">
                  <a:latin typeface="HP001 5 hàng" panose="020B0603050302020204" pitchFamily="34" charset="0"/>
                </a:rPr>
                <a:t>Ôn</a:t>
              </a:r>
              <a:endParaRPr lang="en-US" sz="4400" b="1" dirty="0">
                <a:latin typeface="HP001 5 hàng" panose="020B0603050302020204" pitchFamily="34"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a:t>
            </a:r>
            <a:r>
              <a:rPr lang="vi-VN" sz="3200" b="1" i="0">
                <a:solidFill>
                  <a:srgbClr val="202122"/>
                </a:solidFill>
                <a:effectLst/>
                <a:latin typeface="Calibri" panose="020F0502020204030204" pitchFamily="34" charset="0"/>
                <a:cs typeface="Calibri" panose="020F0502020204030204" pitchFamily="34" charset="0"/>
              </a:rPr>
              <a:t>Mười Út</a:t>
            </a:r>
            <a:r>
              <a:rPr lang="en-US" sz="3200" b="1" i="0">
                <a:solidFill>
                  <a:srgbClr val="202122"/>
                </a:solidFill>
                <a:effectLst/>
                <a:latin typeface="Calibri" panose="020F0502020204030204" pitchFamily="34" charset="0"/>
                <a:cs typeface="Calibri" panose="020F0502020204030204" pitchFamily="34" charset="0"/>
              </a:rPr>
              <a:t> </a:t>
            </a:r>
            <a:r>
              <a:rPr lang="vi-VN" sz="3200" b="1" i="0">
                <a:solidFill>
                  <a:srgbClr val="202122"/>
                </a:solidFill>
                <a:effectLst/>
                <a:latin typeface="Calibri" panose="020F0502020204030204" pitchFamily="34" charset="0"/>
                <a:cs typeface="Calibri" panose="020F0502020204030204" pitchFamily="34" charset="0"/>
              </a:rPr>
              <a:t>( </a:t>
            </a:r>
            <a:r>
              <a:rPr lang="vi-VN" sz="3200" b="1" i="0" dirty="0">
                <a:solidFill>
                  <a:srgbClr val="202122"/>
                </a:solidFill>
                <a:effectLst/>
                <a:latin typeface="Calibri" panose="020F0502020204030204" pitchFamily="34" charset="0"/>
                <a:cs typeface="Calibri" panose="020F0502020204030204" pitchFamily="34" charset="0"/>
              </a:rPr>
              <a:t>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5"/>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HP001 5 hàng" panose="020B0603050302020204" pitchFamily="34" charset="0"/>
                </a:rPr>
                <a:t>Út</a:t>
              </a:r>
              <a:r>
                <a:rPr lang="en-US" sz="4400" b="1" dirty="0">
                  <a:solidFill>
                    <a:srgbClr val="000000"/>
                  </a:solidFill>
                  <a:latin typeface="HP001 5 hàng" panose="020B0603050302020204" pitchFamily="34" charset="0"/>
                </a:rPr>
                <a:t> T</a:t>
              </a:r>
              <a:r>
                <a:rPr lang="el-GR" sz="4400" b="1" dirty="0">
                  <a:solidFill>
                    <a:srgbClr val="000000"/>
                  </a:solidFill>
                  <a:latin typeface="HP001 4 hàng" panose="020B0603050302020204" pitchFamily="34" charset="0"/>
                </a:rPr>
                <a:t>ς</a:t>
              </a:r>
              <a:r>
                <a:rPr lang="en-US" sz="4400" b="1" dirty="0">
                  <a:solidFill>
                    <a:srgbClr val="000000"/>
                  </a:solidFill>
                  <a:latin typeface="HP001 5 hàng" panose="020B0603050302020204" pitchFamily="34" charset="0"/>
                </a:rPr>
                <a:t>à </a:t>
              </a:r>
              <a:r>
                <a:rPr lang="en-US" sz="4400" b="1" dirty="0" err="1">
                  <a:solidFill>
                    <a:srgbClr val="000000"/>
                  </a:solidFill>
                  <a:latin typeface="HP001 5 hàng" panose="020B0603050302020204" pitchFamily="34" charset="0"/>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8"/>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a:p>
            <a:pPr algn="ctr"/>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endParaRPr lang="vi-VN" sz="3700" b="1" dirty="0">
              <a:solidFill>
                <a:srgbClr val="CC0099"/>
              </a:solidFill>
              <a:latin typeface="HP001 5 hàng" panose="020B0603050302020204" pitchFamily="34"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BFB20E97-28C9-E63F-2F03-479A93906834}"/>
              </a:ext>
            </a:extLst>
          </p:cNvPr>
          <p:cNvSpPr txBox="1"/>
          <p:nvPr/>
        </p:nvSpPr>
        <p:spPr>
          <a:xfrm>
            <a:off x="957941" y="980052"/>
            <a:ext cx="10276115" cy="5262979"/>
          </a:xfrm>
          <a:prstGeom prst="rect">
            <a:avLst/>
          </a:prstGeom>
          <a:noFill/>
        </p:spPr>
        <p:txBody>
          <a:bodyPr wrap="square">
            <a:spAutoFit/>
          </a:bodyPr>
          <a:lstStyle/>
          <a:p>
            <a:pPr algn="just" defTabSz="685800"/>
            <a:r>
              <a:rPr lang="en-US" sz="2800" i="1">
                <a:solidFill>
                  <a:prstClr val="black"/>
                </a:solidFill>
                <a:latin typeface="Arialal"/>
              </a:rPr>
              <a:t>	</a:t>
            </a:r>
            <a:r>
              <a:rPr lang="vi-VN" sz="2800" i="1">
                <a:solidFill>
                  <a:srgbClr val="333333"/>
                </a:solidFill>
                <a:effectLst/>
                <a:latin typeface="Arialal"/>
              </a:rPr>
              <a:t>(*) Đền Hùng: Là tên gọi khái quát của Khu di tích lịch sử Đền Hùng - quần thể đền chùa thờ phụng các Vua Hùng và tôn thất của nhà vua, gắn với Giỗ Tổ Hùng Vương. Đền được dựng trên núi Nghĩa Lĩnh, giữa đất Phong Châu, ngày nay thuộc thôn Cổ Tích, xã Hy Cương, thành phố Việt Trì, tỉnh Phú Thọ.</a:t>
            </a:r>
          </a:p>
          <a:p>
            <a:pPr algn="just" defTabSz="685800"/>
            <a:endParaRPr lang="vi-VN" sz="2800" i="1">
              <a:solidFill>
                <a:srgbClr val="333333"/>
              </a:solidFill>
              <a:effectLst/>
              <a:latin typeface="Arialal"/>
            </a:endParaRPr>
          </a:p>
          <a:p>
            <a:pPr algn="just" defTabSz="685800"/>
            <a:r>
              <a:rPr lang="en-US" sz="2800" i="1">
                <a:solidFill>
                  <a:srgbClr val="333333"/>
                </a:solidFill>
                <a:effectLst/>
                <a:latin typeface="Arialal"/>
              </a:rPr>
              <a:t>	</a:t>
            </a:r>
            <a:r>
              <a:rPr lang="vi-VN" sz="2800" i="1">
                <a:solidFill>
                  <a:srgbClr val="333333"/>
                </a:solidFill>
                <a:effectLst/>
                <a:latin typeface="Arialal"/>
              </a:rPr>
              <a:t>(*) Phú Thọ: Một tỉnh thuộc vùng đông bắc Việt Nam, được coi là vùng Đất tổ cội nguồn của Việt Nam. Tương truyền tại nơi đây các vua Hùng đã dựng nước nên nhà nước Văn Lang - nhà nước đầu tiên của Việt Nam, với kinh đô là Phong Châu, tức xung quanh thành phố Việt Trì ngày nay.</a:t>
            </a:r>
          </a:p>
          <a:p>
            <a:pPr algn="just" defTabSz="685800"/>
            <a:endParaRPr lang="vi-VN" sz="2800" i="1">
              <a:solidFill>
                <a:srgbClr val="333333"/>
              </a:solidFill>
              <a:effectLst/>
              <a:latin typeface="Arialal"/>
            </a:endParaRPr>
          </a:p>
        </p:txBody>
      </p:sp>
    </p:spTree>
    <p:extLst>
      <p:ext uri="{BB962C8B-B14F-4D97-AF65-F5344CB8AC3E}">
        <p14:creationId xmlns:p14="http://schemas.microsoft.com/office/powerpoint/2010/main" val="296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84360" y="1823385"/>
            <a:ext cx="7736880"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 Cần Thơ gạo Ǉrắng wư</a:t>
            </a:r>
            <a:r>
              <a:rPr lang="el-GR" sz="3700" b="1" dirty="0">
                <a:solidFill>
                  <a:srgbClr val="CC0099"/>
                </a:solidFill>
                <a:latin typeface="HP001 5 hàng" panose="020B0603050302020204" pitchFamily="34" charset="0"/>
              </a:rPr>
              <a:t>ϐ </a:t>
            </a:r>
            <a:r>
              <a:rPr lang="vi-VN" sz="3700" b="1" dirty="0">
                <a:solidFill>
                  <a:srgbClr val="CC0099"/>
                </a:solidFill>
                <a:latin typeface="HP001 5 hàng" panose="020B0603050302020204" pitchFamily="34" charset="0"/>
              </a:rPr>
              <a:t>Ǉr</a:t>
            </a:r>
            <a:r>
              <a:rPr lang="el-GR" sz="3700" b="1" dirty="0">
                <a:solidFill>
                  <a:srgbClr val="CC0099"/>
                </a:solidFill>
                <a:latin typeface="HP001 5 hàng" panose="020B0603050302020204" pitchFamily="34" charset="0"/>
              </a:rPr>
              <a:t>Ϊ</a:t>
            </a:r>
            <a:r>
              <a:rPr lang="vi-VN" sz="3700" b="1" dirty="0">
                <a:solidFill>
                  <a:srgbClr val="CC0099"/>
                </a:solidFill>
                <a:latin typeface="HP001 5 hàng" panose="020B0603050302020204" pitchFamily="34" charset="0"/>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r>
              <a:rPr lang="vi-VN" sz="3700" b="1" dirty="0">
                <a:solidFill>
                  <a:srgbClr val="CC0099"/>
                </a:solidFill>
                <a:latin typeface="HP001 5 hàng" panose="020B0603050302020204" pitchFamily="34" charset="0"/>
              </a:rPr>
              <a:t>Ai đi </a:t>
            </a:r>
            <a:r>
              <a:rPr lang="el-GR" sz="3700" b="1" dirty="0">
                <a:solidFill>
                  <a:srgbClr val="CC0099"/>
                </a:solidFill>
                <a:latin typeface="HP001 5 hàng" panose="020B0603050302020204" pitchFamily="34" charset="0"/>
              </a:rPr>
              <a:t>Α</a:t>
            </a:r>
            <a:r>
              <a:rPr lang="vi-VN" sz="3700" b="1" dirty="0">
                <a:solidFill>
                  <a:srgbClr val="CC0099"/>
                </a:solidFill>
                <a:latin typeface="HP001 5 hàng" panose="020B0603050302020204" pitchFamily="34" charset="0"/>
              </a:rPr>
              <a:t>Ğn đó lŜg </a:t>
            </a:r>
            <a:r>
              <a:rPr lang="el-GR" sz="3700" b="1" dirty="0">
                <a:solidFill>
                  <a:srgbClr val="CC0099"/>
                </a:solidFill>
                <a:latin typeface="HP001 5 hàng" panose="020B0603050302020204" pitchFamily="34" charset="0"/>
              </a:rPr>
              <a:t>δ</a:t>
            </a:r>
            <a:r>
              <a:rPr lang="vi-VN" sz="3700" b="1" dirty="0">
                <a:solidFill>
                  <a:srgbClr val="CC0099"/>
                </a:solidFill>
                <a:latin typeface="HP001 5 hàng" panose="020B0603050302020204" pitchFamily="34" charset="0"/>
              </a:rPr>
              <a:t>Ūg juū </a:t>
            </a:r>
            <a:r>
              <a:rPr lang="el-GR" sz="3700" b="1" dirty="0">
                <a:solidFill>
                  <a:srgbClr val="CC0099"/>
                </a:solidFill>
                <a:latin typeface="HP001 5 hàng" panose="020B0603050302020204" pitchFamily="34" charset="0"/>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1679993" cy="661720"/>
          </a:xfrm>
          <a:prstGeom prst="rect">
            <a:avLst/>
          </a:prstGeom>
          <a:noFill/>
        </p:spPr>
        <p:txBody>
          <a:bodyPr wrap="square" rtlCol="0">
            <a:spAutoFit/>
          </a:bodyPr>
          <a:lstStyle/>
          <a:p>
            <a:r>
              <a:rPr lang="vi-VN" sz="3700" b="1">
                <a:solidFill>
                  <a:srgbClr val="CC0099"/>
                </a:solidFill>
                <a:latin typeface="HP001 5 hàng" panose="020B0603050302020204" pitchFamily="34" charset="0"/>
              </a:rPr>
              <a:t>Ca dao</a:t>
            </a: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810960" y="1771145"/>
              <a:ext cx="6039002" cy="1077218"/>
            </a:xfrm>
            <a:prstGeom prst="rect">
              <a:avLst/>
            </a:prstGeom>
            <a:noFill/>
          </p:spPr>
          <p:txBody>
            <a:bodyPr wrap="square" rtlCol="0">
              <a:spAutoFit/>
            </a:bodyPr>
            <a:lstStyle/>
            <a:p>
              <a:pPr algn="ctr"/>
              <a:r>
                <a:rPr lang="en-US" sz="3200"/>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93495F5-33DD-EC30-2421-449AC41B42FC}"/>
              </a:ext>
            </a:extLst>
          </p:cNvPr>
          <p:cNvSpPr txBox="1"/>
          <p:nvPr/>
        </p:nvSpPr>
        <p:spPr>
          <a:xfrm>
            <a:off x="-157912" y="4187521"/>
            <a:ext cx="13094346" cy="2308324"/>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600" b="1" dirty="0">
                <a:latin typeface="HP001 5 hàng" panose="020B0603050302020204" pitchFamily="34" charset="0"/>
              </a:rPr>
              <a:t>Η</a:t>
            </a:r>
            <a:r>
              <a:rPr lang="en-US" sz="3600" b="1" dirty="0" err="1">
                <a:latin typeface="HP001 5 hàng" panose="020B0603050302020204" pitchFamily="34" charset="0"/>
              </a:rPr>
              <a:t>Ğt</a:t>
            </a:r>
            <a:r>
              <a:rPr lang="en-US" sz="3600" b="1" dirty="0">
                <a:latin typeface="HP001 5 hàng" panose="020B0603050302020204" pitchFamily="34" charset="0"/>
              </a:rPr>
              <a:t> h</a:t>
            </a:r>
            <a:r>
              <a:rPr lang="el-GR" sz="3600" b="1" dirty="0">
                <a:latin typeface="HP001 5 hàng" panose="020B0603050302020204" pitchFamily="34" charset="0"/>
              </a:rPr>
              <a:t>Ξ </a:t>
            </a:r>
            <a:r>
              <a:rPr lang="en-US" sz="3600" b="1" dirty="0">
                <a:latin typeface="HP001 5 hàng" panose="020B0603050302020204" pitchFamily="34" charset="0"/>
              </a:rPr>
              <a:t>c</a:t>
            </a:r>
            <a:r>
              <a:rPr lang="el-GR" sz="3600" b="1" dirty="0">
                <a:latin typeface="HP001 5 hàng" panose="020B0603050302020204" pitchFamily="34" charset="0"/>
              </a:rPr>
              <a:t>Ϊ ε</a:t>
            </a:r>
            <a:r>
              <a:rPr lang="en-US" sz="3600" b="1" dirty="0">
                <a:latin typeface="HP001 5 hàng" panose="020B0603050302020204" pitchFamily="34" charset="0"/>
              </a:rPr>
              <a:t>ữ A (Ai)</a:t>
            </a: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đứng</a:t>
            </a:r>
            <a:r>
              <a:rPr lang="en-US" sz="3600" b="1" dirty="0">
                <a:latin typeface="HP001 5 hàng" panose="020B0603050302020204" pitchFamily="34" charset="0"/>
              </a:rPr>
              <a:t> ở </a:t>
            </a:r>
            <a:r>
              <a:rPr lang="en-US" sz="3600" b="1" dirty="0" err="1">
                <a:latin typeface="HP001 5 hàng" panose="020B0603050302020204" pitchFamily="34" charset="0"/>
              </a:rPr>
              <a:t>đầu</a:t>
            </a:r>
            <a:r>
              <a:rPr lang="en-US" sz="3600" b="1" dirty="0">
                <a:latin typeface="HP001 5 hàng" panose="020B0603050302020204" pitchFamily="34" charset="0"/>
              </a:rPr>
              <a:t> </a:t>
            </a:r>
            <a:r>
              <a:rPr lang="en-US" sz="3600" b="1" dirty="0" err="1">
                <a:latin typeface="HP001 5 hàng" panose="020B0603050302020204" pitchFamily="34" charset="0"/>
              </a:rPr>
              <a:t>câu</a:t>
            </a:r>
            <a:r>
              <a:rPr lang="en-US" sz="3600" b="1" dirty="0">
                <a:latin typeface="HP001 5 hàng" panose="020B0603050302020204" pitchFamily="34" charset="0"/>
              </a:rPr>
              <a:t>. </a:t>
            </a:r>
          </a:p>
          <a:p>
            <a:pPr algn="ctr"/>
            <a:r>
              <a:rPr lang="en-US" sz="3600" b="1" dirty="0" err="1">
                <a:latin typeface="HP001 5 hàng" panose="020B0603050302020204" pitchFamily="34" charset="0"/>
              </a:rPr>
              <a:t>Viết</a:t>
            </a:r>
            <a:r>
              <a:rPr lang="en-US" sz="3600" b="1" dirty="0">
                <a:latin typeface="HP001 5 hàng" panose="020B0603050302020204" pitchFamily="34" charset="0"/>
              </a:rPr>
              <a:t> </a:t>
            </a:r>
            <a:r>
              <a:rPr lang="en-US" sz="3600" b="1" dirty="0" err="1">
                <a:latin typeface="HP001 5 hàng" panose="020B0603050302020204" pitchFamily="34" charset="0"/>
              </a:rPr>
              <a:t>hoa</a:t>
            </a:r>
            <a:r>
              <a:rPr lang="en-US" sz="3600" b="1" dirty="0">
                <a:latin typeface="HP001 5 hàng" panose="020B0603050302020204" pitchFamily="34" charset="0"/>
              </a:rPr>
              <a:t> </a:t>
            </a:r>
            <a:r>
              <a:rPr lang="en-US" sz="3600" b="1" dirty="0" err="1">
                <a:latin typeface="HP001 5 hàng" panose="020B0603050302020204" pitchFamily="34" charset="0"/>
              </a:rPr>
              <a:t>các</a:t>
            </a:r>
            <a:r>
              <a:rPr lang="en-US" sz="3600" b="1" dirty="0">
                <a:latin typeface="HP001 5 hàng" panose="020B0603050302020204" pitchFamily="34" charset="0"/>
              </a:rPr>
              <a:t> </a:t>
            </a:r>
            <a:r>
              <a:rPr lang="en-US" sz="3600" b="1" dirty="0" err="1">
                <a:latin typeface="HP001 5 hàng" panose="020B0603050302020204" pitchFamily="34" charset="0"/>
              </a:rPr>
              <a:t>từ</a:t>
            </a:r>
            <a:r>
              <a:rPr lang="en-US" sz="3600" b="1" dirty="0">
                <a:latin typeface="HP001 5 hàng" panose="020B0603050302020204" pitchFamily="34" charset="0"/>
              </a:rPr>
              <a:t> </a:t>
            </a:r>
            <a:r>
              <a:rPr lang="en-US" sz="3600" b="1" dirty="0" err="1">
                <a:latin typeface="HP001 5 hàng" panose="020B0603050302020204" pitchFamily="34" charset="0"/>
              </a:rPr>
              <a:t>Cần</a:t>
            </a:r>
            <a:r>
              <a:rPr lang="en-US" sz="3600" b="1" dirty="0">
                <a:latin typeface="HP001 5 hàng" panose="020B0603050302020204" pitchFamily="34" charset="0"/>
              </a:rPr>
              <a:t> </a:t>
            </a:r>
            <a:r>
              <a:rPr lang="en-US" sz="3600" b="1" dirty="0" err="1">
                <a:latin typeface="HP001 5 hàng" panose="020B0603050302020204" pitchFamily="34" charset="0"/>
              </a:rPr>
              <a:t>Thơ</a:t>
            </a:r>
            <a:endParaRPr lang="en-US" sz="3600" b="1" dirty="0">
              <a:latin typeface="HP001 5 hàng" panose="020B0603050302020204" pitchFamily="34" charset="0"/>
            </a:endParaRPr>
          </a:p>
          <a:p>
            <a:pPr algn="ctr"/>
            <a:r>
              <a:rPr lang="en-US" sz="3600" b="1" dirty="0" err="1">
                <a:latin typeface="HP001 5 hàng" panose="020B0603050302020204" pitchFamily="34" charset="0"/>
              </a:rPr>
              <a:t>vì</a:t>
            </a:r>
            <a:r>
              <a:rPr lang="en-US" sz="3600" b="1" dirty="0">
                <a:latin typeface="HP001 5 hàng" panose="020B0603050302020204" pitchFamily="34" charset="0"/>
              </a:rPr>
              <a:t> </a:t>
            </a:r>
            <a:r>
              <a:rPr lang="en-US" sz="3600" b="1" dirty="0" err="1">
                <a:latin typeface="HP001 5 hàng" panose="020B0603050302020204" pitchFamily="34" charset="0"/>
              </a:rPr>
              <a:t>chúng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riêng</a:t>
            </a:r>
            <a:r>
              <a:rPr lang="en-US" sz="3600" b="1" dirty="0">
                <a:latin typeface="HP001 5 hàng" panose="020B0603050302020204" pitchFamily="34" charset="0"/>
              </a:rPr>
              <a:t>.</a:t>
            </a:r>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4053620" cy="648000"/>
              </a:xfrm>
              <a:custGeom>
                <a:avLst/>
                <a:gdLst>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LUYỆN VIẾT BẢNG CON</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3" name="Picture 2" descr="A picture containing shape&#10;&#10;Description automatically generated">
            <a:extLst>
              <a:ext uri="{FF2B5EF4-FFF2-40B4-BE49-F238E27FC236}">
                <a16:creationId xmlns:a16="http://schemas.microsoft.com/office/drawing/2014/main" id="{B44E7BF6-C3FD-E578-886A-A0A81FC74A9C}"/>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3161809" y="1413000"/>
            <a:ext cx="5868382" cy="4032000"/>
          </a:xfrm>
          <a:prstGeom prst="rect">
            <a:avLst/>
          </a:prstGeom>
        </p:spPr>
      </p:pic>
      <p:sp>
        <p:nvSpPr>
          <p:cNvPr id="6" name="TextBox 5">
            <a:extLst>
              <a:ext uri="{FF2B5EF4-FFF2-40B4-BE49-F238E27FC236}">
                <a16:creationId xmlns:a16="http://schemas.microsoft.com/office/drawing/2014/main" id="{C41263A7-6D5B-8D44-2E9F-909A2FD59C13}"/>
              </a:ext>
            </a:extLst>
          </p:cNvPr>
          <p:cNvSpPr txBox="1"/>
          <p:nvPr/>
        </p:nvSpPr>
        <p:spPr>
          <a:xfrm>
            <a:off x="3478486" y="1917529"/>
            <a:ext cx="2083848" cy="1200329"/>
          </a:xfrm>
          <a:prstGeom prst="rect">
            <a:avLst/>
          </a:prstGeom>
          <a:noFill/>
        </p:spPr>
        <p:txBody>
          <a:bodyPr wrap="square" rtlCol="0">
            <a:spAutoFit/>
          </a:bodyPr>
          <a:lstStyle/>
          <a:p>
            <a:r>
              <a:rPr lang="en-US" sz="7200" b="1" dirty="0">
                <a:solidFill>
                  <a:schemeClr val="bg1"/>
                </a:solidFill>
                <a:latin typeface="HP001 5 hàng" panose="020B0603050302020204" pitchFamily="34" charset="0"/>
              </a:rPr>
              <a:t>Ai</a:t>
            </a:r>
            <a:endParaRPr lang="vi-VN" sz="7200" b="1" dirty="0">
              <a:solidFill>
                <a:schemeClr val="bg1"/>
              </a:solidFill>
              <a:latin typeface="HP001 5 hàng" panose="020B0603050302020204" pitchFamily="34" charset="0"/>
            </a:endParaRPr>
          </a:p>
        </p:txBody>
      </p:sp>
      <p:sp>
        <p:nvSpPr>
          <p:cNvPr id="7" name="TextBox 6">
            <a:extLst>
              <a:ext uri="{FF2B5EF4-FFF2-40B4-BE49-F238E27FC236}">
                <a16:creationId xmlns:a16="http://schemas.microsoft.com/office/drawing/2014/main" id="{25CBEDFA-5AD9-0912-4F0D-40E8D496801F}"/>
              </a:ext>
            </a:extLst>
          </p:cNvPr>
          <p:cNvSpPr txBox="1"/>
          <p:nvPr/>
        </p:nvSpPr>
        <p:spPr>
          <a:xfrm>
            <a:off x="3478484" y="3403608"/>
            <a:ext cx="4179616" cy="1200329"/>
          </a:xfrm>
          <a:prstGeom prst="rect">
            <a:avLst/>
          </a:prstGeom>
          <a:noFill/>
        </p:spPr>
        <p:txBody>
          <a:bodyPr wrap="square" rtlCol="0">
            <a:spAutoFit/>
          </a:bodyPr>
          <a:lstStyle/>
          <a:p>
            <a:r>
              <a:rPr lang="en-US" sz="7200" b="1" dirty="0" err="1">
                <a:solidFill>
                  <a:schemeClr val="bg1"/>
                </a:solidFill>
                <a:latin typeface="HP001 5 hàng" panose="020B0603050302020204" pitchFamily="34" charset="0"/>
              </a:rPr>
              <a:t>Cần</a:t>
            </a:r>
            <a:r>
              <a:rPr lang="en-US" sz="7200" b="1" dirty="0">
                <a:solidFill>
                  <a:schemeClr val="bg1"/>
                </a:solidFill>
                <a:latin typeface="HP001 5 hàng" panose="020B0603050302020204" pitchFamily="34" charset="0"/>
              </a:rPr>
              <a:t> </a:t>
            </a:r>
            <a:r>
              <a:rPr lang="en-US" sz="7200" b="1" dirty="0" err="1">
                <a:solidFill>
                  <a:schemeClr val="bg1"/>
                </a:solidFill>
                <a:latin typeface="HP001 5 hàng" panose="020B0603050302020204" pitchFamily="34" charset="0"/>
              </a:rPr>
              <a:t>Thơ</a:t>
            </a:r>
            <a:endParaRPr lang="vi-VN" sz="7200" b="1" dirty="0">
              <a:solidFill>
                <a:schemeClr val="bg1"/>
              </a:solidFill>
              <a:latin typeface="HP001 5 hàng" panose="020B0603050302020204" pitchFamily="34" charset="0"/>
            </a:endParaRPr>
          </a:p>
        </p:txBody>
      </p:sp>
    </p:spTree>
    <p:extLst>
      <p:ext uri="{BB962C8B-B14F-4D97-AF65-F5344CB8AC3E}">
        <p14:creationId xmlns:p14="http://schemas.microsoft.com/office/powerpoint/2010/main" val="18024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id="{103BD74E-C31A-8F29-16C1-2FFB774E25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id="{BA655645-6222-EF16-7087-F01D61EE0E0C}"/>
              </a:ext>
            </a:extLst>
          </p:cNvPr>
          <p:cNvSpPr txBox="1"/>
          <p:nvPr/>
        </p:nvSpPr>
        <p:spPr>
          <a:xfrm>
            <a:off x="2122040" y="1834300"/>
            <a:ext cx="845071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p:txBody>
      </p:sp>
      <p:sp>
        <p:nvSpPr>
          <p:cNvPr id="12" name="TextBox 11">
            <a:extLst>
              <a:ext uri="{FF2B5EF4-FFF2-40B4-BE49-F238E27FC236}">
                <a16:creationId xmlns:a16="http://schemas.microsoft.com/office/drawing/2014/main" id="{31E96115-16BF-1A28-E1E3-F1FCEB75AC91}"/>
              </a:ext>
            </a:extLst>
          </p:cNvPr>
          <p:cNvSpPr txBox="1"/>
          <p:nvPr/>
        </p:nvSpPr>
        <p:spPr>
          <a:xfrm>
            <a:off x="1613623" y="2581332"/>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p>
        </p:txBody>
      </p:sp>
      <p:sp>
        <p:nvSpPr>
          <p:cNvPr id="13" name="TextBox 12">
            <a:extLst>
              <a:ext uri="{FF2B5EF4-FFF2-40B4-BE49-F238E27FC236}">
                <a16:creationId xmlns:a16="http://schemas.microsoft.com/office/drawing/2014/main" id="{9075704E-9D09-4B94-D28D-8D69ACDD1C88}"/>
              </a:ext>
            </a:extLst>
          </p:cNvPr>
          <p:cNvSpPr txBox="1"/>
          <p:nvPr/>
        </p:nvSpPr>
        <p:spPr>
          <a:xfrm>
            <a:off x="6724921" y="3312433"/>
            <a:ext cx="24076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VIẾT VÀO VTV</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cxnSp>
        <p:nvCxnSpPr>
          <p:cNvPr id="3" name="Straight Arrow Connector 2">
            <a:extLst>
              <a:ext uri="{FF2B5EF4-FFF2-40B4-BE49-F238E27FC236}">
                <a16:creationId xmlns:a16="http://schemas.microsoft.com/office/drawing/2014/main"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F04DC7-D916-5DE4-47EE-11C40E21CF10}"/>
              </a:ext>
            </a:extLst>
          </p:cNvPr>
          <p:cNvSpPr txBox="1"/>
          <p:nvPr/>
        </p:nvSpPr>
        <p:spPr>
          <a:xfrm>
            <a:off x="1252176" y="1703290"/>
            <a:ext cx="955113" cy="584775"/>
          </a:xfrm>
          <a:prstGeom prst="rect">
            <a:avLst/>
          </a:prstGeom>
          <a:noFill/>
        </p:spPr>
        <p:txBody>
          <a:bodyPr wrap="square" rtlCol="0">
            <a:spAutoFit/>
          </a:bodyPr>
          <a:lstStyle/>
          <a:p>
            <a:r>
              <a:rPr lang="en-US" sz="3200">
                <a:solidFill>
                  <a:srgbClr val="FF3399"/>
                </a:solidFill>
              </a:rPr>
              <a:t>2 ô</a:t>
            </a:r>
          </a:p>
        </p:txBody>
      </p:sp>
      <p:sp>
        <p:nvSpPr>
          <p:cNvPr id="5" name="TextBox 4">
            <a:extLst>
              <a:ext uri="{FF2B5EF4-FFF2-40B4-BE49-F238E27FC236}">
                <a16:creationId xmlns:a16="http://schemas.microsoft.com/office/drawing/2014/main" id="{BD13F263-4054-A7E7-8E77-46FCC15E9A4D}"/>
              </a:ext>
            </a:extLst>
          </p:cNvPr>
          <p:cNvSpPr txBox="1"/>
          <p:nvPr/>
        </p:nvSpPr>
        <p:spPr>
          <a:xfrm>
            <a:off x="905319" y="3153227"/>
            <a:ext cx="838638" cy="584775"/>
          </a:xfrm>
          <a:prstGeom prst="rect">
            <a:avLst/>
          </a:prstGeom>
          <a:noFill/>
        </p:spPr>
        <p:txBody>
          <a:bodyPr wrap="square" rtlCol="0">
            <a:spAutoFit/>
          </a:bodyPr>
          <a:lstStyle/>
          <a:p>
            <a:r>
              <a:rPr lang="en-US" sz="3200">
                <a:solidFill>
                  <a:srgbClr val="FF3399"/>
                </a:solidFill>
              </a:rPr>
              <a:t>1 ô</a:t>
            </a:r>
          </a:p>
        </p:txBody>
      </p:sp>
      <p:cxnSp>
        <p:nvCxnSpPr>
          <p:cNvPr id="6" name="Straight Arrow Connector 5">
            <a:extLst>
              <a:ext uri="{FF2B5EF4-FFF2-40B4-BE49-F238E27FC236}">
                <a16:creationId xmlns:a16="http://schemas.microsoft.com/office/drawing/2014/main"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7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QUAN SÁT</a:t>
              </a: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4089400" y="99704"/>
            <a:ext cx="7112001" cy="1522623"/>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00" name="Google Shape;1100;p25"/>
              <p:cNvSpPr txBox="1"/>
              <p:nvPr/>
            </p:nvSpPr>
            <p:spPr>
              <a:xfrm>
                <a:off x="2660482" y="921497"/>
                <a:ext cx="7840495" cy="29133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dirty="0" err="1">
                    <a:solidFill>
                      <a:srgbClr val="1D1B10"/>
                    </a:solidFill>
                    <a:latin typeface="HP001 4 hàng" panose="020B0603050302020204" pitchFamily="34" charset="0"/>
                    <a:ea typeface="Lobster"/>
                    <a:cs typeface="Lobster"/>
                    <a:sym typeface="Lobster"/>
                  </a:rPr>
                  <a:t>Chữ</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hoa</a:t>
                </a:r>
                <a:r>
                  <a:rPr lang="en-US" sz="2933" b="1" kern="0" dirty="0">
                    <a:solidFill>
                      <a:srgbClr val="1D1B10"/>
                    </a:solidFill>
                    <a:latin typeface="HP001 4 hàng" panose="020B0603050302020204" pitchFamily="34" charset="0"/>
                    <a:ea typeface="Lobster"/>
                    <a:cs typeface="Lobster"/>
                    <a:sym typeface="Lobster"/>
                  </a:rPr>
                  <a:t> T </a:t>
                </a:r>
                <a:r>
                  <a:rPr lang="en-US" sz="2933" b="1" kern="0" dirty="0" err="1">
                    <a:solidFill>
                      <a:srgbClr val="1D1B10"/>
                    </a:solidFill>
                    <a:latin typeface="HP001 4 hàng" panose="020B0603050302020204" pitchFamily="34" charset="0"/>
                    <a:ea typeface="Lobster"/>
                    <a:cs typeface="Lobster"/>
                    <a:sym typeface="Lobster"/>
                  </a:rPr>
                  <a:t>cao</a:t>
                </a:r>
                <a:r>
                  <a:rPr lang="en-US" sz="2933" b="1" kern="0" dirty="0">
                    <a:solidFill>
                      <a:srgbClr val="1D1B10"/>
                    </a:solidFill>
                    <a:latin typeface="HP001 4 hàng" panose="020B0603050302020204" pitchFamily="34" charset="0"/>
                    <a:ea typeface="Lobster"/>
                    <a:cs typeface="Lobster"/>
                    <a:sym typeface="Lobster"/>
                  </a:rPr>
                  <a:t> </a:t>
                </a:r>
                <a:r>
                  <a:rPr lang="en-US" sz="2933" b="1" kern="0" dirty="0" err="1">
                    <a:solidFill>
                      <a:srgbClr val="1D1B10"/>
                    </a:solidFill>
                    <a:latin typeface="HP001 4 hàng" panose="020B0603050302020204" pitchFamily="34" charset="0"/>
                    <a:ea typeface="Lobster"/>
                    <a:cs typeface="Lobster"/>
                    <a:sym typeface="Lobster"/>
                  </a:rPr>
                  <a:t>mấy</a:t>
                </a:r>
                <a:r>
                  <a:rPr lang="en-US" sz="2933" b="1" kern="0" dirty="0">
                    <a:solidFill>
                      <a:srgbClr val="1D1B10"/>
                    </a:solidFill>
                    <a:latin typeface="HP001 4 hàng" panose="020B0603050302020204" pitchFamily="34" charset="0"/>
                    <a:ea typeface="Lobster"/>
                    <a:cs typeface="Lobster"/>
                    <a:sym typeface="Lobster"/>
                  </a:rPr>
                  <a:t> li</a:t>
                </a:r>
                <a:endParaRPr sz="933" b="1" kern="0" dirty="0">
                  <a:solidFill>
                    <a:srgbClr val="000000"/>
                  </a:solidFill>
                  <a:latin typeface="HP001 4 hàng" panose="020B0603050302020204" pitchFamily="34" charset="0"/>
                  <a:cs typeface="Arial"/>
                  <a:sym typeface="Arial"/>
                </a:endParaRPr>
              </a:p>
            </p:txBody>
          </p:sp>
        </p:grpSp>
        <p:pic>
          <p:nvPicPr>
            <p:cNvPr id="1101" name="Google Shape;1101;p25"/>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495325" indent="-495325" algn="ctr" defTabSz="609630">
              <a:buClr>
                <a:srgbClr val="002060"/>
              </a:buClr>
              <a:buSzPts val="3600"/>
              <a:buFont typeface="Lobster"/>
              <a:buAutoNum type="alphaUcPeriod"/>
            </a:pPr>
            <a:r>
              <a:rPr lang="en-US" sz="2400" b="1" kern="0">
                <a:solidFill>
                  <a:srgbClr val="002060"/>
                </a:solidFill>
                <a:latin typeface="HP001 4 hàng" panose="020B0603050302020204" pitchFamily="34" charset="0"/>
                <a:cs typeface="Arial"/>
                <a:sym typeface="Lobster"/>
              </a:rPr>
              <a:t>1 ly</a:t>
            </a:r>
            <a:endParaRPr sz="933" b="1" kern="0">
              <a:solidFill>
                <a:srgbClr val="000000"/>
              </a:solidFill>
              <a:latin typeface="HP001 4 hàng" panose="020B0603050302020204" pitchFamily="34" charset="0"/>
              <a:cs typeface="Arial"/>
              <a:sym typeface="Arial"/>
            </a:endParaRPr>
          </a:p>
        </p:txBody>
      </p:sp>
      <p:sp>
        <p:nvSpPr>
          <p:cNvPr id="1103" name="Google Shape;1103;p25"/>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B. </a:t>
            </a:r>
            <a:r>
              <a:rPr lang="en-US" sz="2400" b="1" kern="0" dirty="0" err="1">
                <a:solidFill>
                  <a:srgbClr val="002060"/>
                </a:solidFill>
                <a:latin typeface="HP001 4 hàng" panose="020B0603050302020204" pitchFamily="34" charset="0"/>
                <a:ea typeface="Lobster"/>
                <a:cs typeface="Lobster"/>
                <a:sym typeface="Lobster"/>
              </a:rPr>
              <a:t>Hơn</a:t>
            </a:r>
            <a:r>
              <a:rPr lang="en-US" sz="2400" b="1" kern="0" dirty="0">
                <a:solidFill>
                  <a:srgbClr val="002060"/>
                </a:solidFill>
                <a:latin typeface="HP001 4 hàng" panose="020B0603050302020204" pitchFamily="34" charset="0"/>
                <a:ea typeface="Lobster"/>
                <a:cs typeface="Lobster"/>
                <a:sym typeface="Lobster"/>
              </a:rPr>
              <a:t>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4" name="Google Shape;1104;p25"/>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C. 2 </a:t>
            </a:r>
            <a:r>
              <a:rPr lang="en-US" sz="2400" b="1" kern="0" dirty="0" err="1">
                <a:solidFill>
                  <a:srgbClr val="002060"/>
                </a:solidFill>
                <a:latin typeface="HP001 4 hàng" panose="020B0603050302020204" pitchFamily="34" charset="0"/>
                <a:ea typeface="Lobster"/>
                <a:cs typeface="Lobster"/>
                <a:sym typeface="Lobster"/>
              </a:rPr>
              <a:t>ly</a:t>
            </a:r>
            <a:endParaRPr sz="933" b="1" kern="0" dirty="0">
              <a:solidFill>
                <a:srgbClr val="000000"/>
              </a:solidFill>
              <a:latin typeface="HP001 4 hàng" panose="020B0603050302020204" pitchFamily="34" charset="0"/>
              <a:cs typeface="Arial"/>
              <a:sym typeface="Arial"/>
            </a:endParaRPr>
          </a:p>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p:txBody>
      </p:sp>
      <p:sp>
        <p:nvSpPr>
          <p:cNvPr id="1105" name="Google Shape;1105;p25"/>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D. 2 </a:t>
            </a:r>
            <a:r>
              <a:rPr lang="en-US" sz="2400" b="1" kern="0" dirty="0" err="1">
                <a:solidFill>
                  <a:srgbClr val="002060"/>
                </a:solidFill>
                <a:latin typeface="HP001 4 hàng" panose="020B0603050302020204" pitchFamily="34" charset="0"/>
                <a:ea typeface="Lobster"/>
                <a:cs typeface="Lobster"/>
                <a:sym typeface="Lobster"/>
              </a:rPr>
              <a:t>ly</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ςưỡi</a:t>
            </a:r>
            <a:endParaRPr sz="933" b="1" kern="0" dirty="0">
              <a:solidFill>
                <a:srgbClr val="000000"/>
              </a:solidFill>
              <a:latin typeface="HP001 4 hàng" panose="020B0603050302020204" pitchFamily="34" charset="0"/>
              <a:cs typeface="Arial"/>
              <a:sym typeface="Arial"/>
            </a:endParaRPr>
          </a:p>
        </p:txBody>
      </p:sp>
      <p:pic>
        <p:nvPicPr>
          <p:cNvPr id="1106" name="Google Shape;1106;p25"/>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3" name="Google Shape;1142;p27" descr="Cách đánh dấu tích trong word mới nhất | Vivureviews.com">
            <a:extLst>
              <a:ext uri="{FF2B5EF4-FFF2-40B4-BE49-F238E27FC236}">
                <a16:creationId xmlns:a16="http://schemas.microsoft.com/office/drawing/2014/main" id="{DF2670BC-DCE9-4C9C-A45F-E3EDFC23170F}"/>
              </a:ext>
            </a:extLst>
          </p:cNvPr>
          <p:cNvPicPr preferRelativeResize="0"/>
          <p:nvPr/>
        </p:nvPicPr>
        <p:blipFill rotWithShape="1">
          <a:blip r:embed="rId7">
            <a:alphaModFix/>
          </a:blip>
          <a:srcRect/>
          <a:stretch/>
        </p:blipFill>
        <p:spPr>
          <a:xfrm>
            <a:off x="11078333" y="3301947"/>
            <a:ext cx="847223" cy="1060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31" name="Google Shape;1131;p27"/>
          <p:cNvGrpSpPr/>
          <p:nvPr/>
        </p:nvGrpSpPr>
        <p:grpSpPr>
          <a:xfrm>
            <a:off x="4546600" y="132450"/>
            <a:ext cx="6654800" cy="1489877"/>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900" b="1" kern="0">
                <a:solidFill>
                  <a:srgbClr val="FFFFFF"/>
                </a:solidFill>
                <a:latin typeface="HP001 4 hàng" panose="020B0603050302020204" pitchFamily="34" charset="0"/>
                <a:ea typeface="Avenir"/>
                <a:cs typeface="Avenir"/>
                <a:sym typeface="Avenir"/>
              </a:endParaRPr>
            </a:p>
          </p:txBody>
        </p:sp>
        <p:sp>
          <p:nvSpPr>
            <p:cNvPr id="1133" name="Google Shape;1133;p27"/>
            <p:cNvSpPr txBox="1"/>
            <p:nvPr/>
          </p:nvSpPr>
          <p:spPr>
            <a:xfrm>
              <a:off x="2660482" y="810733"/>
              <a:ext cx="7840495" cy="54771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933" b="1" kern="0">
                  <a:solidFill>
                    <a:srgbClr val="1D1B10"/>
                  </a:solidFill>
                  <a:latin typeface="HP001 4 hàng" panose="020B0603050302020204" pitchFamily="34" charset="0"/>
                  <a:cs typeface="Arial"/>
                  <a:sym typeface="Lobster"/>
                </a:rPr>
                <a:t>Khoảng cách các con chữ như thế nào?</a:t>
              </a:r>
              <a:endParaRPr sz="933" b="1" kern="0">
                <a:solidFill>
                  <a:srgbClr val="000000"/>
                </a:solidFill>
                <a:latin typeface="HP001 4 hàng" panose="020B0603050302020204" pitchFamily="34" charset="0"/>
                <a:cs typeface="Arial"/>
                <a:sym typeface="Arial"/>
              </a:endParaRPr>
            </a:p>
          </p:txBody>
        </p:sp>
      </p:grpSp>
      <p:sp>
        <p:nvSpPr>
          <p:cNvPr id="1134" name="Google Shape;1134;p27"/>
          <p:cNvSpPr/>
          <p:nvPr/>
        </p:nvSpPr>
        <p:spPr>
          <a:xfrm>
            <a:off x="3715137"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A. Bằng 1 con chữ o</a:t>
            </a:r>
            <a:endParaRPr sz="2400" b="1" kern="0">
              <a:solidFill>
                <a:srgbClr val="002060"/>
              </a:solidFill>
              <a:latin typeface="HP001 4 hàng" panose="020B0603050302020204" pitchFamily="34" charset="0"/>
              <a:ea typeface="Lobster"/>
              <a:cs typeface="Lobster"/>
              <a:sym typeface="Lobster"/>
            </a:endParaRPr>
          </a:p>
        </p:txBody>
      </p:sp>
      <p:sp>
        <p:nvSpPr>
          <p:cNvPr id="1135" name="Google Shape;1135;p27"/>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dirty="0">
              <a:solidFill>
                <a:srgbClr val="002060"/>
              </a:solidFill>
              <a:latin typeface="HP001 4 hàng" panose="020B0603050302020204" pitchFamily="34" charset="0"/>
              <a:ea typeface="Lobster"/>
              <a:cs typeface="Lobster"/>
              <a:sym typeface="Lobster"/>
            </a:endParaRPr>
          </a:p>
          <a:p>
            <a:pPr defTabSz="609630">
              <a:buClr>
                <a:srgbClr val="000000"/>
              </a:buClr>
            </a:pPr>
            <a:r>
              <a:rPr lang="en-US" sz="2400" b="1" kern="0" dirty="0">
                <a:solidFill>
                  <a:srgbClr val="002060"/>
                </a:solidFill>
                <a:latin typeface="HP001 4 hàng" panose="020B0603050302020204" pitchFamily="34" charset="0"/>
                <a:ea typeface="Lobster"/>
                <a:cs typeface="Lobster"/>
                <a:sym typeface="Lobster"/>
              </a:rPr>
              <a:t> B. </a:t>
            </a:r>
            <a:r>
              <a:rPr lang="en-US" sz="2400" b="1" kern="0" dirty="0" err="1">
                <a:solidFill>
                  <a:srgbClr val="002060"/>
                </a:solidFill>
                <a:latin typeface="HP001 4 hàng" panose="020B0603050302020204" pitchFamily="34" charset="0"/>
                <a:ea typeface="Lobster"/>
                <a:cs typeface="Lobster"/>
                <a:sym typeface="Lobster"/>
              </a:rPr>
              <a:t>Bằng</a:t>
            </a:r>
            <a:r>
              <a:rPr lang="en-US" sz="2400" b="1" kern="0" dirty="0">
                <a:solidFill>
                  <a:srgbClr val="002060"/>
                </a:solidFill>
                <a:latin typeface="HP001 4 hàng" panose="020B0603050302020204" pitchFamily="34" charset="0"/>
                <a:ea typeface="Lobster"/>
                <a:cs typeface="Lobster"/>
                <a:sym typeface="Lobster"/>
              </a:rPr>
              <a:t> 1 con </a:t>
            </a:r>
            <a:r>
              <a:rPr lang="en-US" sz="2400" b="1" kern="0" dirty="0" err="1">
                <a:solidFill>
                  <a:srgbClr val="002060"/>
                </a:solidFill>
                <a:latin typeface="HP001 4 hàng" panose="020B0603050302020204" pitchFamily="34" charset="0"/>
                <a:ea typeface="Lobster"/>
                <a:cs typeface="Lobster"/>
                <a:sym typeface="Lobster"/>
              </a:rPr>
              <a:t>chữ</a:t>
            </a:r>
            <a:r>
              <a:rPr lang="en-US" sz="2400" b="1" kern="0" dirty="0">
                <a:solidFill>
                  <a:srgbClr val="002060"/>
                </a:solidFill>
                <a:latin typeface="HP001 4 hàng" panose="020B0603050302020204" pitchFamily="34" charset="0"/>
                <a:ea typeface="Lobster"/>
                <a:cs typeface="Lobster"/>
                <a:sym typeface="Lobster"/>
              </a:rPr>
              <a:t> </a:t>
            </a:r>
            <a:r>
              <a:rPr lang="en-US" sz="2400" b="1" kern="0" dirty="0" err="1">
                <a:solidFill>
                  <a:srgbClr val="002060"/>
                </a:solidFill>
                <a:latin typeface="HP001 4 hàng" panose="020B0603050302020204" pitchFamily="34" charset="0"/>
                <a:ea typeface="Lobster"/>
                <a:cs typeface="Lobster"/>
                <a:sym typeface="Lobster"/>
              </a:rPr>
              <a:t>cái</a:t>
            </a:r>
            <a:endParaRPr sz="2400" b="1" kern="0" dirty="0">
              <a:solidFill>
                <a:srgbClr val="002060"/>
              </a:solidFill>
              <a:latin typeface="HP001 4 hàng" panose="020B0603050302020204" pitchFamily="34" charset="0"/>
              <a:ea typeface="Lobster"/>
              <a:cs typeface="Lobster"/>
              <a:sym typeface="Lobster"/>
            </a:endParaRPr>
          </a:p>
        </p:txBody>
      </p:sp>
      <p:sp>
        <p:nvSpPr>
          <p:cNvPr id="1136" name="Google Shape;1136;p27"/>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400" b="1" kern="0">
              <a:solidFill>
                <a:srgbClr val="002060"/>
              </a:solidFill>
              <a:latin typeface="HP001 4 hàng" panose="020B0603050302020204" pitchFamily="34" charset="0"/>
              <a:ea typeface="Lobster"/>
              <a:cs typeface="Lobster"/>
              <a:sym typeface="Lobster"/>
            </a:endParaRPr>
          </a:p>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C. Bằng 2 con chữ o</a:t>
            </a:r>
            <a:endParaRPr sz="2400" b="1" kern="0">
              <a:solidFill>
                <a:srgbClr val="002060"/>
              </a:solidFill>
              <a:latin typeface="HP001 4 hàng" panose="020B0603050302020204" pitchFamily="34" charset="0"/>
              <a:ea typeface="Lobster"/>
              <a:cs typeface="Lobster"/>
              <a:sym typeface="Lobster"/>
            </a:endParaRPr>
          </a:p>
        </p:txBody>
      </p:sp>
      <p:sp>
        <p:nvSpPr>
          <p:cNvPr id="1137" name="Google Shape;1137;p27"/>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2060"/>
                </a:solidFill>
                <a:latin typeface="HP001 4 hàng" panose="020B0603050302020204" pitchFamily="34" charset="0"/>
                <a:ea typeface="Lobster"/>
                <a:cs typeface="Lobster"/>
                <a:sym typeface="Lobster"/>
              </a:rPr>
              <a:t>D. Bằng 1.5 con chữ o</a:t>
            </a:r>
            <a:endParaRPr sz="2400" b="1" kern="0">
              <a:solidFill>
                <a:srgbClr val="002060"/>
              </a:solidFill>
              <a:latin typeface="HP001 4 hàng" panose="020B0603050302020204" pitchFamily="34" charset="0"/>
              <a:ea typeface="Lobster"/>
              <a:cs typeface="Lobster"/>
              <a:sym typeface="Lobster"/>
            </a:endParaRPr>
          </a:p>
        </p:txBody>
      </p:sp>
      <p:pic>
        <p:nvPicPr>
          <p:cNvPr id="1138" name="Google Shape;1138;p27"/>
          <p:cNvPicPr preferRelativeResize="0"/>
          <p:nvPr/>
        </p:nvPicPr>
        <p:blipFill rotWithShape="1">
          <a:blip r:embed="rId5">
            <a:alphaModFix/>
          </a:blip>
          <a:srcRect/>
          <a:stretch/>
        </p:blipFill>
        <p:spPr>
          <a:xfrm>
            <a:off x="7026777" y="4784977"/>
            <a:ext cx="2104592" cy="2073023"/>
          </a:xfrm>
          <a:prstGeom prst="rect">
            <a:avLst/>
          </a:prstGeom>
          <a:noFill/>
          <a:ln>
            <a:noFill/>
          </a:ln>
        </p:spPr>
      </p:pic>
      <p:pic>
        <p:nvPicPr>
          <p:cNvPr id="1142" name="Google Shape;1142;p27" descr="Cách đánh dấu tích trong word mới nhất | Vivureviews.com"/>
          <p:cNvPicPr preferRelativeResize="0"/>
          <p:nvPr/>
        </p:nvPicPr>
        <p:blipFill rotWithShape="1">
          <a:blip r:embed="rId6">
            <a:alphaModFix/>
          </a:blip>
          <a:srcRect/>
          <a:stretch/>
        </p:blipFill>
        <p:spPr>
          <a:xfrm>
            <a:off x="7237853" y="2501847"/>
            <a:ext cx="847223" cy="1060676"/>
          </a:xfrm>
          <a:prstGeom prst="rect">
            <a:avLst/>
          </a:prstGeom>
          <a:noFill/>
          <a:ln>
            <a:noFill/>
          </a:ln>
        </p:spPr>
      </p:pic>
      <p:pic>
        <p:nvPicPr>
          <p:cNvPr id="1143" name="Google Shape;1143;p27"/>
          <p:cNvPicPr preferRelativeResize="0"/>
          <p:nvPr/>
        </p:nvPicPr>
        <p:blipFill rotWithShape="1">
          <a:blip r:embed="rId7">
            <a:alphaModFix/>
          </a:blip>
          <a:srcRect r="70922" b="52667"/>
          <a:stretch/>
        </p:blipFill>
        <p:spPr>
          <a:xfrm>
            <a:off x="3149601" y="-602276"/>
            <a:ext cx="2309815" cy="2653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42"/>
                                        </p:tgtEl>
                                        <p:attrNameLst>
                                          <p:attrName>style.visibility</p:attrName>
                                        </p:attrNameLst>
                                      </p:cBhvr>
                                      <p:to>
                                        <p:strVal val="visible"/>
                                      </p:to>
                                    </p:set>
                                    <p:animEffect transition="in" filter="wipe(down)">
                                      <p:cBhvr>
                                        <p:cTn id="31" dur="500"/>
                                        <p:tgtEl>
                                          <p:spTgt spid="114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4">
            <a:alphaModFix/>
          </a:blip>
          <a:srcRect t="2594" b="2595"/>
          <a:stretch/>
        </p:blipFill>
        <p:spPr>
          <a:xfrm>
            <a:off x="-914400" y="0"/>
            <a:ext cx="4572000" cy="6851502"/>
          </a:xfrm>
          <a:prstGeom prst="rect">
            <a:avLst/>
          </a:prstGeom>
          <a:noFill/>
          <a:ln>
            <a:noFill/>
          </a:ln>
        </p:spPr>
      </p:pic>
      <p:grpSp>
        <p:nvGrpSpPr>
          <p:cNvPr id="1112" name="Google Shape;1112;p26"/>
          <p:cNvGrpSpPr/>
          <p:nvPr/>
        </p:nvGrpSpPr>
        <p:grpSpPr>
          <a:xfrm>
            <a:off x="4089400" y="99704"/>
            <a:ext cx="7112001" cy="1522623"/>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1" i="0" u="none" strike="noStrike" kern="0" cap="none" spc="0" normalizeH="0" baseline="0" noProof="0">
                  <a:ln>
                    <a:noFill/>
                  </a:ln>
                  <a:solidFill>
                    <a:srgbClr val="FFFFFF"/>
                  </a:solidFill>
                  <a:effectLst/>
                  <a:uLnTx/>
                  <a:uFillTx/>
                  <a:latin typeface="Calibri" panose="020F0502020204030204" pitchFamily="34" charset="0"/>
                  <a:ea typeface="Avenir"/>
                  <a:cs typeface="Calibri" panose="020F0502020204030204" pitchFamily="34" charset="0"/>
                  <a:sym typeface="Avenir"/>
                </a:endParaRPr>
              </a:p>
            </p:txBody>
          </p:sp>
          <p:sp>
            <p:nvSpPr>
              <p:cNvPr id="1115" name="Google Shape;1115;p26"/>
              <p:cNvSpPr txBox="1"/>
              <p:nvPr/>
            </p:nvSpPr>
            <p:spPr>
              <a:xfrm>
                <a:off x="2660482" y="810733"/>
                <a:ext cx="7840495" cy="29133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1D1B10"/>
                    </a:solidFill>
                    <a:effectLst/>
                    <a:uLnTx/>
                    <a:uFillTx/>
                    <a:latin typeface="Calibri" panose="020F0502020204030204" pitchFamily="34" charset="0"/>
                    <a:ea typeface="Lobster"/>
                    <a:cs typeface="Calibri" panose="020F0502020204030204" pitchFamily="34" charset="0"/>
                    <a:sym typeface="Lobster"/>
                  </a:rPr>
                  <a:t>Khi viết tên riêng cần lưu ý điều gì?</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116" name="Google Shape;1116;p26"/>
            <p:cNvPicPr preferRelativeResize="0"/>
            <p:nvPr/>
          </p:nvPicPr>
          <p:blipFill rotWithShape="1">
            <a:blip r:embed="rId5">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3731676" y="2055769"/>
            <a:ext cx="4045355"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A. Viết thường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8" name="Google Shape;1118;p26"/>
          <p:cNvSpPr/>
          <p:nvPr/>
        </p:nvSpPr>
        <p:spPr>
          <a:xfrm>
            <a:off x="3731676" y="3584161"/>
            <a:ext cx="4045355" cy="103863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 B. Viết hoa</a:t>
            </a:r>
            <a:endParaRPr kumimoji="0" sz="933"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19" name="Google Shape;1119;p26"/>
          <p:cNvSpPr/>
          <p:nvPr/>
        </p:nvSpPr>
        <p:spPr>
          <a:xfrm>
            <a:off x="8122880" y="2050888"/>
            <a:ext cx="3911469" cy="1134047"/>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C. Viết thụt vào 1 ô</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sp>
        <p:nvSpPr>
          <p:cNvPr id="1120" name="Google Shape;1120;p26"/>
          <p:cNvSpPr/>
          <p:nvPr/>
        </p:nvSpPr>
        <p:spPr>
          <a:xfrm>
            <a:off x="8122880" y="3468480"/>
            <a:ext cx="3911469" cy="115432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rPr>
              <a:t>D. Viết chữ nghiêng</a:t>
            </a:r>
            <a:endParaRPr kumimoji="0" sz="2400" b="1" i="0" u="none" strike="noStrike" kern="0" cap="none" spc="0" normalizeH="0" baseline="0" noProof="0">
              <a:ln>
                <a:noFill/>
              </a:ln>
              <a:solidFill>
                <a:srgbClr val="002060"/>
              </a:solidFill>
              <a:effectLst/>
              <a:uLnTx/>
              <a:uFillTx/>
              <a:latin typeface="Calibri" panose="020F0502020204030204" pitchFamily="34" charset="0"/>
              <a:ea typeface="Lobster"/>
              <a:cs typeface="Calibri" panose="020F0502020204030204" pitchFamily="34" charset="0"/>
              <a:sym typeface="Lobster"/>
            </a:endParaRPr>
          </a:p>
        </p:txBody>
      </p:sp>
      <p:pic>
        <p:nvPicPr>
          <p:cNvPr id="1121" name="Google Shape;1121;p26"/>
          <p:cNvPicPr preferRelativeResize="0"/>
          <p:nvPr/>
        </p:nvPicPr>
        <p:blipFill rotWithShape="1">
          <a:blip r:embed="rId6">
            <a:alphaModFix/>
          </a:blip>
          <a:srcRect/>
          <a:stretch/>
        </p:blipFill>
        <p:spPr>
          <a:xfrm>
            <a:off x="7026777" y="4784977"/>
            <a:ext cx="2104592" cy="2073023"/>
          </a:xfrm>
          <a:prstGeom prst="rect">
            <a:avLst/>
          </a:prstGeom>
          <a:noFill/>
          <a:ln>
            <a:noFill/>
          </a:ln>
        </p:spPr>
      </p:pic>
      <p:pic>
        <p:nvPicPr>
          <p:cNvPr id="1125" name="Google Shape;1125;p26" descr="Cách đánh dấu tích trong word mới nhất | Vivureviews.com"/>
          <p:cNvPicPr preferRelativeResize="0"/>
          <p:nvPr/>
        </p:nvPicPr>
        <p:blipFill rotWithShape="1">
          <a:blip r:embed="rId7">
            <a:alphaModFix/>
          </a:blip>
          <a:srcRect/>
          <a:stretch/>
        </p:blipFill>
        <p:spPr>
          <a:xfrm>
            <a:off x="6764219" y="3544817"/>
            <a:ext cx="847223" cy="1060676"/>
          </a:xfrm>
          <a:prstGeom prst="rect">
            <a:avLst/>
          </a:prstGeom>
          <a:noFill/>
          <a:ln>
            <a:noFill/>
          </a:ln>
        </p:spPr>
      </p:pic>
    </p:spTree>
    <p:extLst>
      <p:ext uri="{BB962C8B-B14F-4D97-AF65-F5344CB8AC3E}">
        <p14:creationId xmlns:p14="http://schemas.microsoft.com/office/powerpoint/2010/main" val="26612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25"/>
                                        </p:tgtEl>
                                        <p:attrNameLst>
                                          <p:attrName>style.visibility</p:attrName>
                                        </p:attrNameLst>
                                      </p:cBhvr>
                                      <p:to>
                                        <p:strVal val="visible"/>
                                      </p:to>
                                    </p:set>
                                    <p:animEffect transition="in" filter="wipe(down)">
                                      <p:cBhvr>
                                        <p:cTn id="28" dur="500"/>
                                        <p:tgtEl>
                                          <p:spTgt spid="1125"/>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152400" y="-1041400"/>
            <a:ext cx="12108313" cy="8793663"/>
          </a:xfrm>
          <a:prstGeom prst="rect">
            <a:avLst/>
          </a:prstGeom>
          <a:noFill/>
          <a:ln>
            <a:noFill/>
          </a:ln>
        </p:spPr>
      </p:pic>
      <p:pic>
        <p:nvPicPr>
          <p:cNvPr id="2" name="Picture 1">
            <a:extLst>
              <a:ext uri="{FF2B5EF4-FFF2-40B4-BE49-F238E27FC236}">
                <a16:creationId xmlns:a16="http://schemas.microsoft.com/office/drawing/2014/main" id="{565A1C40-AEB0-40F2-8B22-137C321DD4BA}"/>
              </a:ext>
            </a:extLst>
          </p:cNvPr>
          <p:cNvPicPr>
            <a:picLocks noChangeAspect="1"/>
          </p:cNvPicPr>
          <p:nvPr/>
        </p:nvPicPr>
        <p:blipFill>
          <a:blip r:embed="rId4"/>
          <a:stretch>
            <a:fillRect/>
          </a:stretch>
        </p:blipFill>
        <p:spPr>
          <a:xfrm>
            <a:off x="3980425" y="3236856"/>
            <a:ext cx="6059949" cy="2761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7197" t="20431" r="56240" b="16454"/>
          <a:stretch/>
        </p:blipFill>
        <p:spPr>
          <a:xfrm>
            <a:off x="457200" y="1547445"/>
            <a:ext cx="2912013" cy="2827606"/>
          </a:xfrm>
          <a:prstGeom prst="rect">
            <a:avLst/>
          </a:prstGeom>
        </p:spPr>
      </p:pic>
      <p:pic>
        <p:nvPicPr>
          <p:cNvPr id="5"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8279" t="21862" r="55419" b="19442"/>
          <a:stretch/>
        </p:blipFill>
        <p:spPr>
          <a:xfrm>
            <a:off x="4084320" y="1547445"/>
            <a:ext cx="3108960" cy="2827606"/>
          </a:xfrm>
          <a:prstGeom prst="rect">
            <a:avLst/>
          </a:prstGeom>
        </p:spPr>
      </p:pic>
      <p:pic>
        <p:nvPicPr>
          <p:cNvPr id="6"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4414" t="20000" r="54325" b="19875"/>
          <a:stretch/>
        </p:blipFill>
        <p:spPr>
          <a:xfrm>
            <a:off x="7624689" y="1420283"/>
            <a:ext cx="3432517" cy="2813540"/>
          </a:xfrm>
          <a:prstGeom prst="rect">
            <a:avLst/>
          </a:prstGeom>
        </p:spPr>
      </p:pic>
    </p:spTree>
    <p:extLst>
      <p:ext uri="{BB962C8B-B14F-4D97-AF65-F5344CB8AC3E}">
        <p14:creationId xmlns:p14="http://schemas.microsoft.com/office/powerpoint/2010/main" val="137215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79" fill="hold"/>
                                        <p:tgtEl>
                                          <p:spTgt spid="4"/>
                                        </p:tgtEl>
                                      </p:cBhvr>
                                    </p:cmd>
                                  </p:childTnLst>
                                </p:cTn>
                              </p:par>
                            </p:childTnLst>
                          </p:cTn>
                        </p:par>
                        <p:par>
                          <p:cTn id="7" fill="hold">
                            <p:stCondLst>
                              <p:cond delay="42979"/>
                            </p:stCondLst>
                            <p:childTnLst>
                              <p:par>
                                <p:cTn id="8" presetID="1" presetClass="mediacall" presetSubtype="0" fill="hold" nodeType="afterEffect">
                                  <p:stCondLst>
                                    <p:cond delay="0"/>
                                  </p:stCondLst>
                                  <p:childTnLst>
                                    <p:cmd type="call" cmd="playFrom(0.0)">
                                      <p:cBhvr>
                                        <p:cTn id="9" dur="33668" fill="hold"/>
                                        <p:tgtEl>
                                          <p:spTgt spid="5"/>
                                        </p:tgtEl>
                                      </p:cBhvr>
                                    </p:cmd>
                                  </p:childTnLst>
                                </p:cTn>
                              </p:par>
                            </p:childTnLst>
                          </p:cTn>
                        </p:par>
                        <p:par>
                          <p:cTn id="10" fill="hold">
                            <p:stCondLst>
                              <p:cond delay="76647"/>
                            </p:stCondLst>
                            <p:childTnLst>
                              <p:par>
                                <p:cTn id="11" presetID="1" presetClass="mediacall" presetSubtype="0" fill="hold" nodeType="afterEffect">
                                  <p:stCondLst>
                                    <p:cond delay="0"/>
                                  </p:stCondLst>
                                  <p:childTnLst>
                                    <p:cmd type="call" cmd="playFrom(0.0)">
                                      <p:cBhvr>
                                        <p:cTn id="12" dur="46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a:ea typeface="+mn-ea"/>
                  <a:cs typeface="+mn-cs"/>
                </a:rPr>
                <a:t>Chữ hoa </a:t>
              </a:r>
              <a:r>
                <a:rPr kumimoji="0" lang="en-US" sz="2800" b="1" i="0" u="none" strike="noStrike" kern="1200" cap="none" spc="0" normalizeH="0" baseline="0" noProof="0">
                  <a:ln>
                    <a:noFill/>
                  </a:ln>
                  <a:solidFill>
                    <a:srgbClr val="02A2D3"/>
                  </a:solidFill>
                  <a:effectLst/>
                  <a:uLnTx/>
                  <a:uFillTx/>
                  <a:latin typeface="Arial"/>
                  <a:ea typeface="+mn-ea"/>
                  <a:cs typeface="+mn-cs"/>
                </a:rPr>
                <a:t>T</a:t>
              </a:r>
              <a:r>
                <a:rPr kumimoji="0" lang="en-US" sz="2800" b="0" i="0" u="none" strike="noStrike" kern="1200" cap="none" spc="0" normalizeH="0" baseline="0" noProof="0">
                  <a:ln>
                    <a:noFill/>
                  </a:ln>
                  <a:solidFill>
                    <a:srgbClr val="02A2D3"/>
                  </a:solidFill>
                  <a:effectLst/>
                  <a:uLnTx/>
                  <a:uFillTx/>
                  <a:latin typeface="Arial"/>
                  <a:ea typeface="+mn-ea"/>
                  <a:cs typeface="+mn-cs"/>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cs typeface="Calibri" panose="020F0502020204030204" pitchFamily="34" charset="0"/>
                </a:rPr>
                <a:t>Chữ T được viết bởi nét</a:t>
              </a:r>
              <a:r>
                <a:rPr lang="vi-VN" sz="2800">
                  <a:solidFill>
                    <a:srgbClr val="02A2D3"/>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a:ea typeface="+mn-ea"/>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9"/>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10"/>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1"/>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2"/>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723</TotalTime>
  <Words>577</Words>
  <Application>Microsoft Office PowerPoint</Application>
  <PresentationFormat>Widescreen</PresentationFormat>
  <Paragraphs>83</Paragraphs>
  <Slides>24</Slides>
  <Notes>23</Notes>
  <HiddenSlides>0</HiddenSlides>
  <MMClips>9</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宋体</vt:lpstr>
      <vt:lpstr>Arial</vt:lpstr>
      <vt:lpstr>Arialal</vt:lpstr>
      <vt:lpstr>Avenir</vt:lpstr>
      <vt:lpstr>Calibri</vt:lpstr>
      <vt:lpstr>HP001 4 hàng</vt:lpstr>
      <vt:lpstr>HP001 5 hàng</vt:lpstr>
      <vt:lpstr>inpin heiti</vt:lpstr>
      <vt:lpstr>LNTH-LuoLuoNotangYuanTi 1</vt:lpstr>
      <vt:lpstr>Lobster</vt:lpstr>
      <vt:lpstr>Sigmar One</vt:lpstr>
      <vt:lpstr>Office 主题</vt:lpstr>
      <vt:lpstr>1_Office Theme</vt:lpstr>
      <vt:lpstr>3_Office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cp:lastModifiedBy>
  <cp:revision>26</cp:revision>
  <dcterms:created xsi:type="dcterms:W3CDTF">2017-05-18T14:26:00Z</dcterms:created>
  <dcterms:modified xsi:type="dcterms:W3CDTF">2023-03-08T09:55:43Z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