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300" r:id="rId2"/>
    <p:sldId id="880" r:id="rId3"/>
    <p:sldId id="428" r:id="rId4"/>
    <p:sldId id="257" r:id="rId5"/>
    <p:sldId id="269" r:id="rId6"/>
    <p:sldId id="270" r:id="rId7"/>
    <p:sldId id="271" r:id="rId8"/>
    <p:sldId id="275" r:id="rId9"/>
    <p:sldId id="874" r:id="rId10"/>
    <p:sldId id="875" r:id="rId11"/>
    <p:sldId id="876" r:id="rId12"/>
    <p:sldId id="869" r:id="rId13"/>
    <p:sldId id="877" r:id="rId14"/>
    <p:sldId id="878" r:id="rId15"/>
    <p:sldId id="879" r:id="rId16"/>
    <p:sldId id="8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gAnh LapTop" initials="T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256" autoAdjust="0"/>
  </p:normalViewPr>
  <p:slideViewPr>
    <p:cSldViewPr snapToGrid="0">
      <p:cViewPr varScale="1">
        <p:scale>
          <a:sx n="64" d="100"/>
          <a:sy n="64" d="100"/>
        </p:scale>
        <p:origin x="7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69079-FF43-43A6-8853-D445A3751AAB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849F9-4826-465F-AC28-A73E638A7B5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3619" y="850900"/>
            <a:ext cx="2608164" cy="197087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0" y="2917792"/>
            <a:ext cx="3500120" cy="350012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>
            <a:fillRect/>
          </a:stretch>
        </p:blipFill>
        <p:spPr>
          <a:xfrm>
            <a:off x="1026391" y="2672884"/>
            <a:ext cx="1212844" cy="897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>
            <a:fillRect/>
          </a:stretch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7" name="椭圆 16"/>
          <p:cNvSpPr/>
          <p:nvPr userDrawn="1"/>
        </p:nvSpPr>
        <p:spPr>
          <a:xfrm>
            <a:off x="3275330" y="929275"/>
            <a:ext cx="6325870" cy="4090399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4" cstate="screen"/>
          <a:srcRect b="10842"/>
          <a:stretch>
            <a:fillRect/>
          </a:stretch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/>
          <a:srcRect t="6704"/>
          <a:stretch>
            <a:fillRect/>
          </a:stretch>
        </p:blipFill>
        <p:spPr>
          <a:xfrm>
            <a:off x="548226" y="440088"/>
            <a:ext cx="907281" cy="923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9EA46-3CF8-498E-B4A4-F6C374C2ED54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26E3-ED4E-4B84-A029-7E2B323BE6C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>
            <a:fillRect/>
          </a:stretch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GIF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GIF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3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jpeg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.xml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" y="-27384"/>
            <a:ext cx="12228216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79230" y="775153"/>
            <a:ext cx="10420351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>
                <a:solidFill>
                  <a:prstClr val="white"/>
                </a:solidFill>
                <a:ea typeface="思源黑体 CN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>
                <a:solidFill>
                  <a:prstClr val="white"/>
                </a:solidFill>
                <a:ea typeface="思源黑体 CN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55422" y="3140968"/>
            <a:ext cx="12934955" cy="4972051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>
              <a:fillRect/>
            </a:stretch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>
              <a:fillRect/>
            </a:stretch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>
              <a:fillRect/>
            </a:stretch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>
              <a:fillRect/>
            </a:stretch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574498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1219200">
                <a:defRPr/>
              </a:pPr>
              <a:endParaRPr lang="zh-CN" altLang="en-US">
                <a:solidFill>
                  <a:prstClr val="black"/>
                </a:solidFill>
                <a:latin typeface="思源黑体 CN"/>
                <a:ea typeface="思源黑体 CN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1219200">
                <a:defRPr/>
              </a:pPr>
              <a:endParaRPr lang="zh-CN" altLang="en-US">
                <a:solidFill>
                  <a:prstClr val="black"/>
                </a:solidFill>
                <a:latin typeface="思源黑体 CN"/>
                <a:ea typeface="思源黑体 CN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 defTabSz="1219200">
                  <a:defRPr/>
                </a:pPr>
                <a:endParaRPr lang="zh-CN" altLang="en-US">
                  <a:solidFill>
                    <a:prstClr val="black"/>
                  </a:solidFill>
                  <a:latin typeface="思源黑体 CN"/>
                  <a:ea typeface="思源黑体 CN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 defTabSz="1219200">
                  <a:defRPr/>
                </a:pPr>
                <a:endParaRPr lang="zh-CN" altLang="en-US">
                  <a:solidFill>
                    <a:prstClr val="black"/>
                  </a:solidFill>
                  <a:latin typeface="思源黑体 CN"/>
                  <a:ea typeface="思源黑体 CN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0"/>
            <a:ext cx="12193057" cy="2066723"/>
          </a:xfrm>
          <a:prstGeom prst="rect">
            <a:avLst/>
          </a:prstGeom>
        </p:spPr>
      </p:pic>
      <p:grpSp>
        <p:nvGrpSpPr>
          <p:cNvPr id="24" name="组合 12"/>
          <p:cNvGrpSpPr/>
          <p:nvPr/>
        </p:nvGrpSpPr>
        <p:grpSpPr>
          <a:xfrm>
            <a:off x="530479" y="1389292"/>
            <a:ext cx="11329259" cy="2800767"/>
            <a:chOff x="1619868" y="26989993"/>
            <a:chExt cx="8943744" cy="81532712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25" name="PA-文本框 54"/>
            <p:cNvSpPr txBox="1"/>
            <p:nvPr>
              <p:custDataLst>
                <p:tags r:id="rId1"/>
              </p:custDataLst>
            </p:nvPr>
          </p:nvSpPr>
          <p:spPr>
            <a:xfrm>
              <a:off x="2092688" y="26989993"/>
              <a:ext cx="7872433" cy="81532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algn="ctr" defTabSz="1219200">
                <a:defRPr/>
              </a:pPr>
              <a:r>
                <a:rPr lang="vi-VN" altLang="zh-CN" sz="8800" b="0" spc="-40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CHÀO MỪNG THẦY CÔ VỀ DỰ GIỜ LỚP 3C!</a:t>
              </a:r>
              <a:endParaRPr lang="zh-CN" altLang="en-US" sz="8800" b="0" spc="-400" dirty="0">
                <a:ln w="190500">
                  <a:solidFill>
                    <a:prstClr val="white"/>
                  </a:solidFill>
                </a:ln>
                <a:effectLst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27" name="PA-文本框 54"/>
            <p:cNvSpPr txBox="1"/>
            <p:nvPr>
              <p:custDataLst>
                <p:tags r:id="rId2"/>
              </p:custDataLst>
            </p:nvPr>
          </p:nvSpPr>
          <p:spPr>
            <a:xfrm>
              <a:off x="1619868" y="27910886"/>
              <a:ext cx="8943744" cy="78553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algn="ctr" defTabSz="1219200">
                <a:defRPr/>
              </a:pPr>
              <a:r>
                <a:rPr lang="vi-VN" altLang="zh-CN" sz="8000" b="0" spc="-400" dirty="0">
                  <a:solidFill>
                    <a:srgbClr val="E35F56"/>
                  </a:solidFill>
                  <a:effectLst/>
                  <a:latin typeface="+mj-lt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CHÀO MỪNG THẦY CÔ </a:t>
              </a:r>
            </a:p>
            <a:p>
              <a:pPr algn="ctr" defTabSz="1219200">
                <a:defRPr/>
              </a:pPr>
              <a:r>
                <a:rPr lang="vi-VN" altLang="zh-CN" sz="8935" b="0" spc="-400" dirty="0">
                  <a:solidFill>
                    <a:srgbClr val="E35F56"/>
                  </a:solidFill>
                  <a:effectLst/>
                  <a:latin typeface="+mj-lt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VỀ DỰ GIỜ </a:t>
              </a:r>
              <a:r>
                <a:rPr lang="vi-VN" altLang="zh-CN" sz="8935" b="0" spc="-400" dirty="0">
                  <a:solidFill>
                    <a:srgbClr val="EC7837"/>
                  </a:solidFill>
                  <a:effectLst/>
                  <a:latin typeface="+mj-lt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LỚP 3</a:t>
              </a:r>
              <a:r>
                <a:rPr lang="en-US" altLang="zh-CN" sz="8935" b="0" spc="-400" dirty="0">
                  <a:solidFill>
                    <a:srgbClr val="EC7837"/>
                  </a:solidFill>
                  <a:effectLst/>
                  <a:latin typeface="+mj-lt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A3</a:t>
              </a:r>
              <a:endParaRPr lang="en-US" altLang="zh-CN" sz="8935" b="0" spc="-400" dirty="0">
                <a:solidFill>
                  <a:srgbClr val="EC7837"/>
                </a:solidFill>
                <a:effectLst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100143" y="797198"/>
            <a:ext cx="6715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NTH-No Virus" pitchFamily="2" charset="0"/>
                <a:ea typeface="Microsoft YaHei" panose="020B0503020204020204" pitchFamily="34" charset="-122"/>
                <a:cs typeface="+mn-cs"/>
              </a:rPr>
              <a:t>CHIA SẺ TRƯỚC LỚP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10" y="3093062"/>
            <a:ext cx="4639773" cy="34747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/>
          <p:cNvGrpSpPr/>
          <p:nvPr/>
        </p:nvGrpSpPr>
        <p:grpSpPr>
          <a:xfrm>
            <a:off x="1830929" y="1437382"/>
            <a:ext cx="2994142" cy="1991617"/>
            <a:chOff x="1830929" y="1437382"/>
            <a:chExt cx="2994142" cy="1991617"/>
          </a:xfrm>
        </p:grpSpPr>
        <p:pic>
          <p:nvPicPr>
            <p:cNvPr id="16" name="Picture 15" descr="Background pattern, icon&#10;&#10;Description automatically generated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12465" r="50896" b="58493"/>
            <a:stretch>
              <a:fillRect/>
            </a:stretch>
          </p:blipFill>
          <p:spPr>
            <a:xfrm>
              <a:off x="1830929" y="1437382"/>
              <a:ext cx="2994142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2176704" y="2006685"/>
              <a:ext cx="24483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bày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374300" y="1437381"/>
            <a:ext cx="2979388" cy="1991617"/>
            <a:chOff x="7374300" y="1437381"/>
            <a:chExt cx="2979388" cy="1991617"/>
          </a:xfrm>
        </p:grpSpPr>
        <p:pic>
          <p:nvPicPr>
            <p:cNvPr id="19" name="Picture 18" descr="Background pattern, icon&#10;&#10;Description automatically generated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>
              <a:fillRect/>
            </a:stretch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/>
            <p:cNvSpPr txBox="1"/>
            <p:nvPr/>
          </p:nvSpPr>
          <p:spPr>
            <a:xfrm>
              <a:off x="7912720" y="2006685"/>
              <a:ext cx="1902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xét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21" name="Picture 2" descr="Plants Clipart - animated-gif-clipart-flowers-in-planter-pot-05c -  Classroom Clip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222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lants Clipart - animated-gif-clipart-flowers-in-planter-pot-05c -  Classroom Clip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96908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523782" y="1753247"/>
          <a:ext cx="11279449" cy="3875195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547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30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28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93805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được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viết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ở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tranh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được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viết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ở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tranh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380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ngữ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378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380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Mục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đích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90672" y="2951946"/>
            <a:ext cx="42351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“thế, lắm, quá”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47941" y="3043385"/>
            <a:ext cx="3633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“thế, quá, lắm”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91661" y="3920079"/>
            <a:ext cx="3633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 chấm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97446" y="3926526"/>
            <a:ext cx="3633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 chấm than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4694220"/>
            <a:ext cx="3633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47941" y="4687974"/>
            <a:ext cx="3633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 cảm xúc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70369" y="356523"/>
            <a:ext cx="11434775" cy="1466858"/>
            <a:chOff x="6705507" y="2923790"/>
            <a:chExt cx="10252047" cy="1797122"/>
          </a:xfrm>
        </p:grpSpPr>
        <p:grpSp>
          <p:nvGrpSpPr>
            <p:cNvPr id="7" name="Group 6"/>
            <p:cNvGrpSpPr/>
            <p:nvPr/>
          </p:nvGrpSpPr>
          <p:grpSpPr>
            <a:xfrm>
              <a:off x="7448993" y="3258754"/>
              <a:ext cx="9508561" cy="1462158"/>
              <a:chOff x="1024380" y="3258754"/>
              <a:chExt cx="9508561" cy="1462158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1024380" y="3258754"/>
                <a:ext cx="9347261" cy="1462158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+mn-ea"/>
                  <a:cs typeface="+mn-cs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185680" y="3493794"/>
                <a:ext cx="9347261" cy="716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3200" b="1" i="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3.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Từ</a:t>
                </a:r>
                <a:r>
                  <a:rPr lang="en-US" sz="3200" b="1" i="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in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đậm</a:t>
                </a:r>
                <a:r>
                  <a:rPr lang="en-US" sz="3200" b="1" i="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ở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bài</a:t>
                </a:r>
                <a:r>
                  <a:rPr lang="en-US" sz="3200" b="1" i="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tập</a:t>
                </a:r>
                <a:r>
                  <a:rPr lang="en-US" sz="3200" b="1" i="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2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bổ</a:t>
                </a:r>
                <a:r>
                  <a:rPr lang="en-US" sz="3200" b="1" i="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sung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điều</a:t>
                </a:r>
                <a:r>
                  <a:rPr lang="en-US" sz="3200" b="1" i="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gì</a:t>
                </a:r>
                <a:r>
                  <a:rPr lang="en-US" sz="3200" b="1" i="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cho</a:t>
                </a:r>
                <a:r>
                  <a:rPr lang="en-US" sz="3200" b="1" i="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câu</a:t>
                </a:r>
                <a:r>
                  <a:rPr lang="en-US" sz="3200" b="1" i="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?</a:t>
                </a:r>
                <a:endPara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8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97177">
              <a:off x="6705507" y="2923790"/>
              <a:ext cx="964725" cy="1358900"/>
            </a:xfrm>
            <a:prstGeom prst="rect">
              <a:avLst/>
            </a:prstGeom>
          </p:spPr>
        </p:pic>
      </p:grpSp>
      <p:sp>
        <p:nvSpPr>
          <p:cNvPr id="18" name="Rectangle: Rounded Corners 17"/>
          <p:cNvSpPr/>
          <p:nvPr/>
        </p:nvSpPr>
        <p:spPr>
          <a:xfrm>
            <a:off x="883807" y="2562225"/>
            <a:ext cx="3011918" cy="10191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4476750" y="2562224"/>
            <a:ext cx="2910516" cy="10191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7889693" y="2562225"/>
            <a:ext cx="3409436" cy="101917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819" y="3617025"/>
            <a:ext cx="6994320" cy="301715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00075" y="2152650"/>
            <a:ext cx="3664133" cy="1981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94675" y="356524"/>
            <a:ext cx="11130575" cy="1512429"/>
            <a:chOff x="6816947" y="2923790"/>
            <a:chExt cx="9979307" cy="1852953"/>
          </a:xfrm>
        </p:grpSpPr>
        <p:grpSp>
          <p:nvGrpSpPr>
            <p:cNvPr id="7" name="Group 6"/>
            <p:cNvGrpSpPr/>
            <p:nvPr/>
          </p:nvGrpSpPr>
          <p:grpSpPr>
            <a:xfrm>
              <a:off x="7448993" y="3258754"/>
              <a:ext cx="9347261" cy="1517989"/>
              <a:chOff x="1024380" y="3258754"/>
              <a:chExt cx="9347261" cy="151798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1024380" y="3258754"/>
                <a:ext cx="9347261" cy="1462158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+mn-ea"/>
                  <a:cs typeface="+mn-cs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351250" y="3306160"/>
                <a:ext cx="8693519" cy="1470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4.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Chuyển các câu dưới đây thành câu cảm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(theo mẫu).</a:t>
                </a:r>
              </a:p>
            </p:txBody>
          </p:sp>
        </p:grpSp>
        <p:pic>
          <p:nvPicPr>
            <p:cNvPr id="8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97177">
              <a:off x="6816947" y="2923790"/>
              <a:ext cx="964725" cy="135890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2278296" y="2262336"/>
            <a:ext cx="888237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Quyển từ điển này hữu ích </a:t>
            </a:r>
          </a:p>
          <a:p>
            <a:pPr algn="just"/>
            <a:r>
              <a:rPr lang="vi-V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Quyển từ điển này hữu ích quá!</a:t>
            </a:r>
          </a:p>
          <a:p>
            <a:pPr algn="just"/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Bạn ấy đọc nhiều sách.</a:t>
            </a:r>
          </a:p>
          <a:p>
            <a:pPr algn="just"/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Thư viện trường mình rộng.</a:t>
            </a:r>
          </a:p>
          <a:p>
            <a:pPr algn="just"/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Thư viện đón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cửa muộn.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100143" y="797198"/>
            <a:ext cx="6715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NTH-No Virus" pitchFamily="2" charset="0"/>
                <a:ea typeface="Microsoft YaHei" panose="020B0503020204020204" pitchFamily="34" charset="-122"/>
                <a:cs typeface="+mn-cs"/>
              </a:rPr>
              <a:t>CHIA SẺ TRƯỚC LỚP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10" y="3093062"/>
            <a:ext cx="4639773" cy="34747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/>
          <p:cNvGrpSpPr/>
          <p:nvPr/>
        </p:nvGrpSpPr>
        <p:grpSpPr>
          <a:xfrm>
            <a:off x="1830929" y="1437382"/>
            <a:ext cx="2994142" cy="1991617"/>
            <a:chOff x="1830929" y="1437382"/>
            <a:chExt cx="2994142" cy="1991617"/>
          </a:xfrm>
        </p:grpSpPr>
        <p:pic>
          <p:nvPicPr>
            <p:cNvPr id="16" name="Picture 15" descr="Background pattern, icon&#10;&#10;Description automatically generated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12465" r="50896" b="58493"/>
            <a:stretch>
              <a:fillRect/>
            </a:stretch>
          </p:blipFill>
          <p:spPr>
            <a:xfrm>
              <a:off x="1830929" y="1437382"/>
              <a:ext cx="2994142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2176704" y="2006685"/>
              <a:ext cx="24483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bày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374300" y="1437381"/>
            <a:ext cx="2979388" cy="1991617"/>
            <a:chOff x="7374300" y="1437381"/>
            <a:chExt cx="2979388" cy="1991617"/>
          </a:xfrm>
        </p:grpSpPr>
        <p:pic>
          <p:nvPicPr>
            <p:cNvPr id="19" name="Picture 18" descr="Background pattern, icon&#10;&#10;Description automatically generated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>
              <a:fillRect/>
            </a:stretch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/>
            <p:cNvSpPr txBox="1"/>
            <p:nvPr/>
          </p:nvSpPr>
          <p:spPr>
            <a:xfrm>
              <a:off x="7912720" y="2006685"/>
              <a:ext cx="1902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xét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21" name="Picture 2" descr="Plants Clipart - animated-gif-clipart-flowers-in-planter-pot-05c -  Classroom Clip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222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lants Clipart - animated-gif-clipart-flowers-in-planter-pot-05c -  Classroom Clip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96908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94675" y="356524"/>
            <a:ext cx="11130575" cy="1512429"/>
            <a:chOff x="6816947" y="2923790"/>
            <a:chExt cx="9979307" cy="1852953"/>
          </a:xfrm>
        </p:grpSpPr>
        <p:grpSp>
          <p:nvGrpSpPr>
            <p:cNvPr id="7" name="Group 6"/>
            <p:cNvGrpSpPr/>
            <p:nvPr/>
          </p:nvGrpSpPr>
          <p:grpSpPr>
            <a:xfrm>
              <a:off x="7448993" y="3258754"/>
              <a:ext cx="9347261" cy="1517989"/>
              <a:chOff x="1024380" y="3258754"/>
              <a:chExt cx="9347261" cy="151798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1024380" y="3258754"/>
                <a:ext cx="9347261" cy="1462158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+mn-ea"/>
                  <a:cs typeface="+mn-cs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351250" y="3306160"/>
                <a:ext cx="8693519" cy="1470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4.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Chuyển các câu dưới đây thành câu cảm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(theo mẫu).</a:t>
                </a:r>
              </a:p>
            </p:txBody>
          </p:sp>
        </p:grpSp>
        <p:pic>
          <p:nvPicPr>
            <p:cNvPr id="8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97177">
              <a:off x="6816947" y="2923790"/>
              <a:ext cx="964725" cy="135890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825443" y="1931900"/>
            <a:ext cx="11101887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Quyển từ điển này hữu ích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Quyển từ điển này hữu ích quá!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Bạn ấy đọc nhiều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Thư viện trường mình rộng.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Thư viện đón cửa muộn.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75485" y="3354171"/>
            <a:ext cx="634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80895" y="4441190"/>
            <a:ext cx="648081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vi-V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viện trường mình rộng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46605" y="5469890"/>
            <a:ext cx="66827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viện đón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cửa muộn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254" y="1479332"/>
            <a:ext cx="9689491" cy="45688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115" y="1320800"/>
            <a:ext cx="6715760" cy="4084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" y="-27384"/>
            <a:ext cx="12228216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-40293" y="27384"/>
            <a:ext cx="11662233" cy="6982342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>
                <a:solidFill>
                  <a:prstClr val="white"/>
                </a:solidFill>
                <a:ea typeface="思源黑体 CN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>
                <a:solidFill>
                  <a:prstClr val="white"/>
                </a:solidFill>
                <a:ea typeface="思源黑体 CN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3574498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1219200">
                <a:defRPr/>
              </a:pPr>
              <a:endParaRPr lang="zh-CN" altLang="en-US">
                <a:solidFill>
                  <a:prstClr val="black"/>
                </a:solidFill>
                <a:latin typeface="思源黑体 CN"/>
                <a:ea typeface="思源黑体 CN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1219200">
                <a:defRPr/>
              </a:pPr>
              <a:endParaRPr lang="zh-CN" altLang="en-US">
                <a:solidFill>
                  <a:prstClr val="black"/>
                </a:solidFill>
                <a:latin typeface="思源黑体 CN"/>
                <a:ea typeface="思源黑体 CN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 defTabSz="1219200">
                  <a:defRPr/>
                </a:pPr>
                <a:endParaRPr lang="zh-CN" altLang="en-US">
                  <a:solidFill>
                    <a:prstClr val="black"/>
                  </a:solidFill>
                  <a:latin typeface="思源黑体 CN"/>
                  <a:ea typeface="思源黑体 CN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 defTabSz="1219200">
                  <a:defRPr/>
                </a:pPr>
                <a:endParaRPr lang="zh-CN" altLang="en-US">
                  <a:solidFill>
                    <a:prstClr val="black"/>
                  </a:solidFill>
                  <a:latin typeface="思源黑体 CN"/>
                  <a:ea typeface="思源黑体 CN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6300" y="122011"/>
            <a:ext cx="12193057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6554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7"/>
          <a:srcRect r="22218"/>
          <a:stretch>
            <a:fillRect/>
          </a:stretch>
        </p:blipFill>
        <p:spPr>
          <a:xfrm>
            <a:off x="-6625" y="3776828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1"/>
            <a:ext cx="12193057" cy="2066723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59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4400">
                <a:defRPr/>
              </a:pPr>
              <a:endParaRPr lang="zh-CN" altLang="en-US">
                <a:solidFill>
                  <a:prstClr val="black"/>
                </a:solidFill>
                <a:latin typeface="思源黑体 CN"/>
                <a:ea typeface="思源黑体 CN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4400">
                <a:defRPr/>
              </a:pPr>
              <a:endParaRPr lang="zh-CN" altLang="en-US">
                <a:solidFill>
                  <a:prstClr val="black"/>
                </a:solidFill>
                <a:latin typeface="思源黑体 CN"/>
                <a:ea typeface="思源黑体 CN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 defTabSz="914400">
                  <a:defRPr/>
                </a:pPr>
                <a:endParaRPr lang="zh-CN" altLang="en-US">
                  <a:solidFill>
                    <a:prstClr val="black"/>
                  </a:solidFill>
                  <a:latin typeface="思源黑体 CN"/>
                  <a:ea typeface="思源黑体 CN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 defTabSz="914400">
                  <a:defRPr/>
                </a:pPr>
                <a:endParaRPr lang="zh-CN" altLang="en-US">
                  <a:solidFill>
                    <a:prstClr val="black"/>
                  </a:solidFill>
                  <a:latin typeface="思源黑体 CN"/>
                  <a:ea typeface="思源黑体 CN"/>
                </a:endParaRPr>
              </a:p>
            </p:txBody>
          </p:sp>
        </p:grpSp>
      </p:grpSp>
      <p:grpSp>
        <p:nvGrpSpPr>
          <p:cNvPr id="25" name="组合 12"/>
          <p:cNvGrpSpPr/>
          <p:nvPr/>
        </p:nvGrpSpPr>
        <p:grpSpPr>
          <a:xfrm>
            <a:off x="3017869" y="1124745"/>
            <a:ext cx="5362647" cy="3631763"/>
            <a:chOff x="2081344" y="2357098"/>
            <a:chExt cx="8050435" cy="58426323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26" name="PA-文本框 54"/>
            <p:cNvSpPr txBox="1"/>
            <p:nvPr>
              <p:custDataLst>
                <p:tags r:id="rId3"/>
              </p:custDataLst>
            </p:nvPr>
          </p:nvSpPr>
          <p:spPr>
            <a:xfrm>
              <a:off x="2081344" y="2357098"/>
              <a:ext cx="8030365" cy="58426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algn="ctr" defTabSz="914400">
                <a:defRPr/>
              </a:pPr>
              <a:r>
                <a:rPr lang="vi-VN" altLang="zh-CN" sz="115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KHỞI ĐỘNG</a:t>
              </a:r>
              <a:endParaRPr lang="zh-CN" altLang="en-US" sz="11500" b="0" spc="-300" dirty="0">
                <a:ln w="190500">
                  <a:solidFill>
                    <a:prstClr val="white"/>
                  </a:solidFill>
                </a:ln>
                <a:effectLst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27" name="PA-文本框 54"/>
            <p:cNvSpPr txBox="1"/>
            <p:nvPr>
              <p:custDataLst>
                <p:tags r:id="rId4"/>
              </p:custDataLst>
            </p:nvPr>
          </p:nvSpPr>
          <p:spPr>
            <a:xfrm>
              <a:off x="2101414" y="2357098"/>
              <a:ext cx="8030365" cy="58426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algn="ctr" defTabSz="914400">
                <a:defRPr/>
              </a:pPr>
              <a:r>
                <a:rPr lang="vi-VN" altLang="zh-CN" sz="11500" b="0" spc="-300" dirty="0">
                  <a:solidFill>
                    <a:srgbClr val="6396AC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KHỞI ĐỘNG</a:t>
              </a:r>
              <a:endParaRPr lang="zh-CN" altLang="en-US" sz="11500" b="0" spc="-300" dirty="0">
                <a:solidFill>
                  <a:srgbClr val="6396AC"/>
                </a:solidFill>
                <a:effectLst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pic>
        <p:nvPicPr>
          <p:cNvPr id="4" name="Vì sao lại thế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4202" y="390521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4600" y="2445373"/>
            <a:ext cx="1993900" cy="15067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921499" y="1828800"/>
            <a:ext cx="2336802" cy="4270260"/>
          </a:xfrm>
          <a:prstGeom prst="rect">
            <a:avLst/>
          </a:prstGeom>
        </p:spPr>
      </p:pic>
      <p:sp>
        <p:nvSpPr>
          <p:cNvPr id="8" name="矩形 6"/>
          <p:cNvSpPr/>
          <p:nvPr/>
        </p:nvSpPr>
        <p:spPr>
          <a:xfrm>
            <a:off x="1968754" y="1947022"/>
            <a:ext cx="8496300" cy="44017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: 圆角 14"/>
          <p:cNvSpPr/>
          <p:nvPr/>
        </p:nvSpPr>
        <p:spPr>
          <a:xfrm>
            <a:off x="4767594" y="1672022"/>
            <a:ext cx="2782737" cy="682388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Tiếng</a:t>
            </a:r>
            <a:r>
              <a:rPr kumimoji="0" lang="en-US" altLang="zh-CN" sz="4000" b="1" i="0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</a:t>
            </a:r>
            <a:r>
              <a:rPr kumimoji="0" lang="en-US" altLang="zh-CN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Việt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迷你简细行楷" panose="02010609000101010101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37360" y="2720467"/>
            <a:ext cx="8727694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dirty="0">
                <a:solidFill>
                  <a:srgbClr val="ED7D31">
                    <a:lumMod val="75000"/>
                  </a:srgbClr>
                </a:solidFill>
                <a:latin typeface="+mj-lt"/>
              </a:rPr>
              <a:t>Luyện tập:</a:t>
            </a:r>
            <a:endParaRPr lang="en-US" sz="4000" dirty="0">
              <a:solidFill>
                <a:srgbClr val="ED7D31">
                  <a:lumMod val="75000"/>
                </a:srgbClr>
              </a:solidFill>
              <a:latin typeface="+mj-lt"/>
            </a:endParaRPr>
          </a:p>
          <a:p>
            <a:pPr lvl="0" algn="ctr">
              <a:defRPr/>
            </a:pPr>
            <a:r>
              <a:rPr lang="vi-VN" sz="4000" dirty="0">
                <a:solidFill>
                  <a:srgbClr val="ED7D31">
                    <a:lumMod val="75000"/>
                  </a:srgbClr>
                </a:solidFill>
                <a:latin typeface="+mj-lt"/>
              </a:rPr>
              <a:t>Mở rộng vốn từ về thư viện </a:t>
            </a:r>
          </a:p>
          <a:p>
            <a:pPr lvl="0" algn="ctr">
              <a:defRPr/>
            </a:pPr>
            <a:r>
              <a:rPr lang="vi-VN" sz="4000" dirty="0">
                <a:solidFill>
                  <a:srgbClr val="ED7D31">
                    <a:lumMod val="75000"/>
                  </a:srgbClr>
                </a:solidFill>
                <a:latin typeface="+mj-lt"/>
              </a:rPr>
              <a:t>Câu cảm	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41668" y="4148503"/>
            <a:ext cx="3152512" cy="2541489"/>
            <a:chOff x="975360" y="2895482"/>
            <a:chExt cx="2794914" cy="21005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524812" y="3877634"/>
              <a:ext cx="1849917" cy="71227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Người</a:t>
              </a:r>
              <a:endPara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313932" y="3907786"/>
            <a:ext cx="3081845" cy="2660660"/>
            <a:chOff x="3428999" y="2897792"/>
            <a:chExt cx="2311384" cy="19954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28999" y="2897792"/>
              <a:ext cx="2311384" cy="199549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780358" y="3926219"/>
              <a:ext cx="1608665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lang="en-US" sz="50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Đồ</a:t>
              </a:r>
              <a:r>
                <a:rPr lang="en-US" sz="50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50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vật</a:t>
              </a:r>
              <a:endPara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258631" y="4008277"/>
            <a:ext cx="3152512" cy="2541489"/>
            <a:chOff x="975360" y="2895482"/>
            <a:chExt cx="2794914" cy="210058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541028" y="3802746"/>
              <a:ext cx="1916913" cy="109384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Hoạt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</a:p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động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21" name="Rectangle: Rounded Corners 20"/>
          <p:cNvSpPr/>
          <p:nvPr/>
        </p:nvSpPr>
        <p:spPr>
          <a:xfrm>
            <a:off x="842114" y="1384850"/>
            <a:ext cx="191578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3694180" y="1457325"/>
            <a:ext cx="258253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thẻ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viện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7395777" y="1447800"/>
            <a:ext cx="3541511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phiếu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mượn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541668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2970280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mượn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/>
          <p:cNvSpPr/>
          <p:nvPr/>
        </p:nvSpPr>
        <p:spPr>
          <a:xfrm>
            <a:off x="5750463" y="2369404"/>
            <a:ext cx="235366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8822645" y="2329470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mượn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/>
          <p:cNvSpPr/>
          <p:nvPr/>
        </p:nvSpPr>
        <p:spPr>
          <a:xfrm>
            <a:off x="1096350" y="3188554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/>
          <p:cNvSpPr/>
          <p:nvPr/>
        </p:nvSpPr>
        <p:spPr>
          <a:xfrm>
            <a:off x="4238608" y="3175426"/>
            <a:ext cx="155160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29"/>
          <p:cNvSpPr/>
          <p:nvPr/>
        </p:nvSpPr>
        <p:spPr>
          <a:xfrm>
            <a:off x="6401794" y="3188554"/>
            <a:ext cx="1742081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thủ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30"/>
          <p:cNvSpPr/>
          <p:nvPr/>
        </p:nvSpPr>
        <p:spPr>
          <a:xfrm>
            <a:off x="8423223" y="3236179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31"/>
          <p:cNvSpPr/>
          <p:nvPr/>
        </p:nvSpPr>
        <p:spPr>
          <a:xfrm>
            <a:off x="10242498" y="3224333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9967" y="494074"/>
            <a:ext cx="8394920" cy="963251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1626869" y="575945"/>
            <a:ext cx="3624399" cy="6469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8575">
            <a:solidFill>
              <a:srgbClr val="000000"/>
            </a:solidFill>
            <a:rou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+mn-cs"/>
              </a:rPr>
              <a:t>Thảo luận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+mn-cs"/>
              </a:rPr>
              <a:t>nhóm</a:t>
            </a:r>
            <a:r>
              <a:rPr kumimoji="0" lang="vi-VN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+mn-cs"/>
              </a:rPr>
              <a:t> 4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003941" y="1502420"/>
            <a:ext cx="10446524" cy="57490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+mn-cs"/>
              </a:rPr>
              <a:t>Xếp các từ ngữ vào nhóm thích hợp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293" y="2783762"/>
            <a:ext cx="7105094" cy="3868638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03941" y="2208861"/>
            <a:ext cx="10446524" cy="57490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phiếu học tập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50" y="4718304"/>
            <a:ext cx="4378809" cy="2221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0585268" y="5504638"/>
            <a:ext cx="1231407" cy="110034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flipH="1">
            <a:off x="4659687" y="3928215"/>
            <a:ext cx="1875627" cy="2433908"/>
            <a:chOff x="10081587" y="2304414"/>
            <a:chExt cx="2014077" cy="339065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>
              <a:fillRect/>
            </a:stretch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5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6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83" y="3977652"/>
            <a:ext cx="1246611" cy="24069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784" y="916410"/>
            <a:ext cx="6381496" cy="3011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88603" y="2187561"/>
            <a:ext cx="9729958" cy="1515759"/>
            <a:chOff x="1191498" y="1487055"/>
            <a:chExt cx="4988496" cy="1422528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1191498" y="1487055"/>
              <a:ext cx="4988496" cy="1422528"/>
            </a:xfrm>
            <a:prstGeom prst="roundRect">
              <a:avLst/>
            </a:prstGeom>
            <a:noFill/>
            <a:ln w="57150" cap="flat" cmpd="sng" algn="ctr">
              <a:solidFill>
                <a:srgbClr val="865B3E"/>
              </a:solidFill>
              <a:prstDash val="dash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文本框 18"/>
            <p:cNvSpPr txBox="1"/>
            <p:nvPr/>
          </p:nvSpPr>
          <p:spPr>
            <a:xfrm>
              <a:off x="1302533" y="1635068"/>
              <a:ext cx="4877461" cy="1126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thêm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ở </a:t>
              </a: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thư viện.</a:t>
              </a:r>
              <a:endPara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70137">
            <a:off x="1086066" y="2340562"/>
            <a:ext cx="1038216" cy="1195069"/>
          </a:xfrm>
          <a:prstGeom prst="rect">
            <a:avLst/>
          </a:prstGeom>
        </p:spPr>
      </p:pic>
      <p:pic>
        <p:nvPicPr>
          <p:cNvPr id="6" name="thư việ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10" y="-34272"/>
            <a:ext cx="10325572" cy="68922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003942" y="1262721"/>
            <a:ext cx="5538902" cy="64389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Quan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sát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tranh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993073" y="1913209"/>
            <a:ext cx="7691163" cy="64389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S</a:t>
            </a:r>
            <a:r>
              <a:rPr lang="vi-VN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o sánh câu nói được viết trong 2 tranh.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00" y="2546778"/>
            <a:ext cx="9760271" cy="421130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937448" y="981417"/>
            <a:ext cx="2576835" cy="1634429"/>
            <a:chOff x="5843042" y="3277686"/>
            <a:chExt cx="6122149" cy="365760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5448" y="3427010"/>
              <a:ext cx="2649743" cy="2848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Icon&#10;&#10;Description automatically generated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3042" y="3277686"/>
              <a:ext cx="3472406" cy="3657600"/>
            </a:xfrm>
            <a:prstGeom prst="rect">
              <a:avLst/>
            </a:prstGeom>
          </p:spPr>
        </p:pic>
      </p:grp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9840385" y="2594764"/>
            <a:ext cx="2062630" cy="119181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8575">
            <a:solidFill>
              <a:srgbClr val="000000"/>
            </a:solidFill>
            <a:rou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0" cap="none" spc="0" normalizeH="0" baseline="0" noProof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nhóm</a:t>
            </a:r>
            <a:r>
              <a:rPr kumimoji="0" lang="vi-VN" altLang="en-US" sz="3200" b="1" i="0" u="none" strike="noStrike" kern="0" cap="none" spc="0" normalizeH="0" baseline="0" noProof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đôi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154" y="551612"/>
            <a:ext cx="10571380" cy="859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352</Words>
  <Application>Microsoft Office PowerPoint</Application>
  <PresentationFormat>Widescreen</PresentationFormat>
  <Paragraphs>72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等线</vt:lpstr>
      <vt:lpstr>等线 Light</vt:lpstr>
      <vt:lpstr>Microsoft YaHei</vt:lpstr>
      <vt:lpstr>Arial</vt:lpstr>
      <vt:lpstr>Arial-Rounded</vt:lpstr>
      <vt:lpstr>Calibri</vt:lpstr>
      <vt:lpstr>LNTH-No Virus</vt:lpstr>
      <vt:lpstr>SVN-Cookies</vt:lpstr>
      <vt:lpstr>Times New Roman</vt:lpstr>
      <vt:lpstr>字魂156号-萌趣苏打饼</vt:lpstr>
      <vt:lpstr>思源黑体 CN</vt:lpstr>
      <vt:lpstr>迷你简细行楷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56</cp:revision>
  <dcterms:created xsi:type="dcterms:W3CDTF">2022-06-28T11:55:00Z</dcterms:created>
  <dcterms:modified xsi:type="dcterms:W3CDTF">2025-11-06T14:51:31Z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476445181C4B40BEA6FBBB99A6053CEA</vt:lpwstr>
  </property>
  <property fmtid="{D5CDD505-2E9C-101B-9397-08002B2CF9AE}" pid="3" name="KSOProductBuildVer">
    <vt:lpwstr>1033-11.2.0.11380</vt:lpwstr>
  </property>
</Properties>
</file>