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8" r:id="rId2"/>
    <p:sldMasterId id="2147483722" r:id="rId3"/>
    <p:sldMasterId id="2147483779" r:id="rId4"/>
  </p:sldMasterIdLst>
  <p:notesMasterIdLst>
    <p:notesMasterId r:id="rId28"/>
  </p:notesMasterIdLst>
  <p:sldIdLst>
    <p:sldId id="257" r:id="rId5"/>
    <p:sldId id="508" r:id="rId6"/>
    <p:sldId id="509" r:id="rId7"/>
    <p:sldId id="510" r:id="rId8"/>
    <p:sldId id="511" r:id="rId9"/>
    <p:sldId id="512" r:id="rId10"/>
    <p:sldId id="513" r:id="rId11"/>
    <p:sldId id="539" r:id="rId12"/>
    <p:sldId id="533" r:id="rId13"/>
    <p:sldId id="514" r:id="rId14"/>
    <p:sldId id="516" r:id="rId15"/>
    <p:sldId id="534" r:id="rId16"/>
    <p:sldId id="535" r:id="rId17"/>
    <p:sldId id="536" r:id="rId18"/>
    <p:sldId id="537" r:id="rId19"/>
    <p:sldId id="538" r:id="rId20"/>
    <p:sldId id="524" r:id="rId21"/>
    <p:sldId id="527" r:id="rId22"/>
    <p:sldId id="526" r:id="rId23"/>
    <p:sldId id="529" r:id="rId24"/>
    <p:sldId id="480" r:id="rId25"/>
    <p:sldId id="520" r:id="rId26"/>
    <p:sldId id="531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7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264606-F89D-4ACB-82C4-ED6D37EAF1AC}" type="datetimeFigureOut">
              <a:rPr lang="en-US" smtClean="0"/>
              <a:t>13/09/2021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CC5E67-BFD5-44C2-934C-60921BA25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452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CC5E67-BFD5-44C2-934C-60921BA258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114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8084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E3AE05-7DD1-4AF0-924E-BEEA496F3737}" type="slidenum">
              <a:rPr lang="zh-CN" altLang="en-US" smtClean="0">
                <a:solidFill>
                  <a:prstClr val="black"/>
                </a:solidFill>
                <a:latin typeface="DengXian" panose="020F0502020204030204"/>
                <a:ea typeface="DengXian" panose="02010600030101010101" pitchFamily="2" charset="-122"/>
              </a:rPr>
              <a:pPr>
                <a:defRPr/>
              </a:pPr>
              <a:t>12</a:t>
            </a:fld>
            <a:endParaRPr lang="zh-CN" altLang="en-US">
              <a:solidFill>
                <a:prstClr val="black"/>
              </a:solidFill>
              <a:latin typeface="DengXian" panose="020F0502020204030204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69551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13/09/2021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340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13/09/2021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199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13/09/2021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168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562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ABC84-CD79-4F8A-8B2C-0631AD15B4AB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644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CF6C-AB48-4145-9CD2-DA00EAC05549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479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A50D9-D237-4433-99FB-A444C1A586A4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4076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BDABC-F711-4597-8ABF-D3394326ECCE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7832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7A6F7-9955-464D-82FD-B7D9443146B5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8417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A4E9E-1171-4EE8-90F0-24EE25EB2D42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9697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FD877-DAE7-4EF7-8996-E93FC9594007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955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13/09/2021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972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54639-9C0D-4FAF-95F6-C4F4176C7433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0627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E6DB5-6B02-4C92-A039-03756B2BBDC8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0758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2F941-B879-467C-A3C5-8166A920575D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0765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9262C-F0CB-4946-A9E2-D9A99654B6DC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6693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13/09/2021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946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13/09/2021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800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13/09/2021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4518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13/09/2021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0920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13/09/2021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0943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13/09/2021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868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13/09/2021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1820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13/09/2021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4103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13/09/2021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1207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13/09/2021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9947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13/09/2021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0753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13/09/2021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0859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52587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71966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9461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3543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13/09/2021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877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13/09/2021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978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13/09/2021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855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13/09/2021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396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13/09/2021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839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13/09/2021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081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13/09/2021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97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7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E7CA22-7B4E-411B-8058-F1CACA9C7BA5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8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13/09/2021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xmlns="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236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2685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12" Type="http://schemas.microsoft.com/office/2007/relationships/hdphoto" Target="../media/hdphoto7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openxmlformats.org/officeDocument/2006/relationships/image" Target="../media/image45.png"/><Relationship Id="rId5" Type="http://schemas.openxmlformats.org/officeDocument/2006/relationships/image" Target="../media/image42.pn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44.png"/><Relationship Id="rId14" Type="http://schemas.microsoft.com/office/2007/relationships/hdphoto" Target="../media/hdphoto8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13" Type="http://schemas.openxmlformats.org/officeDocument/2006/relationships/image" Target="../media/image50.png"/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12" Type="http://schemas.microsoft.com/office/2007/relationships/hdphoto" Target="../media/hdphoto8.wdp"/><Relationship Id="rId2" Type="http://schemas.openxmlformats.org/officeDocument/2006/relationships/image" Target="../media/image35.png"/><Relationship Id="rId16" Type="http://schemas.microsoft.com/office/2007/relationships/hdphoto" Target="../media/hdphoto13.wdp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11" Type="http://schemas.openxmlformats.org/officeDocument/2006/relationships/image" Target="../media/image46.png"/><Relationship Id="rId5" Type="http://schemas.openxmlformats.org/officeDocument/2006/relationships/image" Target="../media/image48.png"/><Relationship Id="rId15" Type="http://schemas.openxmlformats.org/officeDocument/2006/relationships/image" Target="../media/image51.png"/><Relationship Id="rId10" Type="http://schemas.microsoft.com/office/2007/relationships/hdphoto" Target="../media/hdphoto3.wdp"/><Relationship Id="rId4" Type="http://schemas.microsoft.com/office/2007/relationships/hdphoto" Target="../media/hdphoto9.wdp"/><Relationship Id="rId9" Type="http://schemas.openxmlformats.org/officeDocument/2006/relationships/image" Target="../media/image41.png"/><Relationship Id="rId14" Type="http://schemas.microsoft.com/office/2007/relationships/hdphoto" Target="../media/hdphoto1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41.png"/><Relationship Id="rId4" Type="http://schemas.microsoft.com/office/2007/relationships/hdphoto" Target="../media/hdphoto8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18.png"/><Relationship Id="rId18" Type="http://schemas.openxmlformats.org/officeDocument/2006/relationships/slide" Target="slide4.xml"/><Relationship Id="rId3" Type="http://schemas.openxmlformats.org/officeDocument/2006/relationships/image" Target="../media/image10.png"/><Relationship Id="rId21" Type="http://schemas.openxmlformats.org/officeDocument/2006/relationships/image" Target="../media/image24.png"/><Relationship Id="rId7" Type="http://schemas.openxmlformats.org/officeDocument/2006/relationships/image" Target="../media/image14.gif"/><Relationship Id="rId12" Type="http://schemas.microsoft.com/office/2007/relationships/hdphoto" Target="../media/hdphoto2.wdp"/><Relationship Id="rId17" Type="http://schemas.openxmlformats.org/officeDocument/2006/relationships/image" Target="../media/image22.png"/><Relationship Id="rId2" Type="http://schemas.openxmlformats.org/officeDocument/2006/relationships/audio" Target="../media/audio1.wav"/><Relationship Id="rId16" Type="http://schemas.openxmlformats.org/officeDocument/2006/relationships/image" Target="../media/image21.png"/><Relationship Id="rId20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11" Type="http://schemas.openxmlformats.org/officeDocument/2006/relationships/image" Target="../media/image17.png"/><Relationship Id="rId5" Type="http://schemas.openxmlformats.org/officeDocument/2006/relationships/image" Target="../media/image12.gif"/><Relationship Id="rId15" Type="http://schemas.openxmlformats.org/officeDocument/2006/relationships/image" Target="../media/image20.png"/><Relationship Id="rId23" Type="http://schemas.openxmlformats.org/officeDocument/2006/relationships/image" Target="../media/image25.png"/><Relationship Id="rId10" Type="http://schemas.openxmlformats.org/officeDocument/2006/relationships/image" Target="../media/image16.png"/><Relationship Id="rId19" Type="http://schemas.openxmlformats.org/officeDocument/2006/relationships/image" Target="../media/image23.png"/><Relationship Id="rId4" Type="http://schemas.openxmlformats.org/officeDocument/2006/relationships/image" Target="../media/image11.gif"/><Relationship Id="rId9" Type="http://schemas.openxmlformats.org/officeDocument/2006/relationships/image" Target="../media/image15.png"/><Relationship Id="rId14" Type="http://schemas.openxmlformats.org/officeDocument/2006/relationships/image" Target="../media/image19.png"/><Relationship Id="rId22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5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2" y="2465007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43825" y="4230988"/>
            <a:ext cx="3773430" cy="2705180"/>
          </a:xfrm>
          <a:prstGeom prst="rect">
            <a:avLst/>
          </a:prstGeom>
        </p:spPr>
      </p:pic>
      <p:pic>
        <p:nvPicPr>
          <p:cNvPr id="5" name="55">
            <a:extLst>
              <a:ext uri="{FF2B5EF4-FFF2-40B4-BE49-F238E27FC236}">
                <a16:creationId xmlns:a16="http://schemas.microsoft.com/office/drawing/2014/main" xmlns="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321" y="-58327"/>
            <a:ext cx="9803219" cy="3679353"/>
          </a:xfrm>
          <a:prstGeom prst="rect">
            <a:avLst/>
          </a:prstGeom>
        </p:spPr>
      </p:pic>
      <p:grpSp>
        <p:nvGrpSpPr>
          <p:cNvPr id="7" name="57">
            <a:extLst>
              <a:ext uri="{FF2B5EF4-FFF2-40B4-BE49-F238E27FC236}">
                <a16:creationId xmlns:a16="http://schemas.microsoft.com/office/drawing/2014/main" xmlns="" id="{5C3F0EA5-D3AA-4CCB-8053-CA26C4C18711}"/>
              </a:ext>
            </a:extLst>
          </p:cNvPr>
          <p:cNvGrpSpPr/>
          <p:nvPr/>
        </p:nvGrpSpPr>
        <p:grpSpPr>
          <a:xfrm>
            <a:off x="10526123" y="4676421"/>
            <a:ext cx="804180" cy="374559"/>
            <a:chOff x="217691" y="6414967"/>
            <a:chExt cx="804180" cy="374559"/>
          </a:xfrm>
        </p:grpSpPr>
        <p:grpSp>
          <p:nvGrpSpPr>
            <p:cNvPr id="8" name="Group 4">
              <a:extLst>
                <a:ext uri="{FF2B5EF4-FFF2-40B4-BE49-F238E27FC236}">
                  <a16:creationId xmlns:a16="http://schemas.microsoft.com/office/drawing/2014/main" xmlns="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xmlns="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xmlns="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xmlns="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xmlns="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xmlns="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xmlns="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xmlns="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xmlns="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xmlns="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2187" y="-160645"/>
            <a:ext cx="3485068" cy="181746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F90713A-6815-4BD0-86DE-AFB7213DCC70}"/>
              </a:ext>
            </a:extLst>
          </p:cNvPr>
          <p:cNvSpPr/>
          <p:nvPr/>
        </p:nvSpPr>
        <p:spPr>
          <a:xfrm>
            <a:off x="1835287" y="1264761"/>
            <a:ext cx="774282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Chào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mừng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các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em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đến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với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1" u="none" strike="noStrike" kern="0" cap="none" spc="0" normalizeH="0" baseline="0" noProof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tiết</a:t>
            </a:r>
            <a:r>
              <a:rPr kumimoji="0" lang="en-US" altLang="zh-CN" sz="4400" b="1" i="1" u="none" strike="noStrike" kern="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4400" b="1" i="1" kern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T</a:t>
            </a:r>
            <a:r>
              <a:rPr kumimoji="0" lang="en-US" altLang="zh-CN" sz="4400" b="1" i="1" u="none" strike="noStrike" kern="0" cap="none" spc="0" normalizeH="0" baseline="0" noProof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iếng </a:t>
            </a:r>
            <a:r>
              <a:rPr lang="en-US" altLang="zh-CN" sz="4400" b="1" i="1" kern="0" noProof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V</a:t>
            </a:r>
            <a:r>
              <a:rPr kumimoji="0" lang="en-US" altLang="zh-CN" sz="4400" b="1" i="1" u="none" strike="noStrike" kern="0" cap="none" spc="0" normalizeH="0" baseline="0" noProof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iệt !</a:t>
            </a:r>
            <a:endParaRPr kumimoji="0" lang="en-US" altLang="zh-CN" sz="44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  <a:sym typeface="+mn-lt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7727" y1="6792" x2="81364" y2="2264"/>
                        <a14:foregroundMark x1="23636" y1="10943" x2="69091" y2="7170"/>
                        <a14:foregroundMark x1="84545" y1="3019" x2="91818" y2="53585"/>
                        <a14:foregroundMark x1="91818" y1="52830" x2="96818" y2="83019"/>
                        <a14:foregroundMark x1="96818" y1="83396" x2="98636" y2="86038"/>
                        <a14:foregroundMark x1="97727" y1="87547" x2="19545" y2="98113"/>
                        <a14:foregroundMark x1="5000" y1="6038" x2="18636" y2="96226"/>
                        <a14:foregroundMark x1="30909" y1="10943" x2="71818" y2="109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70921" y="2957615"/>
            <a:ext cx="3151027" cy="379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53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1"/>
          <p:cNvGrpSpPr/>
          <p:nvPr/>
        </p:nvGrpSpPr>
        <p:grpSpPr>
          <a:xfrm>
            <a:off x="181492" y="3277339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pic>
        <p:nvPicPr>
          <p:cNvPr id="10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57" y="-648461"/>
            <a:ext cx="9637267" cy="62846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06858" y="983059"/>
            <a:ext cx="6318308" cy="2203319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8000" b="1" err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8000" b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Đọc</a:t>
            </a:r>
            <a:endParaRPr lang="en-US" sz="8000" b="1" cap="none" spc="0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1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0286" y="82426"/>
            <a:ext cx="11676800" cy="6767955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图片 3" descr="fc85f2a324e3c42c2067966f589847d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79280" y="313258"/>
            <a:ext cx="1604778" cy="1007025"/>
          </a:xfrm>
          <a:prstGeom prst="rect">
            <a:avLst/>
          </a:prstGeom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21994" y="516339"/>
            <a:ext cx="10779035" cy="633404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</a:t>
            </a:r>
            <a:r>
              <a:rPr kumimoji="0" lang="en-US" altLang="en-US" sz="2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Khi cơn mưa vừa dứt, hai anh em Bi và Bống chợt thấy cầu vồng.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- Cầu vồng kìa! Em nhìn xem. Đẹp quá!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Bi chỉ lên bầu trời và nói tiếp: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- Anh nghe nói dưới chân cầu vồng có bảy hũ vàng đấy.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Bống hưởng ứng: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- Lát nữa, mình sẽ đi lấy về nhé! Có vàng rồi, em sẽ mua nhiều búp bê và quần áo đẹp.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- Còn anh sẽ mua một con ngựa hồng và một cái ô tô.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Bỗng nhiên, cầu vồng biến mất. Bi cười: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- Em ơi! Anh đùa đấy! Ở đấy không có vàng đâu.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Bống vui vẻ: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- Thế ạ? Nếu vậy, em sẽ lấy bút màu để vẽ tặng anh ngựa hồng và ô tô.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- Còn anh sẽ vẽ tặng em búp bê và quần áo đủ các màu sắc.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Không có bảy hũ vàng dưới chân cầu vồng, hai anh em vẫn cười vui vẻ.</a:t>
            </a:r>
          </a:p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(Theo 108 truyện mẹ kể con nghe)</a:t>
            </a:r>
            <a:endParaRPr kumimoji="0" lang="en-US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F4B6D55-9414-4DD7-8435-0D9B28C98F2C}"/>
              </a:ext>
            </a:extLst>
          </p:cNvPr>
          <p:cNvSpPr txBox="1"/>
          <p:nvPr/>
        </p:nvSpPr>
        <p:spPr>
          <a:xfrm>
            <a:off x="2927371" y="82426"/>
            <a:ext cx="6168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Niềm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vui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Bi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Bống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uLnTx/>
              <a:uFillTx/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38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C432D325-9041-614E-B121-2883E358D2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1808" y="-45710"/>
            <a:ext cx="844272" cy="11938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CB044157-FBFC-45DE-AE77-CC70A71BC2E3}"/>
              </a:ext>
            </a:extLst>
          </p:cNvPr>
          <p:cNvSpPr/>
          <p:nvPr/>
        </p:nvSpPr>
        <p:spPr>
          <a:xfrm>
            <a:off x="3376649" y="0"/>
            <a:ext cx="5797118" cy="77235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Niềm</a:t>
            </a:r>
            <a:r>
              <a:rPr lang="en-US" sz="4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Vui</a:t>
            </a:r>
            <a:r>
              <a:rPr lang="en-US" sz="4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Bi </a:t>
            </a:r>
            <a:r>
              <a:rPr lang="en-US" sz="4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Bống</a:t>
            </a:r>
            <a:endParaRPr lang="en-US" sz="4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3CCC1427-5E34-4F7A-A0F5-85EFCA61B10A}"/>
              </a:ext>
            </a:extLst>
          </p:cNvPr>
          <p:cNvSpPr/>
          <p:nvPr/>
        </p:nvSpPr>
        <p:spPr>
          <a:xfrm>
            <a:off x="506026" y="772357"/>
            <a:ext cx="11008311" cy="588669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 cơn mưa vừa dứt, hai anh em Bi và Bống chợt thấy cầu vồng:</a:t>
            </a:r>
          </a:p>
          <a:p>
            <a:pPr algn="just">
              <a:defRPr/>
            </a:pP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- Cầu vồng kìa! Em nhìn xem. Đẹp quá!</a:t>
            </a:r>
          </a:p>
          <a:p>
            <a:pPr algn="just">
              <a:defRPr/>
            </a:pP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Bi chỉ lên bầu trời và nói tiếp:</a:t>
            </a:r>
          </a:p>
          <a:p>
            <a:pPr algn="just">
              <a:defRPr/>
            </a:pP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- Anh nghe nói dưới chân cầu vồng có bảy hũ vàng đấy.</a:t>
            </a:r>
          </a:p>
          <a:p>
            <a:pPr algn="just">
              <a:defRPr/>
            </a:pP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Bống hưởng ứng:</a:t>
            </a:r>
          </a:p>
          <a:p>
            <a:pPr algn="just">
              <a:defRPr/>
            </a:pP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- Lát nữa, mình sẽ đi lấy về nhé! Có vàng rồi, em sẽ mua nhiều búp bê và quần áo đẹp.</a:t>
            </a:r>
          </a:p>
          <a:p>
            <a:pPr algn="just">
              <a:defRPr/>
            </a:pP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- Còn anh sẽ mua một con ngựa hồng và một cái ô tô.</a:t>
            </a:r>
          </a:p>
          <a:p>
            <a:pPr algn="just">
              <a:defRPr/>
            </a:pP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 nhiên, cầu vồng biến mất. Bi cười:</a:t>
            </a:r>
          </a:p>
          <a:p>
            <a:pPr algn="just">
              <a:defRPr/>
            </a:pP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- Em ơi! Anh đùa đấy! Ở đó không có vàng đâu.</a:t>
            </a:r>
          </a:p>
          <a:p>
            <a:pPr algn="just">
              <a:defRPr/>
            </a:pP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Bống vui vẻ:</a:t>
            </a:r>
          </a:p>
          <a:p>
            <a:pPr algn="just">
              <a:defRPr/>
            </a:pP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- Thế ạ? Nếu vậy, em sẽ lấy bút màu để vẽ tặng anh ngựa hồng và ô tô.</a:t>
            </a:r>
          </a:p>
          <a:p>
            <a:pPr algn="just">
              <a:defRPr/>
            </a:pP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- Còn anh sẽ vẽ tặng em nhiều búp bê và quần áo đủ các màu sắc.</a:t>
            </a:r>
          </a:p>
          <a:p>
            <a:pPr algn="just">
              <a:defRPr/>
            </a:pP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 có bảy hũ vàng dưới chân cầu vồng, hai anh em vẫn cười vui vẻ.</a:t>
            </a:r>
          </a:p>
          <a:p>
            <a:pPr algn="r">
              <a:defRPr/>
            </a:pP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(Theo 108 truyện mẹ kể con nghe)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38F7A034-306F-4700-866D-28556FA1C685}"/>
              </a:ext>
            </a:extLst>
          </p:cNvPr>
          <p:cNvSpPr/>
          <p:nvPr/>
        </p:nvSpPr>
        <p:spPr>
          <a:xfrm>
            <a:off x="2328494" y="6158946"/>
            <a:ext cx="5948516" cy="575192"/>
          </a:xfrm>
          <a:prstGeom prst="roundRect">
            <a:avLst/>
          </a:prstGeom>
          <a:solidFill>
            <a:srgbClr val="F90F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mấy</a:t>
            </a:r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8B831F17-1FA3-4C48-B28F-E5FD89DA6708}"/>
              </a:ext>
            </a:extLst>
          </p:cNvPr>
          <p:cNvSpPr/>
          <p:nvPr/>
        </p:nvSpPr>
        <p:spPr>
          <a:xfrm>
            <a:off x="727587" y="959453"/>
            <a:ext cx="10493788" cy="2568129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F20A6EAC-2C91-460A-9585-8FDFDF40DDA8}"/>
              </a:ext>
            </a:extLst>
          </p:cNvPr>
          <p:cNvSpPr/>
          <p:nvPr/>
        </p:nvSpPr>
        <p:spPr>
          <a:xfrm>
            <a:off x="799945" y="3559056"/>
            <a:ext cx="10493788" cy="2098104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45EEF90E-FA57-4EC1-9BAC-D7C319B82AEF}"/>
              </a:ext>
            </a:extLst>
          </p:cNvPr>
          <p:cNvSpPr/>
          <p:nvPr/>
        </p:nvSpPr>
        <p:spPr>
          <a:xfrm>
            <a:off x="799945" y="5719662"/>
            <a:ext cx="9311721" cy="466626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59953249-858A-4842-85E5-4E9C946ACF2D}"/>
              </a:ext>
            </a:extLst>
          </p:cNvPr>
          <p:cNvSpPr/>
          <p:nvPr/>
        </p:nvSpPr>
        <p:spPr>
          <a:xfrm>
            <a:off x="347136" y="939152"/>
            <a:ext cx="452809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B1C11568-3531-4333-8608-9DE82745CC08}"/>
              </a:ext>
            </a:extLst>
          </p:cNvPr>
          <p:cNvSpPr/>
          <p:nvPr/>
        </p:nvSpPr>
        <p:spPr>
          <a:xfrm>
            <a:off x="190942" y="3550838"/>
            <a:ext cx="457200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7F6D25E2-CAD4-4942-9120-BBAB1A624E83}"/>
              </a:ext>
            </a:extLst>
          </p:cNvPr>
          <p:cNvSpPr/>
          <p:nvPr/>
        </p:nvSpPr>
        <p:spPr>
          <a:xfrm>
            <a:off x="299729" y="5657160"/>
            <a:ext cx="457200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4357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290286" y="82426"/>
            <a:ext cx="11676800" cy="6767955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21994" y="1128866"/>
            <a:ext cx="10779035" cy="404418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en-US" sz="2400" dirty="0" smtClean="0">
                <a:solidFill>
                  <a:prstClr val="black"/>
                </a:solidFill>
                <a:cs typeface="Arial" panose="020B0604020202020204" pitchFamily="34" charset="0"/>
              </a:rPr>
              <a:t>    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dứt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kìa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">
              <a:lnSpc>
                <a:spcPct val="120000"/>
              </a:lnSpc>
            </a:pP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Bi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20000"/>
              </a:lnSpc>
            </a:pP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hũ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20000"/>
              </a:lnSpc>
            </a:pP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búp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2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altLang="en-US" sz="2300" dirty="0" smtClean="0">
                <a:solidFill>
                  <a:prstClr val="black"/>
                </a:solidFill>
                <a:cs typeface="Arial" panose="020B0604020202020204" pitchFamily="34" charset="0"/>
              </a:rPr>
              <a:t>     </a:t>
            </a:r>
            <a:endParaRPr lang="en-US" altLang="en-US" sz="2000" dirty="0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F4B6D55-9414-4DD7-8435-0D9B28C98F2C}"/>
              </a:ext>
            </a:extLst>
          </p:cNvPr>
          <p:cNvSpPr txBox="1"/>
          <p:nvPr/>
        </p:nvSpPr>
        <p:spPr>
          <a:xfrm>
            <a:off x="2927371" y="82426"/>
            <a:ext cx="6168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Niềm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vui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Bi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Bống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ea typeface="Aachen" panose="02020500000000000000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B1D896C6-B01A-4A7A-87AD-ADA54E12DA65}"/>
              </a:ext>
            </a:extLst>
          </p:cNvPr>
          <p:cNvSpPr/>
          <p:nvPr/>
        </p:nvSpPr>
        <p:spPr>
          <a:xfrm>
            <a:off x="487791" y="3958749"/>
            <a:ext cx="391544" cy="38660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7766876" y="1620616"/>
            <a:ext cx="10159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图片 3" descr="fc85f2a324e3c42c2067966f589847d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587222" y="82426"/>
            <a:ext cx="1604778" cy="1007025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="" xmlns:a16="http://schemas.microsoft.com/office/drawing/2014/main" id="{59953249-858A-4842-85E5-4E9C946ACF2D}"/>
              </a:ext>
            </a:extLst>
          </p:cNvPr>
          <p:cNvSpPr/>
          <p:nvPr/>
        </p:nvSpPr>
        <p:spPr>
          <a:xfrm>
            <a:off x="457158" y="996522"/>
            <a:ext cx="452809" cy="457200"/>
          </a:xfrm>
          <a:prstGeom prst="ellipse">
            <a:avLst/>
          </a:prstGeom>
          <a:solidFill>
            <a:srgbClr val="ED7D31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7261909" y="3150958"/>
            <a:ext cx="10159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304" y="4723454"/>
            <a:ext cx="2523963" cy="20240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6493" y="4681300"/>
            <a:ext cx="3700593" cy="20301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3011" y="4688605"/>
            <a:ext cx="2145978" cy="201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0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13838" y="175873"/>
            <a:ext cx="11676800" cy="6767955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21994" y="896070"/>
            <a:ext cx="10779035" cy="352711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en-US" sz="2400" dirty="0" smtClean="0">
                <a:solidFill>
                  <a:prstClr val="black"/>
                </a:solidFill>
                <a:cs typeface="Arial" panose="020B0604020202020204" pitchFamily="34" charset="0"/>
              </a:rPr>
              <a:t>    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dứt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kìa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">
              <a:lnSpc>
                <a:spcPct val="120000"/>
              </a:lnSpc>
            </a:pP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Bi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20000"/>
              </a:lnSpc>
            </a:pP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hũ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20000"/>
              </a:lnSpc>
            </a:pP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búp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altLang="en-US" sz="2300" dirty="0" smtClean="0">
                <a:solidFill>
                  <a:prstClr val="black"/>
                </a:solidFill>
                <a:cs typeface="Arial" panose="020B0604020202020204" pitchFamily="34" charset="0"/>
              </a:rPr>
              <a:t>     </a:t>
            </a:r>
            <a:endParaRPr lang="en-US" altLang="en-US" sz="2000" dirty="0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F4B6D55-9414-4DD7-8435-0D9B28C98F2C}"/>
              </a:ext>
            </a:extLst>
          </p:cNvPr>
          <p:cNvSpPr txBox="1"/>
          <p:nvPr/>
        </p:nvSpPr>
        <p:spPr>
          <a:xfrm>
            <a:off x="2846134" y="149550"/>
            <a:ext cx="6168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Niềm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vui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Bi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Bống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ea typeface="Aachen" panose="02020500000000000000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753909" y="1334004"/>
            <a:ext cx="10159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图片 3" descr="fc85f2a324e3c42c2067966f589847d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529180" y="19204"/>
            <a:ext cx="1604778" cy="1007025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="" xmlns:a16="http://schemas.microsoft.com/office/drawing/2014/main" id="{59953249-858A-4842-85E5-4E9C946ACF2D}"/>
              </a:ext>
            </a:extLst>
          </p:cNvPr>
          <p:cNvSpPr/>
          <p:nvPr/>
        </p:nvSpPr>
        <p:spPr>
          <a:xfrm>
            <a:off x="457158" y="505194"/>
            <a:ext cx="452809" cy="457200"/>
          </a:xfrm>
          <a:prstGeom prst="ellipse">
            <a:avLst/>
          </a:prstGeom>
          <a:solidFill>
            <a:srgbClr val="ED7D31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6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6209922" y="2686927"/>
            <a:ext cx="10159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996979" y="2259624"/>
            <a:ext cx="10779035" cy="4045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hũ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2764898" y="2259624"/>
            <a:ext cx="162473" cy="4609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269526" y="2268876"/>
            <a:ext cx="162473" cy="4609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7924003" y="2191225"/>
            <a:ext cx="162473" cy="4609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7789800" y="2191225"/>
            <a:ext cx="162473" cy="4609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996979" y="3782387"/>
            <a:ext cx="8180445" cy="5133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190625" algn="l"/>
              </a:tabLst>
            </a:pP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1.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bảy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hũ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vàng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Bi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Bống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01" r="96396">
                        <a14:foregroundMark x1="29730" y1="22069" x2="63964" y2="89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8217" y="5406041"/>
            <a:ext cx="1124186" cy="146853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41" b="100000" l="0" r="100000">
                        <a14:foregroundMark x1="18149" y1="51701" x2="20996" y2="74150"/>
                        <a14:foregroundMark x1="90036" y1="14286" x2="90036" y2="24490"/>
                        <a14:foregroundMark x1="96797" y1="40816" x2="97509" y2="34014"/>
                        <a14:foregroundMark x1="89680" y1="95918" x2="89680" y2="95918"/>
                        <a14:foregroundMark x1="89680" y1="93878" x2="93594" y2="8231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94001" y="4082006"/>
            <a:ext cx="2235276" cy="118798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479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08037" y="4153652"/>
            <a:ext cx="1969084" cy="114536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667" b="100000" l="0" r="100000">
                        <a14:foregroundMark x1="4688" y1="80000" x2="6641" y2="86000"/>
                        <a14:foregroundMark x1="94531" y1="88000" x2="95313" y2="80667"/>
                        <a14:foregroundMark x1="65625" y1="86000" x2="72656" y2="92000"/>
                        <a14:foregroundMark x1="72656" y1="92000" x2="79297" y2="86667"/>
                        <a14:foregroundMark x1="79297" y1="86667" x2="86328" y2="88000"/>
                        <a14:foregroundMark x1="86328" y1="88000" x2="94531" y2="71333"/>
                        <a14:foregroundMark x1="94531" y1="71333" x2="85156" y2="14000"/>
                        <a14:foregroundMark x1="80859" y1="12000" x2="75781" y2="12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85619" y="5337672"/>
            <a:ext cx="2058585" cy="120620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12319" y1="52857" x2="31159" y2="85714"/>
                        <a14:foregroundMark x1="31159" y1="85714" x2="82609" y2="81429"/>
                        <a14:foregroundMark x1="82609" y1="81429" x2="88768" y2="48571"/>
                        <a14:foregroundMark x1="78261" y1="55000" x2="31884" y2="69286"/>
                        <a14:foregroundMark x1="9783" y1="48571" x2="11232" y2="82143"/>
                        <a14:foregroundMark x1="2536" y1="82143" x2="10870" y2="77857"/>
                        <a14:foregroundMark x1="89130" y1="8571" x2="89130" y2="214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47399" y="5498822"/>
            <a:ext cx="2029722" cy="104505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70" b="100000" l="4908" r="97546">
                        <a14:foregroundMark x1="41718" y1="50435" x2="53374" y2="60870"/>
                        <a14:foregroundMark x1="38037" y1="65217" x2="47853" y2="4173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13140" y="5617049"/>
            <a:ext cx="1758913" cy="1240951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3024148" y="5370319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68016A4D-529F-4D1B-AC5E-185826096808}"/>
              </a:ext>
            </a:extLst>
          </p:cNvPr>
          <p:cNvSpPr txBox="1"/>
          <p:nvPr/>
        </p:nvSpPr>
        <p:spPr>
          <a:xfrm>
            <a:off x="3826032" y="4137343"/>
            <a:ext cx="579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defTabSz="1219170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à"/>
            </a:pPr>
            <a:r>
              <a:rPr lang="vi-VN" sz="2400" kern="0" dirty="0" smtClean="0">
                <a:solidFill>
                  <a:srgbClr val="FC7D77">
                    <a:lumMod val="75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Bi sẽ mua một con ngựa hồng </a:t>
            </a:r>
            <a:endParaRPr lang="en-US" sz="2400" kern="0" dirty="0" smtClean="0">
              <a:solidFill>
                <a:srgbClr val="FC7D77">
                  <a:lumMod val="75000"/>
                </a:srgbClr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  <a:sym typeface="Wingdings" panose="05000000000000000000" pitchFamily="2" charset="2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400" kern="0" dirty="0" smtClean="0">
                <a:solidFill>
                  <a:srgbClr val="FC7D77">
                    <a:lumMod val="75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và một cái ô tô.</a:t>
            </a:r>
            <a:endParaRPr lang="vi-VN" sz="2400" kern="0" dirty="0">
              <a:solidFill>
                <a:srgbClr val="FC7D77">
                  <a:lumMod val="75000"/>
                </a:srgbClr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9E9BBCFA-D64B-4154-B8DA-0C9CCC156068}"/>
              </a:ext>
            </a:extLst>
          </p:cNvPr>
          <p:cNvSpPr txBox="1"/>
          <p:nvPr/>
        </p:nvSpPr>
        <p:spPr>
          <a:xfrm>
            <a:off x="4388765" y="5609298"/>
            <a:ext cx="5207627" cy="580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4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</a:t>
            </a:r>
            <a:r>
              <a:rPr lang="vi-VN" sz="2400" kern="0" dirty="0">
                <a:solidFill>
                  <a:srgbClr val="FC7D77">
                    <a:lumMod val="75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Bống sẽ mua búp bê và quần áo đẹp.</a:t>
            </a:r>
            <a:endParaRPr lang="vi-VN" sz="2400" kern="0" dirty="0">
              <a:solidFill>
                <a:srgbClr val="FC7D77">
                  <a:lumMod val="75000"/>
                </a:srgbClr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719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7.40741E-7 L -0.48893 -0.1689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53" y="-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96296E-6 L -0.16289 0.0231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51" y="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6 L 0.38463 -0.14907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32" y="-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7 L 0.33906 0.02801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53" y="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4" grpId="0"/>
      <p:bldP spid="34" grpId="0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290286" y="82426"/>
            <a:ext cx="11676800" cy="6767955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013148" y="787954"/>
            <a:ext cx="10779035" cy="31023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en-US" sz="2400" dirty="0" smtClean="0">
                <a:solidFill>
                  <a:prstClr val="black"/>
                </a:solidFill>
                <a:cs typeface="Arial" panose="020B0604020202020204" pitchFamily="34" charset="0"/>
              </a:rPr>
              <a:t>     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Bi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20000"/>
              </a:lnSpc>
            </a:pP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Ở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20000"/>
              </a:lnSpc>
            </a:pP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ạ?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búp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F4B6D55-9414-4DD7-8435-0D9B28C98F2C}"/>
              </a:ext>
            </a:extLst>
          </p:cNvPr>
          <p:cNvSpPr txBox="1"/>
          <p:nvPr/>
        </p:nvSpPr>
        <p:spPr>
          <a:xfrm>
            <a:off x="2927371" y="82426"/>
            <a:ext cx="6168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Niềm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vui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Bi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Bống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  <p:pic>
        <p:nvPicPr>
          <p:cNvPr id="29" name="图片 3" descr="fc85f2a324e3c42c2067966f589847d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587222" y="82426"/>
            <a:ext cx="1604778" cy="1007025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="" xmlns:a16="http://schemas.microsoft.com/office/drawing/2014/main" id="{B1C11568-3531-4333-8608-9DE82745CC08}"/>
              </a:ext>
            </a:extLst>
          </p:cNvPr>
          <p:cNvSpPr/>
          <p:nvPr/>
        </p:nvSpPr>
        <p:spPr>
          <a:xfrm>
            <a:off x="784548" y="437423"/>
            <a:ext cx="457200" cy="457200"/>
          </a:xfrm>
          <a:prstGeom prst="ellipse">
            <a:avLst/>
          </a:prstGeom>
          <a:solidFill>
            <a:srgbClr val="ED7D31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Rectangle: Rounded Corners 6">
            <a:extLst>
              <a:ext uri="{FF2B5EF4-FFF2-40B4-BE49-F238E27FC236}">
                <a16:creationId xmlns="" xmlns:a16="http://schemas.microsoft.com/office/drawing/2014/main" id="{8B831F17-1FA3-4C48-B28F-E5FD89DA6708}"/>
              </a:ext>
            </a:extLst>
          </p:cNvPr>
          <p:cNvSpPr/>
          <p:nvPr/>
        </p:nvSpPr>
        <p:spPr>
          <a:xfrm>
            <a:off x="1013147" y="787955"/>
            <a:ext cx="10208227" cy="2739628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385669" y="2995908"/>
            <a:ext cx="10779035" cy="88639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búp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2587477" y="2978108"/>
            <a:ext cx="162473" cy="4609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221495" y="2954902"/>
            <a:ext cx="162473" cy="4609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8647083" y="2972435"/>
            <a:ext cx="162473" cy="4609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8794234" y="2945077"/>
            <a:ext cx="162473" cy="4609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417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49993" y="3901440"/>
            <a:ext cx="2767620" cy="2767620"/>
          </a:xfrm>
          <a:prstGeom prst="rect">
            <a:avLst/>
          </a:prstGeom>
        </p:spPr>
      </p:pic>
      <p:sp>
        <p:nvSpPr>
          <p:cNvPr id="31" name="Oval Callout 30"/>
          <p:cNvSpPr/>
          <p:nvPr/>
        </p:nvSpPr>
        <p:spPr>
          <a:xfrm>
            <a:off x="5413829" y="4536262"/>
            <a:ext cx="4949371" cy="1879778"/>
          </a:xfrm>
          <a:prstGeom prst="wedgeEllipseCallout">
            <a:avLst>
              <a:gd name="adj1" fmla="val -62852"/>
              <a:gd name="adj2" fmla="val -27301"/>
            </a:avLst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vi-VN" sz="2400" b="1" i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ngựa hồng</a:t>
            </a:r>
            <a:r>
              <a:rPr lang="vi-VN" sz="2400" i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: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bờm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013147" y="3558830"/>
            <a:ext cx="8141972" cy="522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2600" b="1" dirty="0">
                <a:solidFill>
                  <a:srgbClr val="FF0000"/>
                </a:solidFill>
                <a:ea typeface="Times New Roman" panose="02020603050405020304" pitchFamily="18" charset="0"/>
              </a:rPr>
              <a:t>Câu 2. </a:t>
            </a:r>
            <a:r>
              <a:rPr lang="vi-VN" sz="2600" b="1" dirty="0">
                <a:solidFill>
                  <a:srgbClr val="000000"/>
                </a:solidFill>
                <a:ea typeface="Times New Roman" panose="02020603050405020304" pitchFamily="18" charset="0"/>
              </a:rPr>
              <a:t>Không có bảy hũ vàng, hai anh em làm gì? </a:t>
            </a:r>
            <a:endParaRPr lang="en-US" sz="2600" b="1" dirty="0">
              <a:effectLst/>
              <a:ea typeface="Times New Roman" panose="02020603050405020304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496325" y="4021731"/>
            <a:ext cx="2043202" cy="1303641"/>
            <a:chOff x="1145139" y="3921071"/>
            <a:chExt cx="2043202" cy="1303641"/>
          </a:xfrm>
        </p:grpSpPr>
        <p:sp>
          <p:nvSpPr>
            <p:cNvPr id="34" name="Cloud Callout 33"/>
            <p:cNvSpPr/>
            <p:nvPr/>
          </p:nvSpPr>
          <p:spPr>
            <a:xfrm>
              <a:off x="1145139" y="3921071"/>
              <a:ext cx="2043202" cy="1303641"/>
            </a:xfrm>
            <a:prstGeom prst="cloudCallout">
              <a:avLst>
                <a:gd name="adj1" fmla="val -63438"/>
                <a:gd name="adj2" fmla="val 30971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22603" y1="89706" x2="35616" y2="55882"/>
                          <a14:foregroundMark x1="79452" y1="76471" x2="79452" y2="98529"/>
                          <a14:foregroundMark x1="69863" y1="89706" x2="29452" y2="88235"/>
                          <a14:backgroundMark x1="26712" y1="92647" x2="73288" y2="9852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480482" y="4062019"/>
              <a:ext cx="1052496" cy="535393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87" b="97826" l="0" r="100000">
                          <a14:foregroundMark x1="9639" y1="39130" x2="29518" y2="39130"/>
                          <a14:backgroundMark x1="3012" y1="72826" x2="24096" y2="9456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26874" y="4443906"/>
              <a:ext cx="1196674" cy="724355"/>
            </a:xfrm>
            <a:prstGeom prst="rect">
              <a:avLst/>
            </a:prstGeom>
          </p:spPr>
        </p:pic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901" r="96396">
                        <a14:foregroundMark x1="29730" y1="22069" x2="63964" y2="89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1283" y="4802800"/>
            <a:ext cx="758366" cy="1081981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8795708" y="3494549"/>
            <a:ext cx="3159897" cy="2479843"/>
            <a:chOff x="6778171" y="1086447"/>
            <a:chExt cx="3836151" cy="2739406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870" b="100000" l="4908" r="97546">
                          <a14:foregroundMark x1="41718" y1="50435" x2="53374" y2="60870"/>
                          <a14:foregroundMark x1="38037" y1="65217" x2="47853" y2="4173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52578" y="2653457"/>
              <a:ext cx="1661744" cy="1172396"/>
            </a:xfrm>
            <a:prstGeom prst="rect">
              <a:avLst/>
            </a:prstGeom>
          </p:spPr>
        </p:pic>
        <p:grpSp>
          <p:nvGrpSpPr>
            <p:cNvPr id="40" name="Group 39"/>
            <p:cNvGrpSpPr/>
            <p:nvPr/>
          </p:nvGrpSpPr>
          <p:grpSpPr>
            <a:xfrm>
              <a:off x="6778171" y="1086447"/>
              <a:ext cx="2452915" cy="1879332"/>
              <a:chOff x="6778171" y="1086447"/>
              <a:chExt cx="2452915" cy="1879332"/>
            </a:xfrm>
          </p:grpSpPr>
          <p:sp>
            <p:nvSpPr>
              <p:cNvPr id="41" name="Cloud Callout 40"/>
              <p:cNvSpPr/>
              <p:nvPr/>
            </p:nvSpPr>
            <p:spPr>
              <a:xfrm>
                <a:off x="6778171" y="1086447"/>
                <a:ext cx="2452915" cy="1879332"/>
              </a:xfrm>
              <a:prstGeom prst="cloudCallout">
                <a:avLst>
                  <a:gd name="adj1" fmla="val 44256"/>
                  <a:gd name="adj2" fmla="val 57866"/>
                </a:avLst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13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0" b="100000" l="0" r="100000">
                            <a14:foregroundMark x1="75000" y1="30000" x2="74286" y2="74000"/>
                            <a14:backgroundMark x1="54286" y1="51000" x2="54286" y2="89000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330535" y="1924880"/>
                <a:ext cx="1333500" cy="952500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15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0" b="100000" l="0" r="100000">
                            <a14:foregroundMark x1="55556" y1="66667" x2="56614" y2="25253"/>
                            <a14:foregroundMark x1="86243" y1="80808" x2="87302" y2="31313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097172" y="1315297"/>
                <a:ext cx="1800225" cy="942975"/>
              </a:xfrm>
              <a:prstGeom prst="rect">
                <a:avLst/>
              </a:prstGeom>
            </p:spPr>
          </p:pic>
        </p:grpSp>
      </p:grpSp>
      <p:sp>
        <p:nvSpPr>
          <p:cNvPr id="44" name="Rectangle 43"/>
          <p:cNvSpPr/>
          <p:nvPr/>
        </p:nvSpPr>
        <p:spPr>
          <a:xfrm>
            <a:off x="6802720" y="5848207"/>
            <a:ext cx="5152885" cy="8925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6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Bống</a:t>
            </a:r>
            <a:r>
              <a:rPr lang="en-US" sz="26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lấy</a:t>
            </a: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bút</a:t>
            </a: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màu</a:t>
            </a: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26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nhà</a:t>
            </a: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tặng</a:t>
            </a: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anh</a:t>
            </a: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ngựa</a:t>
            </a: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hồng</a:t>
            </a: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</a:t>
            </a:r>
            <a:r>
              <a:rPr lang="en-US" sz="26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tô</a:t>
            </a:r>
            <a:r>
              <a:rPr lang="en-US" sz="26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01437" y="5848207"/>
            <a:ext cx="4432978" cy="89255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6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 </a:t>
            </a:r>
            <a:r>
              <a:rPr lang="en-US" sz="26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tặng</a:t>
            </a: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búp</a:t>
            </a: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bê</a:t>
            </a: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quần</a:t>
            </a: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áo</a:t>
            </a: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đủ</a:t>
            </a: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màu</a:t>
            </a: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sắc</a:t>
            </a: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94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1" grpId="0" animBg="1"/>
      <p:bldP spid="31" grpId="1" animBg="1"/>
      <p:bldP spid="32" grpId="0"/>
      <p:bldP spid="44" grpId="0" animBg="1"/>
      <p:bldP spid="4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290286" y="82426"/>
            <a:ext cx="11676800" cy="6767955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013148" y="787954"/>
            <a:ext cx="10779035" cy="31023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en-US" sz="2400" dirty="0" smtClean="0">
                <a:solidFill>
                  <a:prstClr val="black"/>
                </a:solidFill>
                <a:cs typeface="Arial" panose="020B0604020202020204" pitchFamily="34" charset="0"/>
              </a:rPr>
              <a:t>     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Bi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20000"/>
              </a:lnSpc>
            </a:pP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Ở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20000"/>
              </a:lnSpc>
            </a:pP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ạ?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búp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F4B6D55-9414-4DD7-8435-0D9B28C98F2C}"/>
              </a:ext>
            </a:extLst>
          </p:cNvPr>
          <p:cNvSpPr txBox="1"/>
          <p:nvPr/>
        </p:nvSpPr>
        <p:spPr>
          <a:xfrm>
            <a:off x="2927371" y="82426"/>
            <a:ext cx="6168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Niềm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vui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Bi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Bống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  <p:pic>
        <p:nvPicPr>
          <p:cNvPr id="29" name="图片 3" descr="fc85f2a324e3c42c2067966f589847d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587222" y="82426"/>
            <a:ext cx="1604778" cy="1007025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="" xmlns:a16="http://schemas.microsoft.com/office/drawing/2014/main" id="{B1C11568-3531-4333-8608-9DE82745CC08}"/>
              </a:ext>
            </a:extLst>
          </p:cNvPr>
          <p:cNvSpPr/>
          <p:nvPr/>
        </p:nvSpPr>
        <p:spPr>
          <a:xfrm>
            <a:off x="784548" y="437423"/>
            <a:ext cx="457200" cy="457200"/>
          </a:xfrm>
          <a:prstGeom prst="ellipse">
            <a:avLst/>
          </a:prstGeom>
          <a:solidFill>
            <a:srgbClr val="ED7D31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6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Rectangle: Rounded Corners 6">
            <a:extLst>
              <a:ext uri="{FF2B5EF4-FFF2-40B4-BE49-F238E27FC236}">
                <a16:creationId xmlns="" xmlns:a16="http://schemas.microsoft.com/office/drawing/2014/main" id="{8B831F17-1FA3-4C48-B28F-E5FD89DA6708}"/>
              </a:ext>
            </a:extLst>
          </p:cNvPr>
          <p:cNvSpPr/>
          <p:nvPr/>
        </p:nvSpPr>
        <p:spPr>
          <a:xfrm>
            <a:off x="1013147" y="787955"/>
            <a:ext cx="10208227" cy="2739628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385669" y="2995908"/>
            <a:ext cx="10779035" cy="88639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búp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2587477" y="2978108"/>
            <a:ext cx="162473" cy="4609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221495" y="2954902"/>
            <a:ext cx="162473" cy="4609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8647083" y="2972435"/>
            <a:ext cx="162473" cy="4609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8794234" y="2945077"/>
            <a:ext cx="162473" cy="4609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70" b="100000" l="4908" r="97546">
                        <a14:foregroundMark x1="41718" y1="50435" x2="53374" y2="60870"/>
                        <a14:foregroundMark x1="38037" y1="65217" x2="47853" y2="4173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64300" y="5118043"/>
            <a:ext cx="2139277" cy="1509306"/>
          </a:xfrm>
          <a:prstGeom prst="rect">
            <a:avLst/>
          </a:prstGeom>
        </p:spPr>
      </p:pic>
      <p:sp>
        <p:nvSpPr>
          <p:cNvPr id="46" name="Cloud Callout 45"/>
          <p:cNvSpPr/>
          <p:nvPr/>
        </p:nvSpPr>
        <p:spPr>
          <a:xfrm>
            <a:off x="7422339" y="3931348"/>
            <a:ext cx="3410372" cy="1546527"/>
          </a:xfrm>
          <a:prstGeom prst="cloudCallout">
            <a:avLst>
              <a:gd name="adj1" fmla="val 53608"/>
              <a:gd name="adj2" fmla="val 47124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tặng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ngựa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01" r="96396">
                        <a14:foregroundMark x1="29730" y1="22069" x2="63964" y2="89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5957" y="4980352"/>
            <a:ext cx="1344996" cy="1756977"/>
          </a:xfrm>
          <a:prstGeom prst="rect">
            <a:avLst/>
          </a:prstGeom>
        </p:spPr>
      </p:pic>
      <p:sp>
        <p:nvSpPr>
          <p:cNvPr id="48" name="Cloud Callout 47"/>
          <p:cNvSpPr/>
          <p:nvPr/>
        </p:nvSpPr>
        <p:spPr>
          <a:xfrm>
            <a:off x="1498440" y="4228231"/>
            <a:ext cx="4399095" cy="1548732"/>
          </a:xfrm>
          <a:prstGeom prst="cloudCallout">
            <a:avLst>
              <a:gd name="adj1" fmla="val -46783"/>
              <a:gd name="adj2" fmla="val 4075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tặng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búp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49" name="Oval Callout 48"/>
          <p:cNvSpPr/>
          <p:nvPr/>
        </p:nvSpPr>
        <p:spPr>
          <a:xfrm>
            <a:off x="3521896" y="5450089"/>
            <a:ext cx="6345538" cy="1407911"/>
          </a:xfrm>
          <a:prstGeom prst="wedgeEllipseCallout">
            <a:avLst>
              <a:gd name="adj1" fmla="val -79341"/>
              <a:gd name="adj2" fmla="val -26011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 sao những câu nói này lại thể hiện sự yêu thương của hai anh em dành cho nhau? </a:t>
            </a:r>
            <a:endParaRPr lang="en-US" sz="2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032759" y="5856369"/>
            <a:ext cx="7323812" cy="922224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</a:t>
            </a:r>
            <a:r>
              <a:rPr lang="vi-VN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 hai hiểu được mong muốn của nhau, luôn nghĩ đến nhau, muốn làm cho nhau vui</a:t>
            </a:r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729" y="3484264"/>
            <a:ext cx="11144454" cy="100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26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8" grpId="0" animBg="1"/>
      <p:bldP spid="49" grpId="0" animBg="1"/>
      <p:bldP spid="49" grpId="1" animBg="1"/>
      <p:bldP spid="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48872" y="1009272"/>
            <a:ext cx="3492042" cy="754743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</a:t>
            </a:r>
            <a:endParaRPr lang="en-US" sz="32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001616" y="2248675"/>
            <a:ext cx="8042269" cy="1017040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HỌC ĐƯỢC ĐIỀU GÌ TỪ CÂU CHUYỆN CỦA HAI ANH EM?</a:t>
            </a:r>
            <a:endParaRPr lang="en-US" sz="28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878244" y="2554515"/>
            <a:ext cx="8042269" cy="101704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8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 cảm yêu thương, </a:t>
            </a:r>
            <a:r>
              <a:rPr 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28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 của hai anh em Bi và Bống.</a:t>
            </a:r>
            <a:endParaRPr lang="en-US" sz="28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19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8008" y="2369975"/>
            <a:ext cx="73152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ĐỌC LẠI</a:t>
            </a:r>
            <a:endParaRPr lang="en-US" sz="72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53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1256" y="108706"/>
            <a:ext cx="11681927" cy="6635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712701" y="663099"/>
            <a:ext cx="10779035" cy="587539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dứt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kìa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Bi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hũ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búp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Bi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 Ở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ạ?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búp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hũ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(Theo 108 </a:t>
            </a:r>
            <a:r>
              <a:rPr kumimoji="0" lang="en-US" alt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truyện</a:t>
            </a:r>
            <a:r>
              <a:rPr kumimoji="0" lang="en-US" alt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mẹ</a:t>
            </a:r>
            <a:r>
              <a:rPr kumimoji="0" lang="en-US" alt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kể</a:t>
            </a:r>
            <a:r>
              <a:rPr kumimoji="0" lang="en-US" alt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con </a:t>
            </a:r>
            <a:r>
              <a:rPr kumimoji="0" lang="en-US" alt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nghe</a:t>
            </a:r>
            <a:r>
              <a:rPr kumimoji="0" lang="en-US" alt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)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F4B6D55-9414-4DD7-8435-0D9B28C98F2C}"/>
              </a:ext>
            </a:extLst>
          </p:cNvPr>
          <p:cNvSpPr txBox="1"/>
          <p:nvPr/>
        </p:nvSpPr>
        <p:spPr>
          <a:xfrm>
            <a:off x="3076661" y="108706"/>
            <a:ext cx="6168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Niềm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vui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Bi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Bống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uLnTx/>
              <a:uFillTx/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  <p:pic>
        <p:nvPicPr>
          <p:cNvPr id="9" name="Content Placeholder 2">
            <a:extLst>
              <a:ext uri="{FF2B5EF4-FFF2-40B4-BE49-F238E27FC236}">
                <a16:creationId xmlns:a16="http://schemas.microsoft.com/office/drawing/2014/main" xmlns="" id="{52883FB8-CCCD-45FF-8C43-4B97C46C6D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0033" b="82022"/>
          <a:stretch/>
        </p:blipFill>
        <p:spPr>
          <a:xfrm>
            <a:off x="10368798" y="108706"/>
            <a:ext cx="922020" cy="739775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9860279" y="3178629"/>
            <a:ext cx="2082903" cy="1654628"/>
          </a:xfrm>
          <a:prstGeom prst="cloudCallout">
            <a:avLst>
              <a:gd name="adj1" fmla="val 58741"/>
              <a:gd name="adj2" fmla="val 6864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 VAI</a:t>
            </a:r>
            <a:endParaRPr lang="en-US" sz="32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541398" y="3440239"/>
            <a:ext cx="1616684" cy="400110"/>
            <a:chOff x="8541398" y="3440239"/>
            <a:chExt cx="1616684" cy="40011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8610600" y="3810000"/>
              <a:ext cx="147828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8541398" y="3440239"/>
              <a:ext cx="16166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smtClean="0">
                  <a:latin typeface="Arial" panose="020B0604020202020204" pitchFamily="34" charset="0"/>
                  <a:cs typeface="Arial" panose="020B0604020202020204" pitchFamily="34" charset="0"/>
                </a:rPr>
                <a:t>Dẫn truyện</a:t>
              </a:r>
              <a:endParaRPr lang="en-US" sz="20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392497" y="3901904"/>
            <a:ext cx="1616684" cy="400110"/>
            <a:chOff x="8541398" y="3440239"/>
            <a:chExt cx="1616684" cy="400110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8610600" y="3810000"/>
              <a:ext cx="147828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8541398" y="3440239"/>
              <a:ext cx="16166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smtClean="0">
                  <a:latin typeface="Arial" panose="020B0604020202020204" pitchFamily="34" charset="0"/>
                  <a:cs typeface="Arial" panose="020B0604020202020204" pitchFamily="34" charset="0"/>
                </a:rPr>
                <a:t>Bi</a:t>
              </a:r>
              <a:endParaRPr lang="en-US" sz="20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752114" y="4427027"/>
            <a:ext cx="1616684" cy="400110"/>
            <a:chOff x="8541398" y="3440239"/>
            <a:chExt cx="1616684" cy="40011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8610600" y="3810000"/>
              <a:ext cx="147828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8541398" y="3440239"/>
              <a:ext cx="16166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smtClean="0">
                  <a:latin typeface="Arial" panose="020B0604020202020204" pitchFamily="34" charset="0"/>
                  <a:cs typeface="Arial" panose="020B0604020202020204" pitchFamily="34" charset="0"/>
                </a:rPr>
                <a:t>Bống</a:t>
              </a:r>
              <a:endParaRPr lang="en-US" sz="20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961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E763278-C313-4EDF-987E-F22E218375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" y="602"/>
            <a:ext cx="12191995" cy="6856793"/>
          </a:xfrm>
          <a:prstGeom prst="rect">
            <a:avLst/>
          </a:prstGeom>
        </p:spPr>
      </p:pic>
      <p:pic>
        <p:nvPicPr>
          <p:cNvPr id="53" name="Picture 52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069B54F1-CC45-43F6-97AD-194D52974A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08">
            <a:off x="11579833" y="2857144"/>
            <a:ext cx="241845" cy="196196"/>
          </a:xfrm>
          <a:prstGeom prst="rect">
            <a:avLst/>
          </a:prstGeom>
        </p:spPr>
      </p:pic>
      <p:pic>
        <p:nvPicPr>
          <p:cNvPr id="57" name="buom" descr="A insect on the ground&#10;&#10;Description generated with high confidence">
            <a:extLst>
              <a:ext uri="{FF2B5EF4-FFF2-40B4-BE49-F238E27FC236}">
                <a16:creationId xmlns:a16="http://schemas.microsoft.com/office/drawing/2014/main" xmlns="" id="{633BA60B-A834-4BA0-9477-2FB9465B37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0510">
            <a:off x="1835381" y="2493526"/>
            <a:ext cx="963915" cy="9234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269E7C5-4EA5-4C44-AA00-1B2105BB828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426" y="4934926"/>
            <a:ext cx="506290" cy="5062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534BD2E-90FC-49F3-AC62-E2293F519BB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073" y="144615"/>
            <a:ext cx="868643" cy="644243"/>
          </a:xfrm>
          <a:prstGeom prst="rect">
            <a:avLst/>
          </a:prstGeom>
        </p:spPr>
      </p:pic>
      <p:pic>
        <p:nvPicPr>
          <p:cNvPr id="4" name="Picture 3">
            <a:hlinkClick r:id="rId8" action="ppaction://hlinksldjump"/>
            <a:extLst>
              <a:ext uri="{FF2B5EF4-FFF2-40B4-BE49-F238E27FC236}">
                <a16:creationId xmlns:a16="http://schemas.microsoft.com/office/drawing/2014/main" xmlns="" id="{490A87E2-6F22-4B14-A9C6-16CD95B0AB6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2" b="11202"/>
          <a:stretch/>
        </p:blipFill>
        <p:spPr>
          <a:xfrm>
            <a:off x="9411923" y="5572986"/>
            <a:ext cx="2416796" cy="79932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A54C3F12-C796-43C9-A1D2-7BBDD7BCE92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54610" y="1112213"/>
            <a:ext cx="6424782" cy="45219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Rounded Rectangle 1"/>
          <p:cNvSpPr/>
          <p:nvPr/>
        </p:nvSpPr>
        <p:spPr>
          <a:xfrm>
            <a:off x="515513" y="975556"/>
            <a:ext cx="1856096" cy="341194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943" b="100000" l="4000" r="97714">
                        <a14:foregroundMark x1="10286" y1="66667" x2="37143" y2="642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21377" y="5634132"/>
            <a:ext cx="1913613" cy="1306444"/>
          </a:xfrm>
          <a:prstGeom prst="rect">
            <a:avLst/>
          </a:prstGeom>
        </p:spPr>
      </p:pic>
      <p:pic>
        <p:nvPicPr>
          <p:cNvPr id="22" name="2b">
            <a:extLst>
              <a:ext uri="{FF2B5EF4-FFF2-40B4-BE49-F238E27FC236}">
                <a16:creationId xmlns:a16="http://schemas.microsoft.com/office/drawing/2014/main" xmlns="" id="{D91F0E31-F505-45CC-A500-C8C2CBDA9A5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325" y="1025583"/>
            <a:ext cx="3212870" cy="2255716"/>
          </a:xfrm>
          <a:prstGeom prst="rect">
            <a:avLst/>
          </a:prstGeom>
        </p:spPr>
      </p:pic>
      <p:pic>
        <p:nvPicPr>
          <p:cNvPr id="23" name="4b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CC6EF77F-72C1-432E-A9A4-5E262484B3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384" y="3408899"/>
            <a:ext cx="3176291" cy="2225233"/>
          </a:xfrm>
          <a:prstGeom prst="rect">
            <a:avLst/>
          </a:prstGeom>
        </p:spPr>
      </p:pic>
      <p:pic>
        <p:nvPicPr>
          <p:cNvPr id="24" name="3b">
            <a:extLst>
              <a:ext uri="{FF2B5EF4-FFF2-40B4-BE49-F238E27FC236}">
                <a16:creationId xmlns:a16="http://schemas.microsoft.com/office/drawing/2014/main" xmlns="" id="{014C4854-1F24-4C12-B5D7-588DEDA035A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790" y="3406818"/>
            <a:ext cx="3194581" cy="2225233"/>
          </a:xfrm>
          <a:prstGeom prst="rect">
            <a:avLst/>
          </a:prstGeom>
        </p:spPr>
      </p:pic>
      <p:pic>
        <p:nvPicPr>
          <p:cNvPr id="25" name="1b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BB610790-D290-419E-AF66-8F78EE25E91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139" y="1117630"/>
            <a:ext cx="3218967" cy="2243522"/>
          </a:xfrm>
          <a:prstGeom prst="rect">
            <a:avLst/>
          </a:prstGeom>
        </p:spPr>
      </p:pic>
      <p:pic>
        <p:nvPicPr>
          <p:cNvPr id="26" name="4a">
            <a:hlinkClick r:id="rId8" action="ppaction://hlinksldjump"/>
            <a:extLst>
              <a:ext uri="{FF2B5EF4-FFF2-40B4-BE49-F238E27FC236}">
                <a16:creationId xmlns:a16="http://schemas.microsoft.com/office/drawing/2014/main" xmlns="" id="{2FCE912D-BE94-4A90-8A79-567F06A1F96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371" y="3306328"/>
            <a:ext cx="3474642" cy="2477925"/>
          </a:xfrm>
          <a:prstGeom prst="rect">
            <a:avLst/>
          </a:prstGeom>
        </p:spPr>
      </p:pic>
      <p:pic>
        <p:nvPicPr>
          <p:cNvPr id="27" name="2a">
            <a:hlinkClick r:id="rId18" action="ppaction://hlinksldjump"/>
            <a:extLst>
              <a:ext uri="{FF2B5EF4-FFF2-40B4-BE49-F238E27FC236}">
                <a16:creationId xmlns:a16="http://schemas.microsoft.com/office/drawing/2014/main" xmlns="" id="{DD20E236-853F-4DAB-9F1C-A4D9EDB1362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106" y="980443"/>
            <a:ext cx="3491155" cy="2474244"/>
          </a:xfrm>
          <a:prstGeom prst="rect">
            <a:avLst/>
          </a:prstGeom>
        </p:spPr>
      </p:pic>
      <p:pic>
        <p:nvPicPr>
          <p:cNvPr id="28" name="3a">
            <a:hlinkClick r:id="rId20" action="ppaction://hlinksldjump"/>
            <a:extLst>
              <a:ext uri="{FF2B5EF4-FFF2-40B4-BE49-F238E27FC236}">
                <a16:creationId xmlns:a16="http://schemas.microsoft.com/office/drawing/2014/main" xmlns="" id="{6958605E-82BB-4633-BA1A-5FE3B2AF2D1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734" y="3319976"/>
            <a:ext cx="3484320" cy="2447817"/>
          </a:xfrm>
          <a:prstGeom prst="rect">
            <a:avLst/>
          </a:prstGeom>
        </p:spPr>
      </p:pic>
      <p:pic>
        <p:nvPicPr>
          <p:cNvPr id="29" name="1a">
            <a:hlinkClick r:id="rId22" action="ppaction://hlinksldjump"/>
            <a:extLst>
              <a:ext uri="{FF2B5EF4-FFF2-40B4-BE49-F238E27FC236}">
                <a16:creationId xmlns:a16="http://schemas.microsoft.com/office/drawing/2014/main" xmlns="" id="{8AF76E6A-287A-4FCE-9172-43EA65468B40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175" y="978552"/>
            <a:ext cx="3485902" cy="249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56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D74EB5-B837-4180-B197-5A7B433B300D}"/>
              </a:ext>
            </a:extLst>
          </p:cNvPr>
          <p:cNvSpPr txBox="1">
            <a:spLocks/>
          </p:cNvSpPr>
          <p:nvPr/>
        </p:nvSpPr>
        <p:spPr>
          <a:xfrm>
            <a:off x="2172996" y="1754349"/>
            <a:ext cx="10515600" cy="2759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3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13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215396" y="0"/>
            <a:ext cx="957943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02433" y="247591"/>
            <a:ext cx="10636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200" b="1" smtClean="0">
                <a:latin typeface="Arial" panose="020B0604020202020204" pitchFamily="34" charset="0"/>
                <a:cs typeface="Arial" panose="020B0604020202020204" pitchFamily="34" charset="0"/>
              </a:rPr>
              <a:t>Xếp các từ ngữ dưới đây vào nhóm thích hợp:</a:t>
            </a:r>
            <a:endParaRPr lang="en-US" sz="3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925907" y="3397436"/>
            <a:ext cx="0" cy="320973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xmlns="" id="{508C2DC7-4583-4F71-AC34-A69B278FE5A7}"/>
              </a:ext>
            </a:extLst>
          </p:cNvPr>
          <p:cNvCxnSpPr>
            <a:cxnSpLocks/>
          </p:cNvCxnSpPr>
          <p:nvPr/>
        </p:nvCxnSpPr>
        <p:spPr>
          <a:xfrm flipH="1">
            <a:off x="3726206" y="2829641"/>
            <a:ext cx="1314335" cy="62235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xmlns="" id="{8C43D79A-2B00-46EA-8FFD-0D183265EC4D}"/>
              </a:ext>
            </a:extLst>
          </p:cNvPr>
          <p:cNvCxnSpPr>
            <a:cxnSpLocks/>
          </p:cNvCxnSpPr>
          <p:nvPr/>
        </p:nvCxnSpPr>
        <p:spPr>
          <a:xfrm>
            <a:off x="6969302" y="2730686"/>
            <a:ext cx="1502093" cy="777843"/>
          </a:xfrm>
          <a:prstGeom prst="straightConnector1">
            <a:avLst/>
          </a:prstGeom>
          <a:ln w="76200">
            <a:solidFill>
              <a:srgbClr val="00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4739962" y="622311"/>
            <a:ext cx="2617112" cy="3339525"/>
            <a:chOff x="-851188" y="1159878"/>
            <a:chExt cx="2617112" cy="3339525"/>
          </a:xfrm>
        </p:grpSpPr>
        <p:sp>
          <p:nvSpPr>
            <p:cNvPr id="52" name="Rounded Rectangle 51"/>
            <p:cNvSpPr/>
            <p:nvPr/>
          </p:nvSpPr>
          <p:spPr>
            <a:xfrm>
              <a:off x="-437701" y="2347084"/>
              <a:ext cx="1936029" cy="151763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2800" b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Từ chỉ sự vật</a:t>
              </a:r>
              <a:endParaRPr 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xmlns="" id="{8673AD78-58E0-41F7-96AC-0408C897D9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025" b="37399" l="4417" r="39833">
                          <a14:foregroundMark x1="7417" y1="20743" x2="7417" y2="29721"/>
                          <a14:foregroundMark x1="16250" y1="14675" x2="28000" y2="15108"/>
                          <a14:foregroundMark x1="21000" y1="36285" x2="26583" y2="3739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654" b="59524"/>
            <a:stretch/>
          </p:blipFill>
          <p:spPr>
            <a:xfrm>
              <a:off x="-851188" y="1159878"/>
              <a:ext cx="2617112" cy="3339525"/>
            </a:xfrm>
            <a:prstGeom prst="rect">
              <a:avLst/>
            </a:prstGeom>
          </p:spPr>
        </p:pic>
      </p:grpSp>
      <p:sp>
        <p:nvSpPr>
          <p:cNvPr id="2" name="Cloud 1"/>
          <p:cNvSpPr/>
          <p:nvPr/>
        </p:nvSpPr>
        <p:spPr>
          <a:xfrm>
            <a:off x="1338146" y="1017358"/>
            <a:ext cx="2123350" cy="1149128"/>
          </a:xfrm>
          <a:prstGeom prst="cloud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hũ vàng</a:t>
            </a:r>
          </a:p>
        </p:txBody>
      </p:sp>
      <p:sp>
        <p:nvSpPr>
          <p:cNvPr id="49" name="Cloud 48"/>
          <p:cNvSpPr/>
          <p:nvPr/>
        </p:nvSpPr>
        <p:spPr>
          <a:xfrm>
            <a:off x="4198776" y="1180131"/>
            <a:ext cx="1674535" cy="882560"/>
          </a:xfrm>
          <a:prstGeom prst="cloud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endParaRPr lang="en-US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Cloud 53"/>
          <p:cNvSpPr/>
          <p:nvPr/>
        </p:nvSpPr>
        <p:spPr>
          <a:xfrm>
            <a:off x="7076944" y="1230694"/>
            <a:ext cx="1203743" cy="822468"/>
          </a:xfrm>
          <a:prstGeom prst="cloud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</a:t>
            </a:r>
            <a:endParaRPr lang="en-US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Cloud 54"/>
          <p:cNvSpPr/>
          <p:nvPr/>
        </p:nvSpPr>
        <p:spPr>
          <a:xfrm>
            <a:off x="9447312" y="1174440"/>
            <a:ext cx="1189416" cy="893942"/>
          </a:xfrm>
          <a:prstGeom prst="cloud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endParaRPr lang="en-US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loud 55"/>
          <p:cNvSpPr/>
          <p:nvPr/>
        </p:nvSpPr>
        <p:spPr>
          <a:xfrm>
            <a:off x="2268808" y="2312987"/>
            <a:ext cx="2114565" cy="901775"/>
          </a:xfrm>
          <a:prstGeom prst="cloud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2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uần áo</a:t>
            </a:r>
            <a:endParaRPr lang="en-US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Cloud 56"/>
          <p:cNvSpPr/>
          <p:nvPr/>
        </p:nvSpPr>
        <p:spPr>
          <a:xfrm>
            <a:off x="5214072" y="2292074"/>
            <a:ext cx="1423669" cy="882895"/>
          </a:xfrm>
          <a:prstGeom prst="cloud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 tô</a:t>
            </a:r>
            <a:endParaRPr lang="en-US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Cloud 57"/>
          <p:cNvSpPr/>
          <p:nvPr/>
        </p:nvSpPr>
        <p:spPr>
          <a:xfrm>
            <a:off x="7522854" y="2248308"/>
            <a:ext cx="1924457" cy="942880"/>
          </a:xfrm>
          <a:prstGeom prst="cloud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úp bê</a:t>
            </a:r>
            <a:endParaRPr lang="en-US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Cloud 58"/>
          <p:cNvSpPr/>
          <p:nvPr/>
        </p:nvSpPr>
        <p:spPr>
          <a:xfrm>
            <a:off x="10055915" y="2352782"/>
            <a:ext cx="1383416" cy="822187"/>
          </a:xfrm>
          <a:prstGeom prst="cloud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endParaRPr lang="en-US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399821" y="3508529"/>
            <a:ext cx="2369975" cy="82997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 NGỮ CHỈ NGƯỜI</a:t>
            </a:r>
            <a:endParaRPr lang="en-US" sz="28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7522854" y="3513689"/>
            <a:ext cx="2369975" cy="82997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 NGỮ CHỈ VẬT</a:t>
            </a:r>
            <a:endParaRPr lang="en-US" sz="28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40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-0.32122 0.457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68" y="2287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85185E-6 L -0.39714 0.4708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57" y="2354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59259E-6 L -0.44401 0.4738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01" y="2368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7.40741E-7 L -0.72695 0.4594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354" y="2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07407E-6 L 0.38373 0.5053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80" y="2525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7.40741E-7 L 0.50208 0.3425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04" y="1713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0.43398 0.3435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93" y="1717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22222E-6 L 0.00664 0.5041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" y="2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9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2606" y="570371"/>
            <a:ext cx="9796392" cy="36379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    Khi 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cơn mưa vừa dứt, hai anh em Bi và Bống chợt thấy cầu vồng.</a:t>
            </a:r>
          </a:p>
          <a:p>
            <a:pPr lvl="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     - Cầu vồng kìa! Em nhìn xem. Đẹp quá!</a:t>
            </a:r>
          </a:p>
          <a:p>
            <a:pPr lvl="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     Bi chỉ lên bầu trời và nói tiếp:</a:t>
            </a:r>
          </a:p>
          <a:p>
            <a:pPr lvl="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     - Anh nghe nói dưới chân cầu vồng có bảy hũ vàng đấy.</a:t>
            </a:r>
          </a:p>
          <a:p>
            <a:pPr lvl="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     Bống hưởng ứng:</a:t>
            </a:r>
          </a:p>
          <a:p>
            <a:pPr lvl="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     - Lát nữa, mình sẽ đi lấy về nhé! Có vàng rồi, em sẽ mua nhiều búp bê và quần áo đẹp.</a:t>
            </a:r>
          </a:p>
          <a:p>
            <a:pPr lvl="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     - Còn anh sẽ mua một con ngựa hồng và một cái ô tô.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F4B6D55-9414-4DD7-8435-0D9B28C98F2C}"/>
              </a:ext>
            </a:extLst>
          </p:cNvPr>
          <p:cNvSpPr txBox="1"/>
          <p:nvPr/>
        </p:nvSpPr>
        <p:spPr>
          <a:xfrm>
            <a:off x="3076661" y="108706"/>
            <a:ext cx="616828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Niềm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vui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Bi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Bống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uLnTx/>
              <a:uFillTx/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2636520" y="4400651"/>
            <a:ext cx="5911446" cy="2217057"/>
          </a:xfrm>
          <a:prstGeom prst="cloudCallout">
            <a:avLst>
              <a:gd name="adj1" fmla="val -57776"/>
              <a:gd name="adj2" fmla="val 47588"/>
            </a:avLst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</a:t>
            </a:r>
            <a:r>
              <a:rPr lang="en-US"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bài những câu cho thấy sự ngạc nhiên của Bi khi nhìn thấy cầu vồng.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935480" y="1417320"/>
            <a:ext cx="51968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0328" y1="8451" x2="36066" y2="41549"/>
                        <a14:foregroundMark x1="55738" y1="42254" x2="62295" y2="37324"/>
                        <a14:foregroundMark x1="46721" y1="44366" x2="54098" y2="50704"/>
                        <a14:foregroundMark x1="74590" y1="48592" x2="86066" y2="54930"/>
                        <a14:foregroundMark x1="17213" y1="10563" x2="24590" y2="15493"/>
                        <a14:foregroundMark x1="63934" y1="22535" x2="52459" y2="28169"/>
                        <a14:foregroundMark x1="81148" y1="83099" x2="76230" y2="92254"/>
                        <a14:foregroundMark x1="74590" y1="95775" x2="70492" y2="91549"/>
                        <a14:foregroundMark x1="47541" y1="91549" x2="43443" y2="85915"/>
                        <a14:backgroundMark x1="36066" y1="47887" x2="42623" y2="65493"/>
                        <a14:backgroundMark x1="22131" y1="76761" x2="22131" y2="8098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509760" y="3996638"/>
            <a:ext cx="2255519" cy="2861362"/>
          </a:xfrm>
          <a:prstGeom prst="rect">
            <a:avLst/>
          </a:prstGeom>
        </p:spPr>
      </p:pic>
      <p:sp>
        <p:nvSpPr>
          <p:cNvPr id="11" name="Cloud Callout 10"/>
          <p:cNvSpPr/>
          <p:nvPr/>
        </p:nvSpPr>
        <p:spPr>
          <a:xfrm>
            <a:off x="640080" y="4279520"/>
            <a:ext cx="6492240" cy="2459317"/>
          </a:xfrm>
          <a:prstGeom prst="cloudCallout">
            <a:avLst>
              <a:gd name="adj1" fmla="val -55695"/>
              <a:gd name="adj2" fmla="val 48499"/>
            </a:avLst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được nhận món quà rất đẹp mà em đã mong muốn từ lâu, em sẽ nói gì để thể hiện sự ngạc nhiên?</a:t>
            </a:r>
            <a:endParaRPr lang="en-US" sz="2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53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D74EB5-B837-4180-B197-5A7B433B300D}"/>
              </a:ext>
            </a:extLst>
          </p:cNvPr>
          <p:cNvSpPr txBox="1">
            <a:spLocks/>
          </p:cNvSpPr>
          <p:nvPr/>
        </p:nvSpPr>
        <p:spPr>
          <a:xfrm>
            <a:off x="4076441" y="466725"/>
            <a:ext cx="10515600" cy="2759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Dặn dò</a:t>
            </a:r>
            <a:endParaRPr lang="en-US" sz="8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C5D74EB5-B837-4180-B197-5A7B433B300D}"/>
              </a:ext>
            </a:extLst>
          </p:cNvPr>
          <p:cNvSpPr txBox="1">
            <a:spLocks/>
          </p:cNvSpPr>
          <p:nvPr/>
        </p:nvSpPr>
        <p:spPr>
          <a:xfrm>
            <a:off x="1340498" y="1682815"/>
            <a:ext cx="10515600" cy="27590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4000" b="1" smtClean="0">
                <a:latin typeface="Arial" panose="020B0604020202020204" pitchFamily="34" charset="0"/>
                <a:cs typeface="Arial" panose="020B0604020202020204" pitchFamily="34" charset="0"/>
              </a:rPr>
              <a:t>- Đọc lại bài và trả lời câu hỏi cuối bài.</a:t>
            </a:r>
          </a:p>
          <a:p>
            <a:pPr>
              <a:lnSpc>
                <a:spcPct val="150000"/>
              </a:lnSpc>
            </a:pPr>
            <a:r>
              <a:rPr lang="en-US" sz="4000" b="1" smtClean="0">
                <a:latin typeface="Arial" panose="020B0604020202020204" pitchFamily="34" charset="0"/>
                <a:cs typeface="Arial" panose="020B0604020202020204" pitchFamily="34" charset="0"/>
              </a:rPr>
              <a:t>- Đọc trước bài Làm việc thật là vui.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91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15EF1AB-B4D0-4F5F-8B39-FAE257D613F7}"/>
              </a:ext>
            </a:extLst>
          </p:cNvPr>
          <p:cNvSpPr txBox="1"/>
          <p:nvPr/>
        </p:nvSpPr>
        <p:spPr>
          <a:xfrm>
            <a:off x="827078" y="666596"/>
            <a:ext cx="113649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1: Trong bài thơ </a:t>
            </a:r>
            <a:r>
              <a:rPr lang="en-US" sz="32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 hôm qua đâu rồi?, 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 hồng 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là: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uyển vở có màu hồng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Quyển vở có nhiều chữ viết bằng màu hồng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Quyển vở ghi nhiều lời nhận xét hay, nhiều thành tích tốt</a:t>
            </a:r>
          </a:p>
          <a:p>
            <a:pPr>
              <a:lnSpc>
                <a:spcPct val="150000"/>
              </a:lnSpc>
            </a:pPr>
            <a:endParaRPr lang="en-US" sz="32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ight Arrow 1">
            <a:hlinkClick r:id="rId3" action="ppaction://hlinksldjump"/>
          </p:cNvPr>
          <p:cNvSpPr/>
          <p:nvPr/>
        </p:nvSpPr>
        <p:spPr>
          <a:xfrm flipH="1">
            <a:off x="10972800" y="6052412"/>
            <a:ext cx="1045029" cy="659985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733773" y="3004457"/>
            <a:ext cx="690466" cy="6904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05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15EF1AB-B4D0-4F5F-8B39-FAE257D613F7}"/>
              </a:ext>
            </a:extLst>
          </p:cNvPr>
          <p:cNvSpPr txBox="1"/>
          <p:nvPr/>
        </p:nvSpPr>
        <p:spPr>
          <a:xfrm>
            <a:off x="2444620" y="1823592"/>
            <a:ext cx="69046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2: Em hãy đọc thuộc lòng khổ thơ cuối của bài </a:t>
            </a:r>
            <a:r>
              <a:rPr lang="en-US" sz="36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hôm qua đâu rồi?</a:t>
            </a:r>
          </a:p>
          <a:p>
            <a:pPr algn="just">
              <a:lnSpc>
                <a:spcPct val="150000"/>
              </a:lnSpc>
            </a:pPr>
            <a:endParaRPr lang="en-US" sz="36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ight Arrow 3">
            <a:hlinkClick r:id="rId3" action="ppaction://hlinksldjump"/>
          </p:cNvPr>
          <p:cNvSpPr/>
          <p:nvPr/>
        </p:nvSpPr>
        <p:spPr>
          <a:xfrm flipH="1">
            <a:off x="10972800" y="6052412"/>
            <a:ext cx="1045029" cy="659985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08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15EF1AB-B4D0-4F5F-8B39-FAE257D613F7}"/>
              </a:ext>
            </a:extLst>
          </p:cNvPr>
          <p:cNvSpPr txBox="1"/>
          <p:nvPr/>
        </p:nvSpPr>
        <p:spPr>
          <a:xfrm>
            <a:off x="709127" y="778563"/>
            <a:ext cx="1108476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3</a:t>
            </a:r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Trong khổ thơ cuối, bố đã dặn bạn nhỏ điều gì để ngày hôm qua vẫn còn?</a:t>
            </a:r>
            <a:endParaRPr lang="en-US" sz="3600" b="1" i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36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15EF1AB-B4D0-4F5F-8B39-FAE257D613F7}"/>
              </a:ext>
            </a:extLst>
          </p:cNvPr>
          <p:cNvSpPr txBox="1"/>
          <p:nvPr/>
        </p:nvSpPr>
        <p:spPr>
          <a:xfrm>
            <a:off x="709127" y="2647796"/>
            <a:ext cx="11084767" cy="248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khổ thơ cuối, bố đã dặn bạn nhỏ học hành chăm chỉ để ngày hôm qua vẫn còn.</a:t>
            </a:r>
          </a:p>
          <a:p>
            <a:pPr algn="just">
              <a:lnSpc>
                <a:spcPct val="150000"/>
              </a:lnSpc>
            </a:pPr>
            <a:endParaRPr lang="en-US" sz="36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ight Arrow 6">
            <a:hlinkClick r:id="rId3" action="ppaction://hlinksldjump"/>
          </p:cNvPr>
          <p:cNvSpPr/>
          <p:nvPr/>
        </p:nvSpPr>
        <p:spPr>
          <a:xfrm flipH="1">
            <a:off x="10972800" y="6052412"/>
            <a:ext cx="1045029" cy="659985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7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15EF1AB-B4D0-4F5F-8B39-FAE257D613F7}"/>
              </a:ext>
            </a:extLst>
          </p:cNvPr>
          <p:cNvSpPr txBox="1"/>
          <p:nvPr/>
        </p:nvSpPr>
        <p:spPr>
          <a:xfrm>
            <a:off x="1001486" y="2244506"/>
            <a:ext cx="106970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4: Em hãy đọc thuộc lòng 2 khổ thơ mà em thích trong bài </a:t>
            </a:r>
            <a:r>
              <a:rPr lang="en-US" sz="36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hôm qua đâu rồi?</a:t>
            </a:r>
          </a:p>
          <a:p>
            <a:pPr algn="just">
              <a:lnSpc>
                <a:spcPct val="150000"/>
              </a:lnSpc>
            </a:pPr>
            <a:endParaRPr lang="en-US" sz="36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ight Arrow 3">
            <a:hlinkClick r:id="rId3" action="ppaction://hlinksldjump"/>
          </p:cNvPr>
          <p:cNvSpPr/>
          <p:nvPr/>
        </p:nvSpPr>
        <p:spPr>
          <a:xfrm flipH="1">
            <a:off x="10972800" y="6052412"/>
            <a:ext cx="1045029" cy="659985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4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407" y="1230283"/>
            <a:ext cx="10657213" cy="562771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062036" y="315881"/>
            <a:ext cx="10526584" cy="11010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AutoNum type="arabicPeriod"/>
            </a:pPr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Bức tranh dưới đây vẽ gì?</a:t>
            </a:r>
          </a:p>
          <a:p>
            <a:pPr marL="342900" indent="-342900" algn="just">
              <a:buAutoNum type="arabicPeriod"/>
            </a:pPr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 hãy đoán xem hai bạn nhỏ nói gì với nhau.</a:t>
            </a:r>
            <a:endParaRPr 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04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13" descr="Ảnh giấy o ly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5"/>
          <a:stretch/>
        </p:blipFill>
        <p:spPr bwMode="auto">
          <a:xfrm>
            <a:off x="2544716" y="182562"/>
            <a:ext cx="7102568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86088" y="533262"/>
            <a:ext cx="6163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HP001 4H" panose="020B0603050302020204" pitchFamily="34" charset="-127"/>
                <a:ea typeface="HP001 4H" panose="020B0603050302020204" pitchFamily="34" charset="-127"/>
              </a:rPr>
              <a:t>Thứ</a:t>
            </a:r>
            <a:r>
              <a:rPr lang="en-US" sz="2800" b="1" dirty="0" smtClean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sz="2800" b="1" dirty="0" err="1" smtClean="0">
                <a:latin typeface="HP001 4H" panose="020B0603050302020204" pitchFamily="34" charset="-127"/>
                <a:ea typeface="HP001 4H" panose="020B0603050302020204" pitchFamily="34" charset="-127"/>
              </a:rPr>
              <a:t>hai</a:t>
            </a:r>
            <a:r>
              <a:rPr lang="en-US" sz="28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sz="2800" b="1" dirty="0" err="1" smtClean="0">
                <a:latin typeface="HP001 4H" panose="020B0603050302020204" pitchFamily="34" charset="-127"/>
                <a:ea typeface="HP001 4H" panose="020B0603050302020204" pitchFamily="34" charset="-127"/>
              </a:rPr>
              <a:t>ngày</a:t>
            </a:r>
            <a:r>
              <a:rPr lang="en-US" sz="2800" b="1" dirty="0" smtClean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sz="2800" b="1" dirty="0" smtClean="0">
                <a:latin typeface="HP001 4H" panose="020B0603050302020204" pitchFamily="34" charset="-127"/>
                <a:ea typeface="HP001 4H" panose="020B0603050302020204" pitchFamily="34" charset="-127"/>
              </a:rPr>
              <a:t>13</a:t>
            </a:r>
            <a:r>
              <a:rPr lang="en-US" sz="2800" b="1" dirty="0" smtClean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sz="2800" b="1" dirty="0" err="1" smtClean="0">
                <a:latin typeface="HP001 4H" panose="020B0603050302020204" pitchFamily="34" charset="-127"/>
                <a:ea typeface="HP001 4H" panose="020B0603050302020204" pitchFamily="34" charset="-127"/>
              </a:rPr>
              <a:t>tháng</a:t>
            </a:r>
            <a:r>
              <a:rPr lang="en-US" sz="2800" b="1" dirty="0" smtClean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sz="2800" b="1" dirty="0">
                <a:latin typeface="HP001 4H" panose="020B0603050302020204" pitchFamily="34" charset="-127"/>
                <a:ea typeface="HP001 4H" panose="020B0603050302020204" pitchFamily="34" charset="-127"/>
              </a:rPr>
              <a:t>9 </a:t>
            </a:r>
            <a:r>
              <a:rPr lang="en-US" sz="2800" b="1" dirty="0" err="1" smtClean="0">
                <a:latin typeface="HP001 4H" panose="020B0603050302020204" pitchFamily="34" charset="-127"/>
                <a:ea typeface="HP001 4H" panose="020B0603050302020204" pitchFamily="34" charset="-127"/>
              </a:rPr>
              <a:t>năm</a:t>
            </a:r>
            <a:r>
              <a:rPr lang="en-US" sz="2800" b="1" dirty="0" smtClean="0">
                <a:latin typeface="HP001 4H" panose="020B0603050302020204" pitchFamily="34" charset="-127"/>
                <a:ea typeface="HP001 4H" panose="020B0603050302020204" pitchFamily="34" charset="-127"/>
              </a:rPr>
              <a:t> 2021</a:t>
            </a:r>
            <a:endParaRPr lang="en-US" sz="2800" b="1" dirty="0"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43462" y="1134783"/>
            <a:ext cx="18870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HP001 4H" panose="020B0603050302020204" pitchFamily="34" charset="-127"/>
                <a:ea typeface="HP001 4H" panose="020B0603050302020204" pitchFamily="34" charset="-127"/>
              </a:rPr>
              <a:t>Tiếng</a:t>
            </a:r>
            <a:r>
              <a:rPr lang="en-US" sz="28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sz="28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Việt</a:t>
            </a:r>
            <a:endParaRPr lang="en-US" sz="2800" b="1" dirty="0"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3451" y="1701985"/>
            <a:ext cx="64011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HP001 4H" panose="020B0603050302020204" pitchFamily="34" charset="-127"/>
                <a:ea typeface="HP001 4H" panose="020B0603050302020204" pitchFamily="34" charset="-127"/>
              </a:rPr>
              <a:t>Đọc</a:t>
            </a:r>
            <a:r>
              <a:rPr lang="en-US" sz="2800" b="1" dirty="0" smtClean="0">
                <a:latin typeface="HP001 4H" panose="020B0603050302020204" pitchFamily="34" charset="-127"/>
                <a:ea typeface="HP001 4H" panose="020B0603050302020204" pitchFamily="34" charset="-127"/>
              </a:rPr>
              <a:t>: </a:t>
            </a:r>
            <a:r>
              <a:rPr lang="en-US" sz="2800" b="1" dirty="0" err="1" smtClean="0">
                <a:latin typeface="HP001 4H" panose="020B0603050302020204" pitchFamily="34" charset="-127"/>
                <a:ea typeface="HP001 4H" panose="020B0603050302020204" pitchFamily="34" charset="-127"/>
              </a:rPr>
              <a:t>Niềm</a:t>
            </a:r>
            <a:r>
              <a:rPr lang="en-US" sz="2800" b="1" dirty="0" smtClean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sz="2800" b="1" dirty="0" err="1" smtClean="0">
                <a:latin typeface="HP001 4H" panose="020B0603050302020204" pitchFamily="34" charset="-127"/>
                <a:ea typeface="HP001 4H" panose="020B0603050302020204" pitchFamily="34" charset="-127"/>
              </a:rPr>
              <a:t>vui</a:t>
            </a:r>
            <a:r>
              <a:rPr lang="en-US" sz="2800" b="1" dirty="0" smtClean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sz="28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của</a:t>
            </a:r>
            <a:r>
              <a:rPr lang="en-US" sz="28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sz="2800" b="1" dirty="0" smtClean="0">
                <a:latin typeface="HP001 4H" panose="020B0603050302020204" pitchFamily="34" charset="-127"/>
                <a:ea typeface="HP001 4H" panose="020B0603050302020204" pitchFamily="34" charset="-127"/>
              </a:rPr>
              <a:t>Bi </a:t>
            </a:r>
            <a:r>
              <a:rPr lang="en-US" sz="28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và</a:t>
            </a:r>
            <a:r>
              <a:rPr lang="en-US" sz="28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sz="2800" b="1" dirty="0" err="1" smtClean="0">
                <a:latin typeface="HP001 4H" panose="020B0603050302020204" pitchFamily="34" charset="-127"/>
                <a:ea typeface="HP001 4H" panose="020B0603050302020204" pitchFamily="34" charset="-127"/>
              </a:rPr>
              <a:t>Bống</a:t>
            </a:r>
            <a:r>
              <a:rPr lang="en-US" sz="2800" b="1" dirty="0" smtClean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sz="2800" b="1" dirty="0">
                <a:latin typeface="HP001 4H" panose="020B0603050302020204" pitchFamily="34" charset="-127"/>
                <a:ea typeface="HP001 4H" panose="020B0603050302020204" pitchFamily="34" charset="-127"/>
              </a:rPr>
              <a:t>(2 </a:t>
            </a:r>
            <a:r>
              <a:rPr lang="en-US" sz="2800" b="1" dirty="0" err="1" smtClean="0">
                <a:latin typeface="HP001 4H" panose="020B0603050302020204" pitchFamily="34" charset="-127"/>
                <a:ea typeface="HP001 4H" panose="020B0603050302020204" pitchFamily="34" charset="-127"/>
              </a:rPr>
              <a:t>tiết</a:t>
            </a:r>
            <a:r>
              <a:rPr lang="en-US" sz="2800" b="1" dirty="0" smtClean="0">
                <a:latin typeface="HP001 4H" panose="020B0603050302020204" pitchFamily="34" charset="-127"/>
                <a:ea typeface="HP001 4H" panose="020B0603050302020204" pitchFamily="34" charset="-127"/>
              </a:rPr>
              <a:t>)</a:t>
            </a:r>
            <a:endParaRPr lang="en-US" sz="2800" b="1" dirty="0"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89453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xmlns="" id="{868E4F17-3912-420A-9CFC-81AE87BF9EE7}"/>
              </a:ext>
            </a:extLst>
          </p:cNvPr>
          <p:cNvSpPr/>
          <p:nvPr/>
        </p:nvSpPr>
        <p:spPr>
          <a:xfrm>
            <a:off x="3169525" y="364873"/>
            <a:ext cx="5526379" cy="825300"/>
          </a:xfrm>
          <a:prstGeom prst="roundRect">
            <a:avLst/>
          </a:prstGeom>
          <a:solidFill>
            <a:srgbClr val="F89E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+mj-lt"/>
              </a:rPr>
              <a:t>YÊU CẦU CẦN ĐẠT</a:t>
            </a:r>
            <a:endParaRPr lang="en-US" sz="4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Rectangle: Rounded Corners 4">
            <a:extLst>
              <a:ext uri="{FF2B5EF4-FFF2-40B4-BE49-F238E27FC236}">
                <a16:creationId xmlns:a16="http://schemas.microsoft.com/office/drawing/2014/main" xmlns="" id="{FF44410A-0758-4C45-9D58-1DA3B7431378}"/>
              </a:ext>
            </a:extLst>
          </p:cNvPr>
          <p:cNvSpPr/>
          <p:nvPr/>
        </p:nvSpPr>
        <p:spPr>
          <a:xfrm>
            <a:off x="749300" y="1585686"/>
            <a:ext cx="10337800" cy="11557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tiếng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dễ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lẫn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hưởng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âm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địa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sp>
        <p:nvSpPr>
          <p:cNvPr id="4" name="Rectangle: Rounded Corners 5">
            <a:extLst>
              <a:ext uri="{FF2B5EF4-FFF2-40B4-BE49-F238E27FC236}">
                <a16:creationId xmlns:a16="http://schemas.microsoft.com/office/drawing/2014/main" xmlns="" id="{74526733-6D5A-47B6-9942-0EEED1AB8D25}"/>
              </a:ext>
            </a:extLst>
          </p:cNvPr>
          <p:cNvSpPr/>
          <p:nvPr/>
        </p:nvSpPr>
        <p:spPr>
          <a:xfrm>
            <a:off x="749300" y="3022600"/>
            <a:ext cx="10337800" cy="11557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chuyện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trực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tiếp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điệu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hợp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xmlns="" id="{62A402F4-3985-414B-9B68-045728DECA9B}"/>
              </a:ext>
            </a:extLst>
          </p:cNvPr>
          <p:cNvSpPr/>
          <p:nvPr/>
        </p:nvSpPr>
        <p:spPr>
          <a:xfrm>
            <a:off x="749300" y="4445000"/>
            <a:ext cx="10337800" cy="9017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Nhận biết các sự việc của câu chuyện trong tranh minh họa.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: Rounded Corners 7">
            <a:extLst>
              <a:ext uri="{FF2B5EF4-FFF2-40B4-BE49-F238E27FC236}">
                <a16:creationId xmlns:a16="http://schemas.microsoft.com/office/drawing/2014/main" xmlns="" id="{F45DB71F-5DED-4387-9307-8FCD9F6C148D}"/>
              </a:ext>
            </a:extLst>
          </p:cNvPr>
          <p:cNvSpPr/>
          <p:nvPr/>
        </p:nvSpPr>
        <p:spPr>
          <a:xfrm>
            <a:off x="749300" y="5613400"/>
            <a:ext cx="10337800" cy="901700"/>
          </a:xfrm>
          <a:prstGeom prst="roundRect">
            <a:avLst/>
          </a:prstGeom>
          <a:solidFill>
            <a:srgbClr val="9AD2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Hiểu và năm được nội dung chính của bài.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701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508&quot;/&gt;&lt;/object&gt;&lt;object type=&quot;3&quot; unique_id=&quot;10005&quot;&gt;&lt;property id=&quot;20148&quot; value=&quot;5&quot;/&gt;&lt;property id=&quot;20300&quot; value=&quot;Slide 3&quot;/&gt;&lt;property id=&quot;20307&quot; value=&quot;509&quot;/&gt;&lt;/object&gt;&lt;object type=&quot;3&quot; unique_id=&quot;10006&quot;&gt;&lt;property id=&quot;20148&quot; value=&quot;5&quot;/&gt;&lt;property id=&quot;20300&quot; value=&quot;Slide 4&quot;/&gt;&lt;property id=&quot;20307&quot; value=&quot;510&quot;/&gt;&lt;/object&gt;&lt;object type=&quot;3&quot; unique_id=&quot;10007&quot;&gt;&lt;property id=&quot;20148&quot; value=&quot;5&quot;/&gt;&lt;property id=&quot;20300&quot; value=&quot;Slide 5&quot;/&gt;&lt;property id=&quot;20307&quot; value=&quot;511&quot;/&gt;&lt;/object&gt;&lt;object type=&quot;3&quot; unique_id=&quot;10008&quot;&gt;&lt;property id=&quot;20148&quot; value=&quot;5&quot;/&gt;&lt;property id=&quot;20300&quot; value=&quot;Slide 6&quot;/&gt;&lt;property id=&quot;20307&quot; value=&quot;512&quot;/&gt;&lt;/object&gt;&lt;object type=&quot;3&quot; unique_id=&quot;10009&quot;&gt;&lt;property id=&quot;20148&quot; value=&quot;5&quot;/&gt;&lt;property id=&quot;20300&quot; value=&quot;Slide 7&quot;/&gt;&lt;property id=&quot;20307&quot; value=&quot;513&quot;/&gt;&lt;/object&gt;&lt;object type=&quot;3&quot; unique_id=&quot;10011&quot;&gt;&lt;property id=&quot;20148&quot; value=&quot;5&quot;/&gt;&lt;property id=&quot;20300&quot; value=&quot;Slide 9&quot;/&gt;&lt;property id=&quot;20307&quot; value=&quot;533&quot;/&gt;&lt;/object&gt;&lt;object type=&quot;3&quot; unique_id=&quot;10012&quot;&gt;&lt;property id=&quot;20148&quot; value=&quot;5&quot;/&gt;&lt;property id=&quot;20300&quot; value=&quot;Slide 10&quot;/&gt;&lt;property id=&quot;20307&quot; value=&quot;514&quot;/&gt;&lt;/object&gt;&lt;object type=&quot;3&quot; unique_id=&quot;10013&quot;&gt;&lt;property id=&quot;20148&quot; value=&quot;5&quot;/&gt;&lt;property id=&quot;20300&quot; value=&quot;Slide 11&quot;/&gt;&lt;property id=&quot;20307&quot; value=&quot;516&quot;/&gt;&lt;/object&gt;&lt;object type=&quot;3&quot; unique_id=&quot;10015&quot;&gt;&lt;property id=&quot;20148&quot; value=&quot;5&quot;/&gt;&lt;property id=&quot;20300&quot; value=&quot;Slide 12&quot;/&gt;&lt;property id=&quot;20307&quot; value=&quot;534&quot;/&gt;&lt;/object&gt;&lt;object type=&quot;3&quot; unique_id=&quot;10016&quot;&gt;&lt;property id=&quot;20148&quot; value=&quot;5&quot;/&gt;&lt;property id=&quot;20300&quot; value=&quot;Slide 13&quot;/&gt;&lt;property id=&quot;20307&quot; value=&quot;535&quot;/&gt;&lt;/object&gt;&lt;object type=&quot;3&quot; unique_id=&quot;10017&quot;&gt;&lt;property id=&quot;20148&quot; value=&quot;5&quot;/&gt;&lt;property id=&quot;20300&quot; value=&quot;Slide 14&quot;/&gt;&lt;property id=&quot;20307&quot; value=&quot;536&quot;/&gt;&lt;/object&gt;&lt;object type=&quot;3&quot; unique_id=&quot;10018&quot;&gt;&lt;property id=&quot;20148&quot; value=&quot;5&quot;/&gt;&lt;property id=&quot;20300&quot; value=&quot;Slide 15&quot;/&gt;&lt;property id=&quot;20307&quot; value=&quot;537&quot;/&gt;&lt;/object&gt;&lt;object type=&quot;3&quot; unique_id=&quot;10019&quot;&gt;&lt;property id=&quot;20148&quot; value=&quot;5&quot;/&gt;&lt;property id=&quot;20300&quot; value=&quot;Slide 16&quot;/&gt;&lt;property id=&quot;20307&quot; value=&quot;538&quot;/&gt;&lt;/object&gt;&lt;object type=&quot;3&quot; unique_id=&quot;10020&quot;&gt;&lt;property id=&quot;20148&quot; value=&quot;5&quot;/&gt;&lt;property id=&quot;20300&quot; value=&quot;Slide 17&quot;/&gt;&lt;property id=&quot;20307&quot; value=&quot;524&quot;/&gt;&lt;/object&gt;&lt;object type=&quot;3&quot; unique_id=&quot;10021&quot;&gt;&lt;property id=&quot;20148&quot; value=&quot;5&quot;/&gt;&lt;property id=&quot;20300&quot; value=&quot;Slide 18&quot;/&gt;&lt;property id=&quot;20307&quot; value=&quot;527&quot;/&gt;&lt;/object&gt;&lt;object type=&quot;3&quot; unique_id=&quot;10022&quot;&gt;&lt;property id=&quot;20148&quot; value=&quot;5&quot;/&gt;&lt;property id=&quot;20300&quot; value=&quot;Slide 19&quot;/&gt;&lt;property id=&quot;20307&quot; value=&quot;526&quot;/&gt;&lt;/object&gt;&lt;object type=&quot;3&quot; unique_id=&quot;10023&quot;&gt;&lt;property id=&quot;20148&quot; value=&quot;5&quot;/&gt;&lt;property id=&quot;20300&quot; value=&quot;Slide 20&quot;/&gt;&lt;property id=&quot;20307&quot; value=&quot;529&quot;/&gt;&lt;/object&gt;&lt;object type=&quot;3&quot; unique_id=&quot;10024&quot;&gt;&lt;property id=&quot;20148&quot; value=&quot;5&quot;/&gt;&lt;property id=&quot;20300&quot; value=&quot;Slide 21&quot;/&gt;&lt;property id=&quot;20307&quot; value=&quot;480&quot;/&gt;&lt;/object&gt;&lt;object type=&quot;3&quot; unique_id=&quot;10025&quot;&gt;&lt;property id=&quot;20148&quot; value=&quot;5&quot;/&gt;&lt;property id=&quot;20300&quot; value=&quot;Slide 22&quot;/&gt;&lt;property id=&quot;20307&quot; value=&quot;520&quot;/&gt;&lt;/object&gt;&lt;object type=&quot;3&quot; unique_id=&quot;10026&quot;&gt;&lt;property id=&quot;20148&quot; value=&quot;5&quot;/&gt;&lt;property id=&quot;20300&quot; value=&quot;Slide 23&quot;/&gt;&lt;property id=&quot;20307&quot; value=&quot;531&quot;/&gt;&lt;/object&gt;&lt;object type=&quot;3&quot; unique_id=&quot;10430&quot;&gt;&lt;property id=&quot;20148&quot; value=&quot;5&quot;/&gt;&lt;property id=&quot;20300&quot; value=&quot;Slide 8&quot;/&gt;&lt;property id=&quot;20307&quot; value=&quot;539&quot;/&gt;&lt;/object&gt;&lt;/object&gt;&lt;object type=&quot;8&quot; unique_id=&quot;1005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</TotalTime>
  <Words>1769</Words>
  <Application>Microsoft Office PowerPoint</Application>
  <PresentationFormat>Widescreen</PresentationFormat>
  <Paragraphs>161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40" baseType="lpstr">
      <vt:lpstr>HP001 4H</vt:lpstr>
      <vt:lpstr>SimSun</vt:lpstr>
      <vt:lpstr>Aachen</vt:lpstr>
      <vt:lpstr>Arial</vt:lpstr>
      <vt:lpstr>Arial-Rounded</vt:lpstr>
      <vt:lpstr>Calibri</vt:lpstr>
      <vt:lpstr>Calibri Light</vt:lpstr>
      <vt:lpstr>等线</vt:lpstr>
      <vt:lpstr>等线</vt:lpstr>
      <vt:lpstr>Tahoma</vt:lpstr>
      <vt:lpstr>Times New Roman</vt:lpstr>
      <vt:lpstr>Wingdings</vt:lpstr>
      <vt:lpstr>思源黑体 CN Regular</vt:lpstr>
      <vt:lpstr>1_Office Theme</vt:lpstr>
      <vt:lpstr>Default Design</vt:lpstr>
      <vt:lpstr>2_Office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 Thảo.Trần</dc:creator>
  <cp:lastModifiedBy>Mr KNL</cp:lastModifiedBy>
  <cp:revision>77</cp:revision>
  <dcterms:created xsi:type="dcterms:W3CDTF">2021-05-22T00:11:39Z</dcterms:created>
  <dcterms:modified xsi:type="dcterms:W3CDTF">2021-09-13T10:56:55Z</dcterms:modified>
</cp:coreProperties>
</file>