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00" r:id="rId2"/>
    <p:sldId id="256" r:id="rId3"/>
    <p:sldId id="301" r:id="rId4"/>
    <p:sldId id="302" r:id="rId5"/>
    <p:sldId id="290" r:id="rId6"/>
    <p:sldId id="289" r:id="rId7"/>
    <p:sldId id="297" r:id="rId8"/>
    <p:sldId id="291" r:id="rId9"/>
    <p:sldId id="298" r:id="rId10"/>
    <p:sldId id="303" r:id="rId11"/>
    <p:sldId id="304" r:id="rId12"/>
    <p:sldId id="299"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FFFAC2"/>
    <a:srgbClr val="D34CD6"/>
    <a:srgbClr val="FCDFDC"/>
    <a:srgbClr val="FFFBCD"/>
    <a:srgbClr val="FFF789"/>
    <a:srgbClr val="E07235"/>
    <a:srgbClr val="EB54E9"/>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94249" autoAdjust="0"/>
  </p:normalViewPr>
  <p:slideViewPr>
    <p:cSldViewPr snapToGrid="0">
      <p:cViewPr varScale="1">
        <p:scale>
          <a:sx n="65" d="100"/>
          <a:sy n="65" d="100"/>
        </p:scale>
        <p:origin x="52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09/02/2022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2C34B0-AA4C-425C-B92C-1790711164F4}" type="slidenum">
              <a:rPr lang="vi-VN" smtClean="0">
                <a:solidFill>
                  <a:prstClr val="black"/>
                </a:solidFill>
              </a:rPr>
              <a:pPr/>
              <a:t>3</a:t>
            </a:fld>
            <a:endParaRPr lang="vi-VN">
              <a:solidFill>
                <a:prstClr val="black"/>
              </a:solidFill>
            </a:endParaRPr>
          </a:p>
        </p:txBody>
      </p:sp>
    </p:spTree>
    <p:extLst>
      <p:ext uri="{BB962C8B-B14F-4D97-AF65-F5344CB8AC3E}">
        <p14:creationId xmlns:p14="http://schemas.microsoft.com/office/powerpoint/2010/main" val="2872146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Thầy</a:t>
            </a:r>
            <a:r>
              <a:rPr lang="en-US" altLang="zh-CN" baseline="0" dirty="0" smtClean="0"/>
              <a:t> </a:t>
            </a:r>
            <a:r>
              <a:rPr lang="en-US" altLang="zh-CN" baseline="0" dirty="0" err="1" smtClean="0"/>
              <a:t>cô</a:t>
            </a:r>
            <a:r>
              <a:rPr lang="en-US" altLang="zh-CN" baseline="0" dirty="0" smtClean="0"/>
              <a:t> </a:t>
            </a:r>
            <a:r>
              <a:rPr lang="en-US" altLang="zh-CN" baseline="0" dirty="0" err="1" smtClean="0"/>
              <a:t>gõ</a:t>
            </a:r>
            <a:r>
              <a:rPr lang="en-US" altLang="zh-CN" baseline="0" dirty="0" smtClean="0"/>
              <a:t> </a:t>
            </a:r>
            <a:r>
              <a:rPr lang="en-US" altLang="zh-CN" baseline="0" dirty="0" err="1" smtClean="0"/>
              <a:t>mục</a:t>
            </a:r>
            <a:r>
              <a:rPr lang="en-US" altLang="zh-CN" baseline="0" dirty="0" smtClean="0"/>
              <a:t> </a:t>
            </a:r>
            <a:r>
              <a:rPr lang="en-US" altLang="zh-CN" baseline="0" dirty="0" err="1" smtClean="0"/>
              <a:t>tiêu</a:t>
            </a:r>
            <a:r>
              <a:rPr lang="en-US" altLang="zh-CN" baseline="0" dirty="0" smtClean="0"/>
              <a:t> </a:t>
            </a:r>
            <a:r>
              <a:rPr lang="en-US" altLang="zh-CN" baseline="0" dirty="0" err="1" smtClean="0"/>
              <a:t>theo</a:t>
            </a:r>
            <a:r>
              <a:rPr lang="en-US" altLang="zh-CN" baseline="0" dirty="0" smtClean="0"/>
              <a:t> </a:t>
            </a:r>
            <a:r>
              <a:rPr lang="en-US" altLang="zh-CN" baseline="0" dirty="0" err="1" smtClean="0"/>
              <a:t>bài</a:t>
            </a:r>
            <a:r>
              <a:rPr lang="en-US" altLang="zh-CN" baseline="0" dirty="0" smtClean="0"/>
              <a:t> </a:t>
            </a:r>
            <a:r>
              <a:rPr lang="en-US" altLang="zh-CN" baseline="0" dirty="0" err="1" smtClean="0"/>
              <a:t>giảng</a:t>
            </a:r>
            <a:r>
              <a:rPr lang="en-US" altLang="zh-CN" baseline="0" dirty="0" smtClean="0"/>
              <a:t> </a:t>
            </a:r>
            <a:r>
              <a:rPr lang="en-US" altLang="zh-CN" baseline="0" dirty="0" err="1" smtClean="0"/>
              <a:t>của</a:t>
            </a:r>
            <a:r>
              <a:rPr lang="en-US" altLang="zh-CN" baseline="0" dirty="0" smtClean="0"/>
              <a:t> </a:t>
            </a:r>
            <a:r>
              <a:rPr lang="en-US" altLang="zh-CN" baseline="0" dirty="0" err="1" smtClean="0"/>
              <a:t>mình</a:t>
            </a:r>
            <a:r>
              <a:rPr lang="en-US" altLang="zh-CN" baseline="0" dirty="0" smtClean="0"/>
              <a:t> </a:t>
            </a:r>
            <a:r>
              <a:rPr lang="en-US" altLang="zh-CN" baseline="0" dirty="0" err="1" smtClean="0"/>
              <a:t>vào</a:t>
            </a:r>
            <a:r>
              <a:rPr lang="en-US" altLang="zh-CN" baseline="0" dirty="0" smtClean="0"/>
              <a:t> ô text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81374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Thầy</a:t>
            </a:r>
            <a:r>
              <a:rPr lang="en-US" altLang="zh-CN" baseline="0" dirty="0" smtClean="0"/>
              <a:t> </a:t>
            </a:r>
            <a:r>
              <a:rPr lang="en-US" altLang="zh-CN" baseline="0" dirty="0" err="1" smtClean="0"/>
              <a:t>cô</a:t>
            </a:r>
            <a:r>
              <a:rPr lang="en-US" altLang="zh-CN" baseline="0" dirty="0" smtClean="0"/>
              <a:t> </a:t>
            </a:r>
            <a:r>
              <a:rPr lang="en-US" altLang="zh-CN" baseline="0" dirty="0" err="1" smtClean="0"/>
              <a:t>gõ</a:t>
            </a:r>
            <a:r>
              <a:rPr lang="en-US" altLang="zh-CN" baseline="0" dirty="0" smtClean="0"/>
              <a:t> </a:t>
            </a:r>
            <a:r>
              <a:rPr lang="en-US" altLang="zh-CN" baseline="0" dirty="0" err="1" smtClean="0"/>
              <a:t>mục</a:t>
            </a:r>
            <a:r>
              <a:rPr lang="en-US" altLang="zh-CN" baseline="0" dirty="0" smtClean="0"/>
              <a:t> </a:t>
            </a:r>
            <a:r>
              <a:rPr lang="en-US" altLang="zh-CN" baseline="0" dirty="0" err="1" smtClean="0"/>
              <a:t>tiêu</a:t>
            </a:r>
            <a:r>
              <a:rPr lang="en-US" altLang="zh-CN" baseline="0" dirty="0" smtClean="0"/>
              <a:t> </a:t>
            </a:r>
            <a:r>
              <a:rPr lang="en-US" altLang="zh-CN" baseline="0" dirty="0" err="1" smtClean="0"/>
              <a:t>theo</a:t>
            </a:r>
            <a:r>
              <a:rPr lang="en-US" altLang="zh-CN" baseline="0" dirty="0" smtClean="0"/>
              <a:t> </a:t>
            </a:r>
            <a:r>
              <a:rPr lang="en-US" altLang="zh-CN" baseline="0" dirty="0" err="1" smtClean="0"/>
              <a:t>bài</a:t>
            </a:r>
            <a:r>
              <a:rPr lang="en-US" altLang="zh-CN" baseline="0" dirty="0" smtClean="0"/>
              <a:t> </a:t>
            </a:r>
            <a:r>
              <a:rPr lang="en-US" altLang="zh-CN" baseline="0" dirty="0" err="1" smtClean="0"/>
              <a:t>giảng</a:t>
            </a:r>
            <a:r>
              <a:rPr lang="en-US" altLang="zh-CN" baseline="0" dirty="0" smtClean="0"/>
              <a:t> </a:t>
            </a:r>
            <a:r>
              <a:rPr lang="en-US" altLang="zh-CN" baseline="0" dirty="0" err="1" smtClean="0"/>
              <a:t>của</a:t>
            </a:r>
            <a:r>
              <a:rPr lang="en-US" altLang="zh-CN" baseline="0" dirty="0" smtClean="0"/>
              <a:t> </a:t>
            </a:r>
            <a:r>
              <a:rPr lang="en-US" altLang="zh-CN" baseline="0" dirty="0" err="1" smtClean="0"/>
              <a:t>mình</a:t>
            </a:r>
            <a:r>
              <a:rPr lang="en-US" altLang="zh-CN" baseline="0" dirty="0" smtClean="0"/>
              <a:t> </a:t>
            </a:r>
            <a:r>
              <a:rPr lang="en-US" altLang="zh-CN" baseline="0" dirty="0" err="1" smtClean="0"/>
              <a:t>vào</a:t>
            </a:r>
            <a:r>
              <a:rPr lang="en-US" altLang="zh-CN" baseline="0" dirty="0" smtClean="0"/>
              <a:t> ô text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1998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7351A-30F0-412C-B057-2A87A61424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D7766F-0083-4C80-8BFC-91FB574181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29B05D-B614-4D37-9A59-CC50B88FC8BD}"/>
              </a:ext>
            </a:extLst>
          </p:cNvPr>
          <p:cNvSpPr>
            <a:spLocks noGrp="1"/>
          </p:cNvSpPr>
          <p:nvPr>
            <p:ph type="dt" sz="half" idx="10"/>
          </p:nvPr>
        </p:nvSpPr>
        <p:spPr>
          <a:xfrm>
            <a:off x="838200" y="6356350"/>
            <a:ext cx="2743200" cy="365125"/>
          </a:xfrm>
          <a:prstGeom prst="rect">
            <a:avLst/>
          </a:prstGeom>
        </p:spPr>
        <p:txBody>
          <a:bodyPr/>
          <a:lstStyle/>
          <a:p>
            <a:fld id="{80E956C0-84CB-4FAB-BED0-64DE07A026AD}" type="datetimeFigureOut">
              <a:rPr lang="en-US" smtClean="0"/>
              <a:t>09/02/2022</a:t>
            </a:fld>
            <a:endParaRPr lang="en-US"/>
          </a:p>
        </p:txBody>
      </p:sp>
      <p:sp>
        <p:nvSpPr>
          <p:cNvPr id="5" name="Footer Placeholder 4">
            <a:extLst>
              <a:ext uri="{FF2B5EF4-FFF2-40B4-BE49-F238E27FC236}">
                <a16:creationId xmlns:a16="http://schemas.microsoft.com/office/drawing/2014/main" id="{F330B0B7-0F6A-4B28-9096-38B13E9BCE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E6A0C1-E3EE-4E77-9CE0-332D2A24F316}"/>
              </a:ext>
            </a:extLst>
          </p:cNvPr>
          <p:cNvSpPr>
            <a:spLocks noGrp="1"/>
          </p:cNvSpPr>
          <p:nvPr>
            <p:ph type="sldNum" sz="quarter" idx="12"/>
          </p:nvPr>
        </p:nvSpPr>
        <p:spPr>
          <a:xfrm>
            <a:off x="8610600" y="6356350"/>
            <a:ext cx="2743200" cy="365125"/>
          </a:xfrm>
          <a:prstGeom prst="rect">
            <a:avLst/>
          </a:prstGeom>
        </p:spPr>
        <p:txBody>
          <a:bodyPr/>
          <a:lstStyle/>
          <a:p>
            <a:fld id="{94F10A7C-E07B-4F18-92E7-43BF93096CF9}" type="slidenum">
              <a:rPr lang="en-US" smtClean="0"/>
              <a:t>‹#›</a:t>
            </a:fld>
            <a:endParaRPr lang="en-US"/>
          </a:p>
        </p:txBody>
      </p:sp>
    </p:spTree>
    <p:extLst>
      <p:ext uri="{BB962C8B-B14F-4D97-AF65-F5344CB8AC3E}">
        <p14:creationId xmlns:p14="http://schemas.microsoft.com/office/powerpoint/2010/main" val="1672232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solidFill>
                  <a:prstClr val="black">
                    <a:tint val="75000"/>
                  </a:prstClr>
                </a:solidFill>
              </a:rPr>
              <a:pPr/>
              <a:t>09/02/2022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6575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solidFill>
                  <a:prstClr val="black">
                    <a:tint val="75000"/>
                  </a:prstClr>
                </a:solidFill>
              </a:rPr>
              <a:pPr/>
              <a:t>09/02/2022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474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自定义版式">
    <p:bg>
      <p:bgPr>
        <a:solidFill>
          <a:schemeClr val="bg1"/>
        </a:solidFill>
        <a:effectLst/>
      </p:bgPr>
    </p:bg>
    <p:spTree>
      <p:nvGrpSpPr>
        <p:cNvPr id="1" name=""/>
        <p:cNvGrpSpPr/>
        <p:nvPr/>
      </p:nvGrpSpPr>
      <p:grpSpPr>
        <a:xfrm>
          <a:off x="0" y="0"/>
          <a:ext cx="0" cy="0"/>
          <a:chOff x="0" y="0"/>
          <a:chExt cx="0" cy="0"/>
        </a:xfrm>
      </p:grpSpPr>
      <p:grpSp>
        <p:nvGrpSpPr>
          <p:cNvPr id="26" name="L_blue"/>
          <p:cNvGrpSpPr/>
          <p:nvPr userDrawn="1"/>
        </p:nvGrpSpPr>
        <p:grpSpPr>
          <a:xfrm>
            <a:off x="-1" y="34210"/>
            <a:ext cx="343385" cy="6748492"/>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11952739" y="423057"/>
            <a:ext cx="264115" cy="6405652"/>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367688" y="1"/>
            <a:ext cx="11969005" cy="380567"/>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200396" y="6557731"/>
            <a:ext cx="11474107" cy="300269"/>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84978482"/>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046988"/>
          </a:xfrm>
          <a:prstGeom prst="rect">
            <a:avLst/>
          </a:prstGeom>
          <a:noFill/>
        </p:spPr>
        <p:txBody>
          <a:bodyPr wrap="square" rtlCol="0">
            <a:spAutoFit/>
          </a:bodyPr>
          <a:lstStyle/>
          <a:p>
            <a:pPr algn="ctr"/>
            <a:r>
              <a:rPr lang="vi-VN" sz="9600">
                <a:solidFill>
                  <a:srgbClr val="002060"/>
                </a:solidFill>
                <a:latin typeface="+mj-lt"/>
              </a:rPr>
              <a:t>LUYỆN TẬP</a:t>
            </a:r>
            <a:endParaRPr lang="vi-VN" sz="96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7.emf"/><Relationship Id="rId10" Type="http://schemas.openxmlformats.org/officeDocument/2006/relationships/image" Target="../media/image22.png"/><Relationship Id="rId4" Type="http://schemas.openxmlformats.org/officeDocument/2006/relationships/image" Target="../media/image16.emf"/><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7.emf"/><Relationship Id="rId10" Type="http://schemas.openxmlformats.org/officeDocument/2006/relationships/image" Target="../media/image22.png"/><Relationship Id="rId4" Type="http://schemas.openxmlformats.org/officeDocument/2006/relationships/image" Target="../media/image16.emf"/><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upils awards poster background mate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469"/>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5"/>
          <p:cNvSpPr>
            <a:spLocks noChangeArrowheads="1" noChangeShapeType="1" noTextEdit="1"/>
          </p:cNvSpPr>
          <p:nvPr/>
        </p:nvSpPr>
        <p:spPr bwMode="auto">
          <a:xfrm>
            <a:off x="1154768" y="2994966"/>
            <a:ext cx="10363723" cy="2476685"/>
          </a:xfrm>
          <a:prstGeom prst="rect">
            <a:avLst/>
          </a:prstGeom>
        </p:spPr>
        <p:txBody>
          <a:bodyPr spcFirstLastPara="1" wrap="none" fromWordArt="1">
            <a:prstTxWarp prst="textArchUp">
              <a:avLst>
                <a:gd name="adj" fmla="val 10800004"/>
              </a:avLst>
            </a:prstTxWarp>
          </a:bodyPr>
          <a:lstStyle/>
          <a:p>
            <a:pPr algn="ctr" eaLnBrk="0" fontAlgn="base" hangingPunct="0">
              <a:spcBef>
                <a:spcPct val="0"/>
              </a:spcBef>
              <a:spcAft>
                <a:spcPct val="0"/>
              </a:spcAft>
            </a:pPr>
            <a:r>
              <a:rPr lang="en-US" sz="3600" b="1" i="1" kern="10" dirty="0" err="1" smtClean="0">
                <a:ln w="9525">
                  <a:solidFill>
                    <a:srgbClr val="000000"/>
                  </a:solidFill>
                  <a:round/>
                </a:ln>
                <a:solidFill>
                  <a:srgbClr val="FFFF66"/>
                </a:solidFill>
                <a:latin typeface="Arial" panose="020B0604020202020204"/>
                <a:ea typeface="+mn-lt"/>
                <a:cs typeface="Arial" panose="020B0604020202020204"/>
              </a:rPr>
              <a:t>Chào</a:t>
            </a:r>
            <a:r>
              <a:rPr lang="en-US" sz="3600" b="1" i="1" kern="10" dirty="0" smtClean="0">
                <a:ln w="9525">
                  <a:solidFill>
                    <a:srgbClr val="000000"/>
                  </a:solidFill>
                  <a:round/>
                </a:ln>
                <a:solidFill>
                  <a:srgbClr val="FFFF66"/>
                </a:solidFill>
                <a:latin typeface="Arial" panose="020B0604020202020204"/>
                <a:ea typeface="+mn-lt"/>
                <a:cs typeface="Arial" panose="020B0604020202020204"/>
              </a:rPr>
              <a:t> </a:t>
            </a:r>
            <a:r>
              <a:rPr lang="en-US" sz="3600" b="1" i="1" kern="10" dirty="0" err="1" smtClean="0">
                <a:ln w="9525">
                  <a:solidFill>
                    <a:srgbClr val="000000"/>
                  </a:solidFill>
                  <a:round/>
                </a:ln>
                <a:solidFill>
                  <a:srgbClr val="FFFF66"/>
                </a:solidFill>
                <a:latin typeface="Arial" panose="020B0604020202020204"/>
                <a:ea typeface="+mn-lt"/>
                <a:cs typeface="Arial" panose="020B0604020202020204"/>
              </a:rPr>
              <a:t>mừng</a:t>
            </a:r>
            <a:r>
              <a:rPr lang="en-US" sz="3600" b="1" i="1" kern="10" dirty="0" smtClean="0">
                <a:ln w="9525">
                  <a:solidFill>
                    <a:srgbClr val="000000"/>
                  </a:solidFill>
                  <a:round/>
                </a:ln>
                <a:solidFill>
                  <a:srgbClr val="FFFF66"/>
                </a:solidFill>
                <a:latin typeface="Arial" panose="020B0604020202020204"/>
                <a:ea typeface="+mn-lt"/>
                <a:cs typeface="Arial" panose="020B0604020202020204"/>
              </a:rPr>
              <a:t> </a:t>
            </a:r>
            <a:r>
              <a:rPr lang="en-US" sz="3600" b="1" i="1" kern="10" dirty="0" err="1" smtClean="0">
                <a:ln w="9525">
                  <a:solidFill>
                    <a:srgbClr val="000000"/>
                  </a:solidFill>
                  <a:round/>
                </a:ln>
                <a:solidFill>
                  <a:srgbClr val="FFFF66"/>
                </a:solidFill>
                <a:latin typeface="Arial" panose="020B0604020202020204"/>
                <a:ea typeface="+mn-lt"/>
                <a:cs typeface="Arial" panose="020B0604020202020204"/>
              </a:rPr>
              <a:t>các</a:t>
            </a:r>
            <a:r>
              <a:rPr lang="en-US" sz="3600" b="1" i="1" kern="10" dirty="0" smtClean="0">
                <a:ln w="9525">
                  <a:solidFill>
                    <a:srgbClr val="000000"/>
                  </a:solidFill>
                  <a:round/>
                </a:ln>
                <a:solidFill>
                  <a:srgbClr val="FFFF66"/>
                </a:solidFill>
                <a:latin typeface="Arial" panose="020B0604020202020204"/>
                <a:ea typeface="+mn-lt"/>
                <a:cs typeface="Arial" panose="020B0604020202020204"/>
              </a:rPr>
              <a:t> </a:t>
            </a:r>
            <a:r>
              <a:rPr lang="en-US" sz="3600" b="1" i="1" kern="10" dirty="0" err="1" smtClean="0">
                <a:ln w="9525">
                  <a:solidFill>
                    <a:srgbClr val="000000"/>
                  </a:solidFill>
                  <a:round/>
                </a:ln>
                <a:solidFill>
                  <a:srgbClr val="FFFF66"/>
                </a:solidFill>
                <a:latin typeface="Arial" panose="020B0604020202020204"/>
                <a:ea typeface="+mn-lt"/>
                <a:cs typeface="Arial" panose="020B0604020202020204"/>
              </a:rPr>
              <a:t>em</a:t>
            </a:r>
            <a:r>
              <a:rPr lang="en-US" sz="3600" b="1" i="1" kern="10" dirty="0" smtClean="0">
                <a:ln w="9525">
                  <a:solidFill>
                    <a:srgbClr val="000000"/>
                  </a:solidFill>
                  <a:round/>
                </a:ln>
                <a:solidFill>
                  <a:srgbClr val="FFFF66"/>
                </a:solidFill>
                <a:latin typeface="Arial" panose="020B0604020202020204"/>
                <a:ea typeface="+mn-lt"/>
                <a:cs typeface="Arial" panose="020B0604020202020204"/>
              </a:rPr>
              <a:t> </a:t>
            </a:r>
            <a:r>
              <a:rPr lang="en-US" sz="3600" b="1" i="1" kern="10" dirty="0" err="1" smtClean="0">
                <a:ln w="9525">
                  <a:solidFill>
                    <a:srgbClr val="000000"/>
                  </a:solidFill>
                  <a:round/>
                </a:ln>
                <a:solidFill>
                  <a:srgbClr val="FFFF66"/>
                </a:solidFill>
                <a:latin typeface="Arial" panose="020B0604020202020204"/>
                <a:ea typeface="+mn-lt"/>
                <a:cs typeface="Arial" panose="020B0604020202020204"/>
              </a:rPr>
              <a:t>đến</a:t>
            </a:r>
            <a:r>
              <a:rPr lang="en-US" sz="3600" b="1" i="1" kern="10" dirty="0" smtClean="0">
                <a:ln w="9525">
                  <a:solidFill>
                    <a:srgbClr val="000000"/>
                  </a:solidFill>
                  <a:round/>
                </a:ln>
                <a:solidFill>
                  <a:srgbClr val="FFFF66"/>
                </a:solidFill>
                <a:latin typeface="Arial" panose="020B0604020202020204"/>
                <a:ea typeface="+mn-lt"/>
                <a:cs typeface="Arial" panose="020B0604020202020204"/>
              </a:rPr>
              <a:t> </a:t>
            </a:r>
            <a:r>
              <a:rPr lang="en-US" sz="3600" b="1" i="1" kern="10" dirty="0" err="1" smtClean="0">
                <a:ln w="9525">
                  <a:solidFill>
                    <a:srgbClr val="000000"/>
                  </a:solidFill>
                  <a:round/>
                </a:ln>
                <a:solidFill>
                  <a:srgbClr val="FFFF66"/>
                </a:solidFill>
                <a:latin typeface="Arial" panose="020B0604020202020204"/>
                <a:ea typeface="+mn-lt"/>
                <a:cs typeface="Arial" panose="020B0604020202020204"/>
              </a:rPr>
              <a:t>với</a:t>
            </a:r>
            <a:r>
              <a:rPr lang="en-US" sz="3600" b="1" i="1" kern="10" dirty="0" smtClean="0">
                <a:ln w="9525">
                  <a:solidFill>
                    <a:srgbClr val="000000"/>
                  </a:solidFill>
                  <a:round/>
                </a:ln>
                <a:solidFill>
                  <a:srgbClr val="FFFF66"/>
                </a:solidFill>
                <a:latin typeface="Arial" panose="020B0604020202020204"/>
                <a:ea typeface="+mn-lt"/>
                <a:cs typeface="Arial" panose="020B0604020202020204"/>
              </a:rPr>
              <a:t> </a:t>
            </a:r>
            <a:r>
              <a:rPr lang="en-US" sz="3600" b="1" i="1" kern="10" dirty="0" err="1" smtClean="0">
                <a:ln w="9525">
                  <a:solidFill>
                    <a:srgbClr val="000000"/>
                  </a:solidFill>
                  <a:round/>
                </a:ln>
                <a:solidFill>
                  <a:srgbClr val="FFFF66"/>
                </a:solidFill>
                <a:latin typeface="Arial" panose="020B0604020202020204"/>
                <a:ea typeface="+mn-lt"/>
                <a:cs typeface="Arial" panose="020B0604020202020204"/>
              </a:rPr>
              <a:t>tiết</a:t>
            </a:r>
            <a:r>
              <a:rPr lang="en-US" sz="3600" b="1" i="1" kern="10" dirty="0" smtClean="0">
                <a:ln w="9525">
                  <a:solidFill>
                    <a:srgbClr val="000000"/>
                  </a:solidFill>
                  <a:round/>
                </a:ln>
                <a:solidFill>
                  <a:srgbClr val="FFFF66"/>
                </a:solidFill>
                <a:latin typeface="Arial" panose="020B0604020202020204"/>
                <a:ea typeface="+mn-lt"/>
                <a:cs typeface="Arial" panose="020B0604020202020204"/>
              </a:rPr>
              <a:t> </a:t>
            </a:r>
            <a:r>
              <a:rPr lang="en-US" sz="3600" b="1" i="1" kern="10" dirty="0" err="1" smtClean="0">
                <a:ln w="9525">
                  <a:solidFill>
                    <a:srgbClr val="000000"/>
                  </a:solidFill>
                  <a:round/>
                </a:ln>
                <a:solidFill>
                  <a:srgbClr val="FFFF66"/>
                </a:solidFill>
                <a:latin typeface="Arial" panose="020B0604020202020204"/>
                <a:ea typeface="+mn-lt"/>
                <a:cs typeface="Arial" panose="020B0604020202020204"/>
              </a:rPr>
              <a:t>Toán</a:t>
            </a:r>
            <a:endParaRPr lang="en-US" sz="3600" b="1" i="1" kern="10" dirty="0">
              <a:ln w="9525">
                <a:solidFill>
                  <a:srgbClr val="000000"/>
                </a:solidFill>
                <a:round/>
              </a:ln>
              <a:solidFill>
                <a:srgbClr val="FFFF66"/>
              </a:solidFill>
              <a:latin typeface="Arial" panose="020B0604020202020204"/>
              <a:ea typeface="+mn-lt"/>
              <a:cs typeface="Arial" panose="020B0604020202020204"/>
            </a:endParaRPr>
          </a:p>
        </p:txBody>
      </p:sp>
    </p:spTree>
    <p:extLst>
      <p:ext uri="{BB962C8B-B14F-4D97-AF65-F5344CB8AC3E}">
        <p14:creationId xmlns:p14="http://schemas.microsoft.com/office/powerpoint/2010/main" val="340422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448016" y="4778663"/>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733799" y="511322"/>
            <a:ext cx="49598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smtClean="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kumimoji="0" lang="zh-C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1013200" y="1132318"/>
            <a:ext cx="10056923" cy="835719"/>
            <a:chOff x="774356" y="888444"/>
            <a:chExt cx="10056923" cy="835719"/>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1926199" y="1077832"/>
              <a:ext cx="890508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bảng</a:t>
              </a:r>
              <a:r>
                <a:rPr lang="en-US" sz="3600" dirty="0">
                  <a:latin typeface="Times New Roman" panose="02020603050405020304" pitchFamily="18" charset="0"/>
                  <a:cs typeface="Times New Roman" panose="02020603050405020304" pitchFamily="18" charset="0"/>
                </a:rPr>
                <a:t> chia 2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nhẩm</a:t>
              </a:r>
              <a:r>
                <a:rPr lang="en-US" sz="3600" dirty="0">
                  <a:latin typeface="Times New Roman" panose="02020603050405020304" pitchFamily="18" charset="0"/>
                  <a:cs typeface="Times New Roman" panose="02020603050405020304" pitchFamily="18" charset="0"/>
                </a:rPr>
                <a:t>.</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1013200" y="2527680"/>
            <a:ext cx="10535701" cy="1200329"/>
            <a:chOff x="752655" y="2256055"/>
            <a:chExt cx="10062427" cy="1200329"/>
          </a:xfrm>
        </p:grpSpPr>
        <p:grpSp>
          <p:nvGrpSpPr>
            <p:cNvPr id="22" name="Group 21"/>
            <p:cNvGrpSpPr/>
            <p:nvPr/>
          </p:nvGrpSpPr>
          <p:grpSpPr>
            <a:xfrm>
              <a:off x="752655" y="2284659"/>
              <a:ext cx="1085297" cy="714672"/>
              <a:chOff x="5056546" y="2403188"/>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2403188"/>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811541"/>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3003778"/>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1910002" y="2256055"/>
              <a:ext cx="8905080"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toán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phép</a:t>
              </a:r>
              <a:r>
                <a:rPr lang="en-US" sz="3600" dirty="0">
                  <a:latin typeface="Times New Roman" panose="02020603050405020304" pitchFamily="18" charset="0"/>
                  <a:cs typeface="Times New Roman" panose="02020603050405020304" pitchFamily="18" charset="0"/>
                </a:rPr>
                <a:t> chia ở </a:t>
              </a:r>
              <a:r>
                <a:rPr lang="en-US" sz="3600" dirty="0" err="1">
                  <a:latin typeface="Times New Roman" panose="02020603050405020304" pitchFamily="18" charset="0"/>
                  <a:cs typeface="Times New Roman" panose="02020603050405020304" pitchFamily="18" charset="0"/>
                </a:rPr>
                <a:t>bảng</a:t>
              </a:r>
              <a:r>
                <a:rPr lang="en-US" sz="3600" dirty="0">
                  <a:latin typeface="Times New Roman" panose="02020603050405020304" pitchFamily="18" charset="0"/>
                  <a:cs typeface="Times New Roman" panose="02020603050405020304" pitchFamily="18" charset="0"/>
                </a:rPr>
                <a:t> chia 2.</a:t>
              </a:r>
            </a:p>
          </p:txBody>
        </p:sp>
      </p:grpSp>
    </p:spTree>
    <p:extLst>
      <p:ext uri="{BB962C8B-B14F-4D97-AF65-F5344CB8AC3E}">
        <p14:creationId xmlns:p14="http://schemas.microsoft.com/office/powerpoint/2010/main" val="75507351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F7002B-694D-47EB-AFB0-4404D2B6CFF0}"/>
              </a:ext>
            </a:extLst>
          </p:cNvPr>
          <p:cNvSpPr/>
          <p:nvPr/>
        </p:nvSpPr>
        <p:spPr>
          <a:xfrm>
            <a:off x="9925050" y="159657"/>
            <a:ext cx="2107293" cy="124822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a:solidFill>
                <a:prstClr val="white"/>
              </a:solidFill>
            </a:endParaRPr>
          </a:p>
        </p:txBody>
      </p:sp>
      <p:pic>
        <p:nvPicPr>
          <p:cNvPr id="6" name="Picture 4" descr="Trạng Nguyên - Học trực tuyến - Thi Trực Tiếp - Tiếng Việt, Olympic Toán -  Tiếng Anh - Phát triển trí thông minh đa diện">
            <a:extLst>
              <a:ext uri="{FF2B5EF4-FFF2-40B4-BE49-F238E27FC236}">
                <a16:creationId xmlns:a16="http://schemas.microsoft.com/office/drawing/2014/main" id="{7FB7A0EA-6648-4582-AF55-E2BBF5B60CF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27121" y1="13650" x2="27121" y2="13650"/>
                        <a14:foregroundMark x1="14809" y1="13056" x2="14809" y2="13056"/>
                        <a14:foregroundMark x1="14809" y1="13056" x2="14809" y2="13056"/>
                        <a14:foregroundMark x1="16473" y1="18101" x2="16473" y2="18101"/>
                        <a14:foregroundMark x1="16473" y1="18101" x2="16473" y2="18101"/>
                        <a14:foregroundMark x1="20799" y1="16914" x2="20799" y2="16914"/>
                        <a14:foregroundMark x1="7654" y1="5935" x2="7654" y2="5935"/>
                        <a14:foregroundMark x1="7654" y1="33234" x2="7654" y2="33234"/>
                        <a14:foregroundMark x1="8819" y1="58754" x2="8819" y2="58754"/>
                        <a14:foregroundMark x1="13311" y1="7715" x2="10649" y2="80119"/>
                        <a14:foregroundMark x1="15141" y1="6231" x2="666" y2="1780"/>
                        <a14:backgroundMark x1="53245" y1="30861" x2="53245" y2="30861"/>
                        <a14:backgroundMark x1="51747" y1="81009" x2="60732" y2="13650"/>
                        <a14:backgroundMark x1="41098" y1="30564" x2="79035" y2="59347"/>
                        <a14:backgroundMark x1="60899" y1="13650" x2="79534" y2="53116"/>
                      </a14:backgroundRemoval>
                    </a14:imgEffect>
                  </a14:imgLayer>
                </a14:imgProps>
              </a:ext>
              <a:ext uri="{28A0092B-C50C-407E-A947-70E740481C1C}">
                <a14:useLocalDpi xmlns:a14="http://schemas.microsoft.com/office/drawing/2010/main" val="0"/>
              </a:ext>
            </a:extLst>
          </a:blip>
          <a:srcRect/>
          <a:stretch>
            <a:fillRect/>
          </a:stretch>
        </p:blipFill>
        <p:spPr bwMode="auto">
          <a:xfrm>
            <a:off x="0" y="0"/>
            <a:ext cx="1223043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E2E5F9E-A452-4774-AE39-043E6AD91033}"/>
              </a:ext>
            </a:extLst>
          </p:cNvPr>
          <p:cNvSpPr txBox="1"/>
          <p:nvPr/>
        </p:nvSpPr>
        <p:spPr>
          <a:xfrm>
            <a:off x="3255582" y="1398173"/>
            <a:ext cx="8168492" cy="923330"/>
          </a:xfrm>
          <a:prstGeom prst="rect">
            <a:avLst/>
          </a:prstGeom>
          <a:noFill/>
        </p:spPr>
        <p:txBody>
          <a:bodyPr wrap="square" rtlCol="0">
            <a:spAutoFit/>
          </a:bodyPr>
          <a:lstStyle/>
          <a:p>
            <a:pPr algn="ctr">
              <a:defRPr/>
            </a:pPr>
            <a:r>
              <a:rPr lang="en-US" sz="5400" b="1" smtClean="0">
                <a:solidFill>
                  <a:srgbClr val="00B05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Định hướng tiếp theo</a:t>
            </a:r>
            <a:endParaRPr lang="en-US" sz="5400" b="1" dirty="0">
              <a:solidFill>
                <a:srgbClr val="00B05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endParaRPr>
          </a:p>
        </p:txBody>
      </p:sp>
      <p:sp>
        <p:nvSpPr>
          <p:cNvPr id="3" name="TextBox 2"/>
          <p:cNvSpPr txBox="1"/>
          <p:nvPr/>
        </p:nvSpPr>
        <p:spPr>
          <a:xfrm>
            <a:off x="4178604" y="2319534"/>
            <a:ext cx="6971617" cy="1569660"/>
          </a:xfrm>
          <a:prstGeom prst="rect">
            <a:avLst/>
          </a:prstGeom>
          <a:noFill/>
        </p:spPr>
        <p:txBody>
          <a:bodyPr wrap="square" rtlCol="0">
            <a:spAutoFit/>
          </a:bodyPr>
          <a:lstStyle/>
          <a:p>
            <a:pPr marL="285750" indent="-285750">
              <a:buFontTx/>
              <a:buChar char="-"/>
            </a:pPr>
            <a:r>
              <a:rPr lang="en-US" sz="3200" b="1" dirty="0" err="1" smtClean="0">
                <a:solidFill>
                  <a:prstClr val="black"/>
                </a:solidFill>
              </a:rPr>
              <a:t>Về</a:t>
            </a:r>
            <a:r>
              <a:rPr lang="en-US" sz="3200" b="1" dirty="0" smtClean="0">
                <a:solidFill>
                  <a:prstClr val="black"/>
                </a:solidFill>
              </a:rPr>
              <a:t> </a:t>
            </a:r>
            <a:r>
              <a:rPr lang="en-US" sz="3200" b="1" dirty="0" err="1" smtClean="0">
                <a:solidFill>
                  <a:prstClr val="black"/>
                </a:solidFill>
              </a:rPr>
              <a:t>nhà</a:t>
            </a:r>
            <a:r>
              <a:rPr lang="en-US" sz="3200" b="1" dirty="0" smtClean="0">
                <a:solidFill>
                  <a:prstClr val="black"/>
                </a:solidFill>
              </a:rPr>
              <a:t> </a:t>
            </a:r>
            <a:r>
              <a:rPr lang="en-US" sz="3200" b="1" dirty="0" err="1" smtClean="0">
                <a:solidFill>
                  <a:prstClr val="black"/>
                </a:solidFill>
              </a:rPr>
              <a:t>học</a:t>
            </a:r>
            <a:r>
              <a:rPr lang="en-US" sz="3200" b="1" dirty="0" smtClean="0">
                <a:solidFill>
                  <a:prstClr val="black"/>
                </a:solidFill>
              </a:rPr>
              <a:t> </a:t>
            </a:r>
            <a:r>
              <a:rPr lang="en-US" sz="3200" b="1" dirty="0" err="1" smtClean="0">
                <a:solidFill>
                  <a:prstClr val="black"/>
                </a:solidFill>
              </a:rPr>
              <a:t>thuộc</a:t>
            </a:r>
            <a:r>
              <a:rPr lang="en-US" sz="3200" b="1" dirty="0" smtClean="0">
                <a:solidFill>
                  <a:prstClr val="black"/>
                </a:solidFill>
              </a:rPr>
              <a:t> </a:t>
            </a:r>
            <a:r>
              <a:rPr lang="en-US" sz="3200" b="1" dirty="0" smtClean="0">
                <a:solidFill>
                  <a:prstClr val="black"/>
                </a:solidFill>
              </a:rPr>
              <a:t>chia 2</a:t>
            </a:r>
            <a:endParaRPr lang="en-US" sz="3200" b="1" dirty="0" smtClean="0">
              <a:solidFill>
                <a:prstClr val="black"/>
              </a:solidFill>
            </a:endParaRPr>
          </a:p>
          <a:p>
            <a:pPr marL="285750" indent="-285750">
              <a:buFontTx/>
              <a:buChar char="-"/>
            </a:pPr>
            <a:r>
              <a:rPr lang="en-US" sz="3200" b="1" dirty="0" err="1" smtClean="0">
                <a:solidFill>
                  <a:prstClr val="black"/>
                </a:solidFill>
              </a:rPr>
              <a:t>Chuẩn</a:t>
            </a:r>
            <a:r>
              <a:rPr lang="en-US" sz="3200" b="1" dirty="0" smtClean="0">
                <a:solidFill>
                  <a:prstClr val="black"/>
                </a:solidFill>
              </a:rPr>
              <a:t> </a:t>
            </a:r>
            <a:r>
              <a:rPr lang="en-US" sz="3200" b="1" dirty="0" err="1" smtClean="0">
                <a:solidFill>
                  <a:prstClr val="black"/>
                </a:solidFill>
              </a:rPr>
              <a:t>bị</a:t>
            </a:r>
            <a:r>
              <a:rPr lang="en-US" sz="3200" b="1" dirty="0" smtClean="0">
                <a:solidFill>
                  <a:prstClr val="black"/>
                </a:solidFill>
              </a:rPr>
              <a:t> </a:t>
            </a:r>
            <a:r>
              <a:rPr lang="en-US" sz="3200" b="1" dirty="0" err="1" smtClean="0">
                <a:solidFill>
                  <a:prstClr val="black"/>
                </a:solidFill>
              </a:rPr>
              <a:t>bài</a:t>
            </a:r>
            <a:r>
              <a:rPr lang="en-US" sz="3200" b="1" dirty="0" smtClean="0">
                <a:solidFill>
                  <a:prstClr val="black"/>
                </a:solidFill>
              </a:rPr>
              <a:t> </a:t>
            </a:r>
            <a:r>
              <a:rPr lang="en-US" sz="3200" b="1" dirty="0" err="1" smtClean="0">
                <a:solidFill>
                  <a:prstClr val="black"/>
                </a:solidFill>
              </a:rPr>
              <a:t>sau</a:t>
            </a:r>
            <a:r>
              <a:rPr lang="en-US" sz="3200" b="1" dirty="0" smtClean="0">
                <a:solidFill>
                  <a:prstClr val="black"/>
                </a:solidFill>
              </a:rPr>
              <a:t>: </a:t>
            </a:r>
            <a:r>
              <a:rPr lang="en-US" sz="3200" b="1" dirty="0" err="1" smtClean="0">
                <a:solidFill>
                  <a:prstClr val="black"/>
                </a:solidFill>
              </a:rPr>
              <a:t>Bài</a:t>
            </a:r>
            <a:r>
              <a:rPr lang="en-US" sz="3200" b="1" dirty="0" smtClean="0">
                <a:solidFill>
                  <a:prstClr val="black"/>
                </a:solidFill>
              </a:rPr>
              <a:t> </a:t>
            </a:r>
            <a:r>
              <a:rPr lang="en-US" sz="3200" b="1" dirty="0" smtClean="0">
                <a:solidFill>
                  <a:prstClr val="black"/>
                </a:solidFill>
              </a:rPr>
              <a:t>4</a:t>
            </a:r>
            <a:r>
              <a:rPr lang="en-US" sz="3200" b="1" dirty="0">
                <a:solidFill>
                  <a:prstClr val="black"/>
                </a:solidFill>
              </a:rPr>
              <a:t>4</a:t>
            </a:r>
            <a:r>
              <a:rPr lang="en-US" sz="3200" b="1" dirty="0" smtClean="0">
                <a:solidFill>
                  <a:prstClr val="black"/>
                </a:solidFill>
              </a:rPr>
              <a:t>- </a:t>
            </a:r>
            <a:r>
              <a:rPr lang="en-US" sz="3200" b="1" dirty="0" err="1" smtClean="0">
                <a:solidFill>
                  <a:prstClr val="black"/>
                </a:solidFill>
              </a:rPr>
              <a:t>Tiết</a:t>
            </a:r>
            <a:r>
              <a:rPr lang="en-US" sz="3200" b="1" dirty="0" smtClean="0">
                <a:solidFill>
                  <a:prstClr val="black"/>
                </a:solidFill>
              </a:rPr>
              <a:t> </a:t>
            </a:r>
            <a:r>
              <a:rPr lang="en-US" sz="3200" b="1" dirty="0">
                <a:solidFill>
                  <a:prstClr val="black"/>
                </a:solidFill>
              </a:rPr>
              <a:t>1</a:t>
            </a:r>
            <a:r>
              <a:rPr lang="en-US" sz="3200" b="1" dirty="0" smtClean="0">
                <a:solidFill>
                  <a:prstClr val="black"/>
                </a:solidFill>
              </a:rPr>
              <a:t>: </a:t>
            </a:r>
            <a:r>
              <a:rPr lang="en-US" sz="3200" b="1" dirty="0" err="1" smtClean="0">
                <a:solidFill>
                  <a:prstClr val="black"/>
                </a:solidFill>
              </a:rPr>
              <a:t>Bảng</a:t>
            </a:r>
            <a:r>
              <a:rPr lang="en-US" sz="3200" b="1" dirty="0" smtClean="0">
                <a:solidFill>
                  <a:prstClr val="black"/>
                </a:solidFill>
              </a:rPr>
              <a:t> </a:t>
            </a:r>
            <a:r>
              <a:rPr lang="en-US" sz="3200" b="1" smtClean="0">
                <a:solidFill>
                  <a:prstClr val="black"/>
                </a:solidFill>
              </a:rPr>
              <a:t>chia </a:t>
            </a:r>
            <a:r>
              <a:rPr lang="en-US" sz="3200" b="1" smtClean="0">
                <a:solidFill>
                  <a:prstClr val="black"/>
                </a:solidFill>
              </a:rPr>
              <a:t>5</a:t>
            </a:r>
            <a:endParaRPr lang="en-US" sz="3200" b="1" dirty="0" smtClean="0">
              <a:solidFill>
                <a:prstClr val="black"/>
              </a:solidFill>
            </a:endParaRPr>
          </a:p>
        </p:txBody>
      </p:sp>
    </p:spTree>
    <p:extLst>
      <p:ext uri="{BB962C8B-B14F-4D97-AF65-F5344CB8AC3E}">
        <p14:creationId xmlns:p14="http://schemas.microsoft.com/office/powerpoint/2010/main" val="41459815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7">
            <a:extLst>
              <a:ext uri="{FF2B5EF4-FFF2-40B4-BE49-F238E27FC236}">
                <a16:creationId xmlns:a16="http://schemas.microsoft.com/office/drawing/2014/main" id="{A74DE11A-01D2-431B-A58E-F7D56BB21D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55" t="25449" r="-48" b="17034"/>
          <a:stretch/>
        </p:blipFill>
        <p:spPr>
          <a:xfrm>
            <a:off x="-1" y="-58995"/>
            <a:ext cx="12230410" cy="6921391"/>
          </a:xfrm>
          <a:prstGeom prst="rect">
            <a:avLst/>
          </a:prstGeom>
        </p:spPr>
      </p:pic>
      <p:pic>
        <p:nvPicPr>
          <p:cNvPr id="15" name="图片 1">
            <a:extLst>
              <a:ext uri="{FF2B5EF4-FFF2-40B4-BE49-F238E27FC236}">
                <a16:creationId xmlns:a16="http://schemas.microsoft.com/office/drawing/2014/main" id="{DD3F6845-D14E-4477-BDDB-1236351A2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 y="2550840"/>
            <a:ext cx="12228484" cy="4307160"/>
          </a:xfrm>
          <a:prstGeom prst="rect">
            <a:avLst/>
          </a:prstGeom>
        </p:spPr>
      </p:pic>
      <p:pic>
        <p:nvPicPr>
          <p:cNvPr id="16" name="图片 2">
            <a:extLst>
              <a:ext uri="{FF2B5EF4-FFF2-40B4-BE49-F238E27FC236}">
                <a16:creationId xmlns:a16="http://schemas.microsoft.com/office/drawing/2014/main" id="{B273A01A-DBB4-495A-B9CF-6ED2622D2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70" y="828598"/>
            <a:ext cx="16347367" cy="2209405"/>
          </a:xfrm>
          <a:prstGeom prst="rect">
            <a:avLst/>
          </a:prstGeom>
        </p:spPr>
      </p:pic>
      <p:pic>
        <p:nvPicPr>
          <p:cNvPr id="17" name="图片 3">
            <a:extLst>
              <a:ext uri="{FF2B5EF4-FFF2-40B4-BE49-F238E27FC236}">
                <a16:creationId xmlns:a16="http://schemas.microsoft.com/office/drawing/2014/main" id="{018C178A-896C-4E94-8AB5-526E98DE2E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654" y="206148"/>
            <a:ext cx="1641597" cy="2275481"/>
          </a:xfrm>
          <a:prstGeom prst="rect">
            <a:avLst/>
          </a:prstGeom>
        </p:spPr>
      </p:pic>
      <p:pic>
        <p:nvPicPr>
          <p:cNvPr id="18" name="图片 8">
            <a:extLst>
              <a:ext uri="{FF2B5EF4-FFF2-40B4-BE49-F238E27FC236}">
                <a16:creationId xmlns:a16="http://schemas.microsoft.com/office/drawing/2014/main" id="{6D18978E-34CE-4A73-978C-5339F194F7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452" y="4870829"/>
            <a:ext cx="5471431" cy="1781023"/>
          </a:xfrm>
          <a:prstGeom prst="rect">
            <a:avLst/>
          </a:prstGeom>
        </p:spPr>
      </p:pic>
      <p:sp>
        <p:nvSpPr>
          <p:cNvPr id="9" name="文本框 22">
            <a:extLst>
              <a:ext uri="{FF2B5EF4-FFF2-40B4-BE49-F238E27FC236}">
                <a16:creationId xmlns:a16="http://schemas.microsoft.com/office/drawing/2014/main" id="{AB5745BD-0E13-4A2C-B56B-81F76B9E9B79}"/>
              </a:ext>
            </a:extLst>
          </p:cNvPr>
          <p:cNvSpPr txBox="1"/>
          <p:nvPr/>
        </p:nvSpPr>
        <p:spPr>
          <a:xfrm>
            <a:off x="1127452" y="2646601"/>
            <a:ext cx="7563417" cy="923330"/>
          </a:xfrm>
          <a:prstGeom prst="rect">
            <a:avLst/>
          </a:prstGeom>
          <a:noFill/>
        </p:spPr>
        <p:txBody>
          <a:bodyPr wrap="none" numCol="1" rtlCol="0">
            <a:prstTxWarp prst="textWave2">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5400" dirty="0">
                <a:solidFill>
                  <a:srgbClr val="FF0000"/>
                </a:solidFill>
                <a:latin typeface="iCiel Cadena" panose="02000503000000020004" pitchFamily="2" charset="0"/>
                <a:ea typeface="思源黑体 CN Bold" panose="020B0800000000000000" pitchFamily="34" charset="-122"/>
              </a:rPr>
              <a:t>CHÀO TẠM BIỆT </a:t>
            </a:r>
            <a:r>
              <a:rPr lang="en-US" altLang="zh-CN" sz="5400" dirty="0" err="1">
                <a:solidFill>
                  <a:srgbClr val="FF0000"/>
                </a:solidFill>
                <a:latin typeface="iCiel Cadena" panose="02000503000000020004" pitchFamily="2" charset="0"/>
                <a:ea typeface="思源黑体 CN Bold" panose="020B0800000000000000" pitchFamily="34" charset="-122"/>
              </a:rPr>
              <a:t>các</a:t>
            </a:r>
            <a:r>
              <a:rPr lang="en-US" altLang="zh-CN" sz="5400" dirty="0">
                <a:solidFill>
                  <a:srgbClr val="FF0000"/>
                </a:solidFill>
                <a:latin typeface="iCiel Cadena" panose="02000503000000020004" pitchFamily="2" charset="0"/>
                <a:ea typeface="思源黑体 CN Bold" panose="020B0800000000000000" pitchFamily="34" charset="-122"/>
              </a:rPr>
              <a:t> con!</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15486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8</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51702" y="417360"/>
            <a:ext cx="6888595" cy="707886"/>
          </a:xfrm>
          <a:prstGeom prst="rect">
            <a:avLst/>
          </a:prstGeom>
          <a:noFill/>
        </p:spPr>
        <p:txBody>
          <a:bodyPr wrap="square" rtlCol="0">
            <a:spAutoFit/>
          </a:bodyPr>
          <a:lstStyle/>
          <a:p>
            <a:pPr algn="ctr"/>
            <a:r>
              <a:rPr lang="vi-VN" sz="4000">
                <a:solidFill>
                  <a:schemeClr val="accent6">
                    <a:lumMod val="75000"/>
                  </a:schemeClr>
                </a:solidFill>
                <a:latin typeface="+mj-lt"/>
              </a:rPr>
              <a:t>PHÉP NHÂN, PHÉP CHIA</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868070" y="2191642"/>
            <a:ext cx="5966698" cy="2474716"/>
          </a:xfrm>
          <a:prstGeom prst="rect">
            <a:avLst/>
          </a:prstGeom>
          <a:noFill/>
          <a:ln>
            <a:noFill/>
          </a:ln>
        </p:spPr>
        <p:txBody>
          <a:bodyPr wrap="none" rtlCol="0">
            <a:spAutoFit/>
          </a:bodyPr>
          <a:lstStyle/>
          <a:p>
            <a:pPr algn="ctr">
              <a:lnSpc>
                <a:spcPct val="120000"/>
              </a:lnSpc>
            </a:pPr>
            <a:r>
              <a:rPr lang="vi-VN" sz="6000" dirty="0">
                <a:ln>
                  <a:solidFill>
                    <a:schemeClr val="accent6">
                      <a:lumMod val="50000"/>
                    </a:schemeClr>
                  </a:solidFill>
                </a:ln>
                <a:solidFill>
                  <a:schemeClr val="bg1"/>
                </a:solidFill>
                <a:latin typeface="+mj-lt"/>
              </a:rPr>
              <a:t>BÀI 43</a:t>
            </a:r>
          </a:p>
          <a:p>
            <a:pPr algn="ctr">
              <a:lnSpc>
                <a:spcPct val="120000"/>
              </a:lnSpc>
            </a:pPr>
            <a:r>
              <a:rPr lang="vi-VN" sz="8000" dirty="0">
                <a:ln>
                  <a:solidFill>
                    <a:schemeClr val="accent6">
                      <a:lumMod val="50000"/>
                    </a:schemeClr>
                  </a:solidFill>
                </a:ln>
                <a:solidFill>
                  <a:schemeClr val="bg1"/>
                </a:solidFill>
                <a:latin typeface="+mj-lt"/>
              </a:rPr>
              <a:t>BẢNG CHIA 2</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293768"/>
            <a:ext cx="10972800" cy="66228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en-US" sz="1620">
              <a:solidFill>
                <a:prstClr val="white"/>
              </a:solidFill>
              <a:latin typeface="Arial"/>
            </a:endParaRPr>
          </a:p>
        </p:txBody>
      </p:sp>
      <p:sp>
        <p:nvSpPr>
          <p:cNvPr id="13" name="TextBox 12">
            <a:extLst>
              <a:ext uri="{FF2B5EF4-FFF2-40B4-BE49-F238E27FC236}">
                <a16:creationId xmlns:a16="http://schemas.microsoft.com/office/drawing/2014/main" id="{4FEA66F5-FD50-4DD8-AB4A-C54262D6B7D9}"/>
              </a:ext>
            </a:extLst>
          </p:cNvPr>
          <p:cNvSpPr txBox="1"/>
          <p:nvPr/>
        </p:nvSpPr>
        <p:spPr>
          <a:xfrm>
            <a:off x="3113064" y="2365573"/>
            <a:ext cx="2400872" cy="542456"/>
          </a:xfrm>
          <a:prstGeom prst="rect">
            <a:avLst/>
          </a:prstGeom>
          <a:noFill/>
        </p:spPr>
        <p:txBody>
          <a:bodyPr wrap="square">
            <a:spAutoFit/>
          </a:bodyPr>
          <a:lstStyle/>
          <a:p>
            <a:pPr defTabSz="822960" fontAlgn="base">
              <a:lnSpc>
                <a:spcPct val="125000"/>
              </a:lnSpc>
              <a:spcBef>
                <a:spcPct val="0"/>
              </a:spcBef>
              <a:spcAft>
                <a:spcPct val="0"/>
              </a:spcAft>
              <a:defRPr/>
            </a:pPr>
            <a:r>
              <a:rPr lang="en-US" sz="2340" b="1" dirty="0">
                <a:solidFill>
                  <a:srgbClr val="000000">
                    <a:lumMod val="95000"/>
                    <a:lumOff val="5000"/>
                  </a:srgbClr>
                </a:solidFill>
                <a:latin typeface="HP001 4H" panose="020B0603050302020204" pitchFamily="34" charset="0"/>
                <a:cs typeface="Times New Roman" pitchFamily="18" charset="0"/>
              </a:rPr>
              <a:t> </a:t>
            </a:r>
            <a:endParaRPr lang="en-US" sz="2340" b="1" dirty="0">
              <a:solidFill>
                <a:srgbClr val="000000">
                  <a:lumMod val="95000"/>
                  <a:lumOff val="5000"/>
                </a:srgbClr>
              </a:solidFill>
              <a:latin typeface="HP001 4 hàng" panose="020B0603050302020204" pitchFamily="34" charset="-93"/>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353" y="405950"/>
            <a:ext cx="8426255" cy="6398501"/>
          </a:xfrm>
          <a:prstGeom prst="rect">
            <a:avLst/>
          </a:prstGeom>
        </p:spPr>
      </p:pic>
      <p:sp>
        <p:nvSpPr>
          <p:cNvPr id="14" name="Rounded Rectangle 13"/>
          <p:cNvSpPr/>
          <p:nvPr/>
        </p:nvSpPr>
        <p:spPr>
          <a:xfrm>
            <a:off x="848783" y="1518805"/>
            <a:ext cx="1079236" cy="127219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en-US" sz="1620">
              <a:solidFill>
                <a:prstClr val="white"/>
              </a:solidFill>
              <a:latin typeface="Arial"/>
            </a:endParaRPr>
          </a:p>
        </p:txBody>
      </p:sp>
      <p:sp>
        <p:nvSpPr>
          <p:cNvPr id="15" name="TextBox 14"/>
          <p:cNvSpPr txBox="1"/>
          <p:nvPr/>
        </p:nvSpPr>
        <p:spPr>
          <a:xfrm>
            <a:off x="915969" y="1761223"/>
            <a:ext cx="1057888" cy="867930"/>
          </a:xfrm>
          <a:prstGeom prst="rect">
            <a:avLst/>
          </a:prstGeom>
          <a:noFill/>
        </p:spPr>
        <p:txBody>
          <a:bodyPr wrap="square" rtlCol="0">
            <a:spAutoFit/>
          </a:bodyPr>
          <a:lstStyle/>
          <a:p>
            <a:pPr defTabSz="822960">
              <a:defRPr/>
            </a:pPr>
            <a:r>
              <a:rPr lang="en-US" sz="2520" b="1" dirty="0" err="1">
                <a:solidFill>
                  <a:srgbClr val="FF0000"/>
                </a:solidFill>
                <a:latin typeface="HP001 4H" panose="020B0603050302020204" pitchFamily="34" charset="0"/>
                <a:cs typeface="Times New Roman" panose="02020603050405020304" pitchFamily="18" charset="0"/>
              </a:rPr>
              <a:t>Vở</a:t>
            </a:r>
            <a:endParaRPr lang="en-US" sz="2520" b="1" dirty="0">
              <a:solidFill>
                <a:srgbClr val="FF0000"/>
              </a:solidFill>
              <a:latin typeface="HP001 4H" panose="020B0603050302020204" pitchFamily="34" charset="0"/>
              <a:cs typeface="Times New Roman" panose="02020603050405020304" pitchFamily="18" charset="0"/>
            </a:endParaRPr>
          </a:p>
          <a:p>
            <a:pPr defTabSz="822960">
              <a:defRPr/>
            </a:pPr>
            <a:r>
              <a:rPr lang="en-US" sz="2520" b="1" dirty="0" err="1">
                <a:solidFill>
                  <a:srgbClr val="FF0000"/>
                </a:solidFill>
                <a:latin typeface="HP001 4H" panose="020B0603050302020204" pitchFamily="34" charset="0"/>
                <a:cs typeface="Times New Roman" panose="02020603050405020304" pitchFamily="18" charset="0"/>
              </a:rPr>
              <a:t>Toán</a:t>
            </a:r>
            <a:endParaRPr lang="en-US" sz="2520" b="1" dirty="0">
              <a:solidFill>
                <a:srgbClr val="FF0000"/>
              </a:solidFill>
              <a:latin typeface="HP001 4H" panose="020B0603050302020204" pitchFamily="34" charset="0"/>
              <a:cs typeface="Times New Roman" panose="02020603050405020304" pitchFamily="18" charset="0"/>
            </a:endParaRPr>
          </a:p>
        </p:txBody>
      </p:sp>
      <p:pic>
        <p:nvPicPr>
          <p:cNvPr id="16" name="图片 40964" descr="1-4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856" y="295655"/>
            <a:ext cx="1194436" cy="116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2890850" y="728672"/>
            <a:ext cx="6651461" cy="577081"/>
          </a:xfrm>
          <a:prstGeom prst="rect">
            <a:avLst/>
          </a:prstGeom>
          <a:noFill/>
        </p:spPr>
        <p:txBody>
          <a:bodyPr wrap="square">
            <a:spAutoFit/>
          </a:bodyPr>
          <a:lstStyle/>
          <a:p>
            <a:pPr defTabSz="822960" fontAlgn="base">
              <a:lnSpc>
                <a:spcPct val="125000"/>
              </a:lnSpc>
              <a:spcBef>
                <a:spcPct val="0"/>
              </a:spcBef>
              <a:spcAft>
                <a:spcPct val="0"/>
              </a:spcAft>
              <a:defRPr/>
            </a:pPr>
            <a:r>
              <a:rPr lang="en-US" sz="2520" b="1" dirty="0">
                <a:solidFill>
                  <a:prstClr val="white">
                    <a:lumMod val="10000"/>
                  </a:prstClr>
                </a:solidFill>
                <a:latin typeface="HP001 4H" panose="020B0603050302020204" pitchFamily="34" charset="0"/>
                <a:cs typeface="Times New Roman" pitchFamily="18" charset="0"/>
              </a:rPr>
              <a:t>    </a:t>
            </a:r>
            <a:r>
              <a:rPr lang="en-US" sz="2520" b="1" dirty="0" err="1" smtClean="0">
                <a:solidFill>
                  <a:prstClr val="white">
                    <a:lumMod val="10000"/>
                  </a:prstClr>
                </a:solidFill>
                <a:latin typeface="HP001 4H" panose="020B0603050302020204" pitchFamily="34" charset="0"/>
                <a:cs typeface="Times New Roman" pitchFamily="18" charset="0"/>
              </a:rPr>
              <a:t>Thứ</a:t>
            </a:r>
            <a:r>
              <a:rPr lang="en-US" sz="2520" b="1" dirty="0">
                <a:solidFill>
                  <a:prstClr val="white">
                    <a:lumMod val="10000"/>
                  </a:prstClr>
                </a:solidFill>
                <a:latin typeface="HP001 4H" panose="020B0603050302020204" pitchFamily="34" charset="0"/>
                <a:cs typeface="Times New Roman" pitchFamily="18" charset="0"/>
              </a:rPr>
              <a:t> </a:t>
            </a:r>
            <a:r>
              <a:rPr lang="en-US" sz="2520" b="1" dirty="0" err="1" smtClean="0">
                <a:solidFill>
                  <a:prstClr val="white">
                    <a:lumMod val="10000"/>
                  </a:prstClr>
                </a:solidFill>
                <a:latin typeface="HP001 4H" panose="020B0603050302020204" pitchFamily="34" charset="0"/>
                <a:cs typeface="Times New Roman" pitchFamily="18" charset="0"/>
              </a:rPr>
              <a:t>năm</a:t>
            </a:r>
            <a:r>
              <a:rPr lang="en-US" sz="2520" b="1" dirty="0" smtClean="0">
                <a:solidFill>
                  <a:prstClr val="white">
                    <a:lumMod val="10000"/>
                  </a:prstClr>
                </a:solidFill>
                <a:latin typeface="HP001 4H" panose="020B0603050302020204" pitchFamily="34" charset="0"/>
                <a:cs typeface="Times New Roman" pitchFamily="18" charset="0"/>
              </a:rPr>
              <a:t> </a:t>
            </a:r>
            <a:r>
              <a:rPr lang="en-US" sz="2520" b="1" dirty="0" err="1">
                <a:solidFill>
                  <a:prstClr val="white">
                    <a:lumMod val="10000"/>
                  </a:prstClr>
                </a:solidFill>
                <a:latin typeface="HP001 4H" panose="020B0603050302020204" pitchFamily="34" charset="0"/>
                <a:cs typeface="Times New Roman" pitchFamily="18" charset="0"/>
              </a:rPr>
              <a:t>ngày</a:t>
            </a:r>
            <a:r>
              <a:rPr lang="en-US" sz="2520" b="1" dirty="0">
                <a:solidFill>
                  <a:prstClr val="white">
                    <a:lumMod val="10000"/>
                  </a:prstClr>
                </a:solidFill>
                <a:latin typeface="HP001 4H" panose="020B0603050302020204" pitchFamily="34" charset="0"/>
                <a:cs typeface="Times New Roman" pitchFamily="18" charset="0"/>
              </a:rPr>
              <a:t> </a:t>
            </a:r>
            <a:r>
              <a:rPr lang="en-US" sz="2520" b="1" dirty="0" smtClean="0">
                <a:solidFill>
                  <a:prstClr val="white">
                    <a:lumMod val="10000"/>
                  </a:prstClr>
                </a:solidFill>
                <a:latin typeface="HP001 4H" panose="020B0603050302020204" pitchFamily="34" charset="0"/>
                <a:cs typeface="Times New Roman" pitchFamily="18" charset="0"/>
              </a:rPr>
              <a:t>10 </a:t>
            </a:r>
            <a:r>
              <a:rPr lang="en-US" sz="2520" b="1" dirty="0" err="1">
                <a:solidFill>
                  <a:prstClr val="white">
                    <a:lumMod val="10000"/>
                  </a:prstClr>
                </a:solidFill>
                <a:latin typeface="HP001 4H" panose="020B0603050302020204" pitchFamily="34" charset="0"/>
                <a:cs typeface="Times New Roman" pitchFamily="18" charset="0"/>
              </a:rPr>
              <a:t>tháng</a:t>
            </a:r>
            <a:r>
              <a:rPr lang="en-US" sz="2520" b="1" dirty="0">
                <a:solidFill>
                  <a:prstClr val="white">
                    <a:lumMod val="10000"/>
                  </a:prstClr>
                </a:solidFill>
                <a:latin typeface="HP001 4H" panose="020B0603050302020204" pitchFamily="34" charset="0"/>
                <a:cs typeface="Times New Roman" pitchFamily="18" charset="0"/>
              </a:rPr>
              <a:t> </a:t>
            </a:r>
            <a:r>
              <a:rPr lang="en-US" sz="2520" b="1" dirty="0" smtClean="0">
                <a:solidFill>
                  <a:prstClr val="white">
                    <a:lumMod val="10000"/>
                  </a:prstClr>
                </a:solidFill>
                <a:latin typeface="HP001 4H" panose="020B0603050302020204" pitchFamily="34" charset="0"/>
                <a:cs typeface="Times New Roman" pitchFamily="18" charset="0"/>
              </a:rPr>
              <a:t>2 </a:t>
            </a:r>
            <a:r>
              <a:rPr lang="en-US" sz="2520" b="1" dirty="0" err="1">
                <a:solidFill>
                  <a:prstClr val="white">
                    <a:lumMod val="10000"/>
                  </a:prstClr>
                </a:solidFill>
                <a:latin typeface="HP001 4H" panose="020B0603050302020204" pitchFamily="34" charset="0"/>
                <a:cs typeface="Times New Roman" pitchFamily="18" charset="0"/>
              </a:rPr>
              <a:t>năm</a:t>
            </a:r>
            <a:r>
              <a:rPr lang="en-US" sz="2520" b="1" dirty="0">
                <a:solidFill>
                  <a:prstClr val="white">
                    <a:lumMod val="10000"/>
                  </a:prstClr>
                </a:solidFill>
                <a:latin typeface="HP001 4H" panose="020B0603050302020204" pitchFamily="34" charset="0"/>
                <a:cs typeface="Times New Roman" pitchFamily="18" charset="0"/>
              </a:rPr>
              <a:t> </a:t>
            </a:r>
            <a:r>
              <a:rPr lang="en-US" sz="2520" b="1" dirty="0" smtClean="0">
                <a:solidFill>
                  <a:prstClr val="white">
                    <a:lumMod val="10000"/>
                  </a:prstClr>
                </a:solidFill>
                <a:latin typeface="HP001 4H" panose="020B0603050302020204" pitchFamily="34" charset="0"/>
                <a:cs typeface="Times New Roman" pitchFamily="18" charset="0"/>
              </a:rPr>
              <a:t>2022</a:t>
            </a:r>
            <a:endParaRPr lang="en-US" sz="2520" b="1" dirty="0">
              <a:solidFill>
                <a:prstClr val="white">
                  <a:lumMod val="10000"/>
                </a:prstClr>
              </a:solidFill>
              <a:latin typeface="HP001 4H" panose="020B0603050302020204" pitchFamily="34" charset="0"/>
              <a:cs typeface="Times New Roman" pitchFamily="18" charset="0"/>
            </a:endParaRPr>
          </a:p>
        </p:txBody>
      </p:sp>
      <p:sp>
        <p:nvSpPr>
          <p:cNvPr id="20" name="TextBox 19"/>
          <p:cNvSpPr txBox="1"/>
          <p:nvPr/>
        </p:nvSpPr>
        <p:spPr>
          <a:xfrm>
            <a:off x="5488294" y="1291806"/>
            <a:ext cx="2400872" cy="577081"/>
          </a:xfrm>
          <a:prstGeom prst="rect">
            <a:avLst/>
          </a:prstGeom>
          <a:noFill/>
        </p:spPr>
        <p:txBody>
          <a:bodyPr wrap="square">
            <a:spAutoFit/>
          </a:bodyPr>
          <a:lstStyle/>
          <a:p>
            <a:pPr defTabSz="822960" fontAlgn="base">
              <a:lnSpc>
                <a:spcPct val="125000"/>
              </a:lnSpc>
              <a:spcBef>
                <a:spcPct val="0"/>
              </a:spcBef>
              <a:spcAft>
                <a:spcPct val="0"/>
              </a:spcAft>
              <a:defRPr/>
            </a:pPr>
            <a:r>
              <a:rPr lang="en-US" sz="2520" b="1" dirty="0">
                <a:solidFill>
                  <a:prstClr val="white">
                    <a:lumMod val="10000"/>
                  </a:prstClr>
                </a:solidFill>
                <a:latin typeface="HP001 4H" panose="020B0603050302020204" pitchFamily="34" charset="0"/>
                <a:cs typeface="Times New Roman" pitchFamily="18" charset="0"/>
              </a:rPr>
              <a:t> </a:t>
            </a:r>
            <a:r>
              <a:rPr lang="en-US" sz="2520" b="1" dirty="0" err="1">
                <a:solidFill>
                  <a:prstClr val="white">
                    <a:lumMod val="10000"/>
                  </a:prstClr>
                </a:solidFill>
                <a:latin typeface="HP001 4H" panose="020B0603050302020204" pitchFamily="34" charset="0"/>
                <a:cs typeface="Times New Roman" pitchFamily="18" charset="0"/>
              </a:rPr>
              <a:t>Toán</a:t>
            </a:r>
            <a:endParaRPr lang="en-US" sz="2520" b="1" dirty="0">
              <a:solidFill>
                <a:prstClr val="white">
                  <a:lumMod val="10000"/>
                </a:prstClr>
              </a:solidFill>
              <a:latin typeface="HP001 4H" panose="020B0603050302020204" pitchFamily="34" charset="0"/>
              <a:cs typeface="Times New Roman" pitchFamily="18" charset="0"/>
            </a:endParaRPr>
          </a:p>
        </p:txBody>
      </p:sp>
      <p:sp>
        <p:nvSpPr>
          <p:cNvPr id="11" name="TextBox 10">
            <a:extLst>
              <a:ext uri="{FF2B5EF4-FFF2-40B4-BE49-F238E27FC236}">
                <a16:creationId xmlns:a16="http://schemas.microsoft.com/office/drawing/2014/main" id="{D90DFE1B-7214-498C-A15F-1CFB44798CA5}"/>
              </a:ext>
            </a:extLst>
          </p:cNvPr>
          <p:cNvSpPr txBox="1"/>
          <p:nvPr/>
        </p:nvSpPr>
        <p:spPr>
          <a:xfrm>
            <a:off x="3944931" y="1881030"/>
            <a:ext cx="6318913" cy="523220"/>
          </a:xfrm>
          <a:prstGeom prst="rect">
            <a:avLst/>
          </a:prstGeom>
          <a:noFill/>
        </p:spPr>
        <p:txBody>
          <a:bodyPr wrap="square" rtlCol="0">
            <a:spAutoFit/>
          </a:bodyPr>
          <a:lstStyle/>
          <a:p>
            <a:pPr defTabSz="1097280">
              <a:defRPr/>
            </a:pPr>
            <a:r>
              <a:rPr lang="en-US" sz="2800" b="1" dirty="0" err="1" smtClean="0">
                <a:solidFill>
                  <a:srgbClr val="FF0000"/>
                </a:solidFill>
                <a:latin typeface="HP001 4H" panose="020B0603050302020204" pitchFamily="34" charset="0"/>
              </a:rPr>
              <a:t>Bài</a:t>
            </a:r>
            <a:r>
              <a:rPr lang="en-US" sz="2800" b="1" dirty="0" smtClean="0">
                <a:solidFill>
                  <a:srgbClr val="FF0000"/>
                </a:solidFill>
                <a:latin typeface="HP001 4H" panose="020B0603050302020204" pitchFamily="34" charset="0"/>
              </a:rPr>
              <a:t> </a:t>
            </a:r>
            <a:r>
              <a:rPr lang="vi-VN" sz="2800" b="1" dirty="0" smtClean="0">
                <a:solidFill>
                  <a:srgbClr val="FF0000"/>
                </a:solidFill>
                <a:latin typeface="HP001 4H" panose="020B0603050302020204" pitchFamily="34" charset="0"/>
              </a:rPr>
              <a:t>4</a:t>
            </a:r>
            <a:r>
              <a:rPr lang="en-US" sz="2800" b="1" dirty="0">
                <a:solidFill>
                  <a:srgbClr val="FF0000"/>
                </a:solidFill>
                <a:latin typeface="HP001 4H" panose="020B0603050302020204" pitchFamily="34" charset="0"/>
              </a:rPr>
              <a:t>3</a:t>
            </a:r>
            <a:r>
              <a:rPr lang="en-US" sz="2800" b="1" dirty="0" smtClean="0">
                <a:solidFill>
                  <a:srgbClr val="FF0000"/>
                </a:solidFill>
                <a:latin typeface="HP001 4H" panose="020B0603050302020204" pitchFamily="34" charset="0"/>
              </a:rPr>
              <a:t>- </a:t>
            </a:r>
            <a:r>
              <a:rPr lang="en-US" sz="2800" b="1" dirty="0" err="1" smtClean="0">
                <a:solidFill>
                  <a:srgbClr val="FF0000"/>
                </a:solidFill>
                <a:latin typeface="HP001 4H" panose="020B0603050302020204" pitchFamily="34" charset="0"/>
              </a:rPr>
              <a:t>Tiết</a:t>
            </a:r>
            <a:r>
              <a:rPr lang="en-US" sz="2800" b="1" dirty="0" smtClean="0">
                <a:solidFill>
                  <a:srgbClr val="FF0000"/>
                </a:solidFill>
                <a:latin typeface="HP001 4H" panose="020B0603050302020204" pitchFamily="34" charset="0"/>
              </a:rPr>
              <a:t> </a:t>
            </a:r>
            <a:r>
              <a:rPr lang="en-US" sz="2800" b="1" dirty="0">
                <a:solidFill>
                  <a:srgbClr val="FF0000"/>
                </a:solidFill>
                <a:latin typeface="HP001 4H" panose="020B0603050302020204" pitchFamily="34" charset="0"/>
              </a:rPr>
              <a:t>2</a:t>
            </a:r>
            <a:r>
              <a:rPr lang="en-US" sz="2800" b="1" dirty="0" smtClean="0">
                <a:solidFill>
                  <a:srgbClr val="FF0000"/>
                </a:solidFill>
                <a:latin typeface="HP001 4H" panose="020B0603050302020204" pitchFamily="34" charset="0"/>
              </a:rPr>
              <a:t>- </a:t>
            </a:r>
            <a:r>
              <a:rPr lang="en-US" sz="2800" b="1" dirty="0" err="1" smtClean="0">
                <a:solidFill>
                  <a:srgbClr val="FF0000"/>
                </a:solidFill>
                <a:latin typeface="HP001 4H" panose="020B0603050302020204" pitchFamily="34" charset="0"/>
              </a:rPr>
              <a:t>Luyện</a:t>
            </a:r>
            <a:r>
              <a:rPr lang="en-US" sz="2800" b="1" dirty="0" smtClean="0">
                <a:solidFill>
                  <a:srgbClr val="FF0000"/>
                </a:solidFill>
                <a:latin typeface="HP001 4H" panose="020B0603050302020204" pitchFamily="34" charset="0"/>
              </a:rPr>
              <a:t> </a:t>
            </a:r>
            <a:r>
              <a:rPr lang="en-US" sz="2800" b="1" dirty="0" err="1" smtClean="0">
                <a:solidFill>
                  <a:srgbClr val="FF0000"/>
                </a:solidFill>
                <a:latin typeface="HP001 4H" panose="020B0603050302020204" pitchFamily="34" charset="0"/>
              </a:rPr>
              <a:t>tập</a:t>
            </a:r>
            <a:endParaRPr lang="vi-VN" sz="2800" b="1" dirty="0">
              <a:solidFill>
                <a:srgbClr val="FF0000"/>
              </a:solidFill>
              <a:latin typeface="HP001 4H" panose="020B0603050302020204" pitchFamily="34" charset="0"/>
            </a:endParaRPr>
          </a:p>
        </p:txBody>
      </p:sp>
    </p:spTree>
    <p:extLst>
      <p:ext uri="{BB962C8B-B14F-4D97-AF65-F5344CB8AC3E}">
        <p14:creationId xmlns:p14="http://schemas.microsoft.com/office/powerpoint/2010/main" val="3119538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448016" y="4778663"/>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733799" y="511322"/>
            <a:ext cx="49598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smtClean="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kumimoji="0" lang="zh-C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1013200" y="1132318"/>
            <a:ext cx="10056923" cy="835719"/>
            <a:chOff x="774356" y="888444"/>
            <a:chExt cx="10056923" cy="835719"/>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1926199" y="1077832"/>
              <a:ext cx="890508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bảng</a:t>
              </a:r>
              <a:r>
                <a:rPr lang="en-US" sz="3600" dirty="0">
                  <a:latin typeface="Times New Roman" panose="02020603050405020304" pitchFamily="18" charset="0"/>
                  <a:cs typeface="Times New Roman" panose="02020603050405020304" pitchFamily="18" charset="0"/>
                </a:rPr>
                <a:t> chia 2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nhẩm</a:t>
              </a:r>
              <a:r>
                <a:rPr lang="en-US" sz="3600" dirty="0">
                  <a:latin typeface="Times New Roman" panose="02020603050405020304" pitchFamily="18" charset="0"/>
                  <a:cs typeface="Times New Roman" panose="02020603050405020304" pitchFamily="18" charset="0"/>
                </a:rPr>
                <a:t>.</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1013200" y="2527680"/>
            <a:ext cx="10535701" cy="1200329"/>
            <a:chOff x="752655" y="2256055"/>
            <a:chExt cx="10062427" cy="1200329"/>
          </a:xfrm>
        </p:grpSpPr>
        <p:grpSp>
          <p:nvGrpSpPr>
            <p:cNvPr id="22" name="Group 21"/>
            <p:cNvGrpSpPr/>
            <p:nvPr/>
          </p:nvGrpSpPr>
          <p:grpSpPr>
            <a:xfrm>
              <a:off x="752655" y="2284659"/>
              <a:ext cx="1085297" cy="714672"/>
              <a:chOff x="5056546" y="2403188"/>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2403188"/>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811541"/>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3003778"/>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1910002" y="2256055"/>
              <a:ext cx="8905080"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toán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phép</a:t>
              </a:r>
              <a:r>
                <a:rPr lang="en-US" sz="3600" dirty="0">
                  <a:latin typeface="Times New Roman" panose="02020603050405020304" pitchFamily="18" charset="0"/>
                  <a:cs typeface="Times New Roman" panose="02020603050405020304" pitchFamily="18" charset="0"/>
                </a:rPr>
                <a:t> chia ở </a:t>
              </a:r>
              <a:r>
                <a:rPr lang="en-US" sz="3600" dirty="0" err="1">
                  <a:latin typeface="Times New Roman" panose="02020603050405020304" pitchFamily="18" charset="0"/>
                  <a:cs typeface="Times New Roman" panose="02020603050405020304" pitchFamily="18" charset="0"/>
                </a:rPr>
                <a:t>bảng</a:t>
              </a:r>
              <a:r>
                <a:rPr lang="en-US" sz="3600" dirty="0">
                  <a:latin typeface="Times New Roman" panose="02020603050405020304" pitchFamily="18" charset="0"/>
                  <a:cs typeface="Times New Roman" panose="02020603050405020304" pitchFamily="18" charset="0"/>
                </a:rPr>
                <a:t> chia 2.</a:t>
              </a:r>
            </a:p>
          </p:txBody>
        </p:sp>
      </p:grpSp>
    </p:spTree>
    <p:extLst>
      <p:ext uri="{BB962C8B-B14F-4D97-AF65-F5344CB8AC3E}">
        <p14:creationId xmlns:p14="http://schemas.microsoft.com/office/powerpoint/2010/main" val="35450225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704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C96F048-4A9E-42E4-9725-5ACBEC462366}"/>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7" name="Oval 36">
            <a:extLst>
              <a:ext uri="{FF2B5EF4-FFF2-40B4-BE49-F238E27FC236}">
                <a16:creationId xmlns:a16="http://schemas.microsoft.com/office/drawing/2014/main" id="{2155A534-EBB2-49E3-8AA8-B413183B4D30}"/>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38" name="Group 37">
            <a:extLst>
              <a:ext uri="{FF2B5EF4-FFF2-40B4-BE49-F238E27FC236}">
                <a16:creationId xmlns:a16="http://schemas.microsoft.com/office/drawing/2014/main" id="{5AA1502A-EA8A-4353-86DD-AC0511A98A7F}"/>
              </a:ext>
            </a:extLst>
          </p:cNvPr>
          <p:cNvGrpSpPr/>
          <p:nvPr/>
        </p:nvGrpSpPr>
        <p:grpSpPr>
          <a:xfrm>
            <a:off x="3585169" y="711180"/>
            <a:ext cx="1116312" cy="472051"/>
            <a:chOff x="1870518" y="1440653"/>
            <a:chExt cx="1116312" cy="461666"/>
          </a:xfrm>
        </p:grpSpPr>
        <p:grpSp>
          <p:nvGrpSpPr>
            <p:cNvPr id="39" name="Group 38">
              <a:extLst>
                <a:ext uri="{FF2B5EF4-FFF2-40B4-BE49-F238E27FC236}">
                  <a16:creationId xmlns:a16="http://schemas.microsoft.com/office/drawing/2014/main" id="{703CC182-F82F-4244-AA31-675DDB88360B}"/>
                </a:ext>
              </a:extLst>
            </p:cNvPr>
            <p:cNvGrpSpPr/>
            <p:nvPr/>
          </p:nvGrpSpPr>
          <p:grpSpPr>
            <a:xfrm>
              <a:off x="1870518" y="1440654"/>
              <a:ext cx="758382" cy="461665"/>
              <a:chOff x="1870518" y="1440654"/>
              <a:chExt cx="758382" cy="461665"/>
            </a:xfrm>
          </p:grpSpPr>
          <p:sp>
            <p:nvSpPr>
              <p:cNvPr id="41" name="Rectangle: Rounded Corners 40">
                <a:extLst>
                  <a:ext uri="{FF2B5EF4-FFF2-40B4-BE49-F238E27FC236}">
                    <a16:creationId xmlns:a16="http://schemas.microsoft.com/office/drawing/2014/main"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a16="http://schemas.microsoft.com/office/drawing/2014/main" id="{6002C2DF-0FDE-435C-BDAC-9F37791846F8}"/>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40" name="TextBox 39">
              <a:extLst>
                <a:ext uri="{FF2B5EF4-FFF2-40B4-BE49-F238E27FC236}">
                  <a16:creationId xmlns:a16="http://schemas.microsoft.com/office/drawing/2014/main" id="{B9256252-15D2-42B4-8A74-0D82E4916DC4}"/>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1" name="Table 17">
            <a:extLst>
              <a:ext uri="{FF2B5EF4-FFF2-40B4-BE49-F238E27FC236}">
                <a16:creationId xmlns:a16="http://schemas.microsoft.com/office/drawing/2014/main" id="{F59F50FF-82CB-4E48-85B6-AFC3E4268E27}"/>
              </a:ext>
            </a:extLst>
          </p:cNvPr>
          <p:cNvGraphicFramePr>
            <a:graphicFrameLocks noGrp="1"/>
          </p:cNvGraphicFramePr>
          <p:nvPr>
            <p:extLst>
              <p:ext uri="{D42A27DB-BD31-4B8C-83A1-F6EECF244321}">
                <p14:modId xmlns:p14="http://schemas.microsoft.com/office/powerpoint/2010/main" val="3237003012"/>
              </p:ext>
            </p:extLst>
          </p:nvPr>
        </p:nvGraphicFramePr>
        <p:xfrm>
          <a:off x="1978480" y="1598489"/>
          <a:ext cx="8235043" cy="183051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33725870"/>
                  </a:ext>
                </a:extLst>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22" name="TextBox 21">
            <a:extLst>
              <a:ext uri="{FF2B5EF4-FFF2-40B4-BE49-F238E27FC236}">
                <a16:creationId xmlns:a16="http://schemas.microsoft.com/office/drawing/2014/main" id="{911C4983-9467-4392-A27B-3524CDAB76F9}"/>
              </a:ext>
            </a:extLst>
          </p:cNvPr>
          <p:cNvSpPr txBox="1"/>
          <p:nvPr/>
        </p:nvSpPr>
        <p:spPr>
          <a:xfrm>
            <a:off x="4869200" y="284422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12</a:t>
            </a:r>
          </a:p>
        </p:txBody>
      </p:sp>
      <p:sp>
        <p:nvSpPr>
          <p:cNvPr id="23" name="TextBox 22">
            <a:extLst>
              <a:ext uri="{FF2B5EF4-FFF2-40B4-BE49-F238E27FC236}">
                <a16:creationId xmlns:a16="http://schemas.microsoft.com/office/drawing/2014/main" id="{E1C0A655-2A55-41AA-B88B-F9D5FC1DF13A}"/>
              </a:ext>
            </a:extLst>
          </p:cNvPr>
          <p:cNvSpPr txBox="1"/>
          <p:nvPr/>
        </p:nvSpPr>
        <p:spPr>
          <a:xfrm>
            <a:off x="5921933" y="283924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24" name="TextBox 23">
            <a:extLst>
              <a:ext uri="{FF2B5EF4-FFF2-40B4-BE49-F238E27FC236}">
                <a16:creationId xmlns:a16="http://schemas.microsoft.com/office/drawing/2014/main" id="{22EA18D8-8DD1-4CE6-957F-99FAFC31A75D}"/>
              </a:ext>
            </a:extLst>
          </p:cNvPr>
          <p:cNvSpPr txBox="1"/>
          <p:nvPr/>
        </p:nvSpPr>
        <p:spPr>
          <a:xfrm>
            <a:off x="7010044" y="283426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16</a:t>
            </a:r>
          </a:p>
        </p:txBody>
      </p:sp>
      <p:sp>
        <p:nvSpPr>
          <p:cNvPr id="25" name="TextBox 24">
            <a:extLst>
              <a:ext uri="{FF2B5EF4-FFF2-40B4-BE49-F238E27FC236}">
                <a16:creationId xmlns:a16="http://schemas.microsoft.com/office/drawing/2014/main" id="{250815CA-38BE-482D-82BE-585A5614CF31}"/>
              </a:ext>
            </a:extLst>
          </p:cNvPr>
          <p:cNvSpPr txBox="1"/>
          <p:nvPr/>
        </p:nvSpPr>
        <p:spPr>
          <a:xfrm>
            <a:off x="8125369" y="2829282"/>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18</a:t>
            </a:r>
          </a:p>
        </p:txBody>
      </p:sp>
      <p:sp>
        <p:nvSpPr>
          <p:cNvPr id="26" name="TextBox 25">
            <a:extLst>
              <a:ext uri="{FF2B5EF4-FFF2-40B4-BE49-F238E27FC236}">
                <a16:creationId xmlns:a16="http://schemas.microsoft.com/office/drawing/2014/main" id="{931C7202-C140-4B29-B9C5-8E27B91FD76F}"/>
              </a:ext>
            </a:extLst>
          </p:cNvPr>
          <p:cNvSpPr txBox="1"/>
          <p:nvPr/>
        </p:nvSpPr>
        <p:spPr>
          <a:xfrm>
            <a:off x="9308728" y="2824301"/>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20</a:t>
            </a:r>
          </a:p>
        </p:txBody>
      </p:sp>
      <p:sp>
        <p:nvSpPr>
          <p:cNvPr id="27" name="TextBox 26">
            <a:extLst>
              <a:ext uri="{FF2B5EF4-FFF2-40B4-BE49-F238E27FC236}">
                <a16:creationId xmlns:a16="http://schemas.microsoft.com/office/drawing/2014/main" id="{EFE19124-57BC-413B-A05D-75F7B2699ADD}"/>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28" name="TextBox 27">
            <a:extLst>
              <a:ext uri="{FF2B5EF4-FFF2-40B4-BE49-F238E27FC236}">
                <a16:creationId xmlns:a16="http://schemas.microsoft.com/office/drawing/2014/main" id="{52A07B63-F68A-4286-8641-95E92C8993F0}"/>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graphicFrame>
        <p:nvGraphicFramePr>
          <p:cNvPr id="29" name="Table 17">
            <a:extLst>
              <a:ext uri="{FF2B5EF4-FFF2-40B4-BE49-F238E27FC236}">
                <a16:creationId xmlns:a16="http://schemas.microsoft.com/office/drawing/2014/main" id="{8277CB5C-81BE-493D-9E11-D2A84DD7E6A8}"/>
              </a:ext>
            </a:extLst>
          </p:cNvPr>
          <p:cNvGraphicFramePr>
            <a:graphicFrameLocks noGrp="1"/>
          </p:cNvGraphicFramePr>
          <p:nvPr>
            <p:extLst>
              <p:ext uri="{D42A27DB-BD31-4B8C-83A1-F6EECF244321}">
                <p14:modId xmlns:p14="http://schemas.microsoft.com/office/powerpoint/2010/main" val="3870864548"/>
              </p:ext>
            </p:extLst>
          </p:nvPr>
        </p:nvGraphicFramePr>
        <p:xfrm>
          <a:off x="1978480" y="3925558"/>
          <a:ext cx="8235043" cy="199627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30" name="TextBox 29">
            <a:extLst>
              <a:ext uri="{FF2B5EF4-FFF2-40B4-BE49-F238E27FC236}">
                <a16:creationId xmlns:a16="http://schemas.microsoft.com/office/drawing/2014/main" id="{334C9750-663A-47C3-B718-238EEF88738D}"/>
              </a:ext>
            </a:extLst>
          </p:cNvPr>
          <p:cNvSpPr txBox="1"/>
          <p:nvPr/>
        </p:nvSpPr>
        <p:spPr>
          <a:xfrm>
            <a:off x="4869200"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3</a:t>
            </a:r>
          </a:p>
        </p:txBody>
      </p:sp>
      <p:sp>
        <p:nvSpPr>
          <p:cNvPr id="31" name="TextBox 30">
            <a:extLst>
              <a:ext uri="{FF2B5EF4-FFF2-40B4-BE49-F238E27FC236}">
                <a16:creationId xmlns:a16="http://schemas.microsoft.com/office/drawing/2014/main" id="{7A3F3B80-2FE3-4D00-913F-060AFFFEDB93}"/>
              </a:ext>
            </a:extLst>
          </p:cNvPr>
          <p:cNvSpPr txBox="1"/>
          <p:nvPr/>
        </p:nvSpPr>
        <p:spPr>
          <a:xfrm>
            <a:off x="5940983"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32" name="TextBox 31">
            <a:extLst>
              <a:ext uri="{FF2B5EF4-FFF2-40B4-BE49-F238E27FC236}">
                <a16:creationId xmlns:a16="http://schemas.microsoft.com/office/drawing/2014/main" id="{E1D23206-1F5E-4415-96A4-1A4C59006688}"/>
              </a:ext>
            </a:extLst>
          </p:cNvPr>
          <p:cNvSpPr txBox="1"/>
          <p:nvPr/>
        </p:nvSpPr>
        <p:spPr>
          <a:xfrm>
            <a:off x="7010044" y="5286469"/>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33" name="TextBox 32">
            <a:extLst>
              <a:ext uri="{FF2B5EF4-FFF2-40B4-BE49-F238E27FC236}">
                <a16:creationId xmlns:a16="http://schemas.microsoft.com/office/drawing/2014/main" id="{B04D8916-4051-48E7-9FF0-7E92BF2DFD71}"/>
              </a:ext>
            </a:extLst>
          </p:cNvPr>
          <p:cNvSpPr txBox="1"/>
          <p:nvPr/>
        </p:nvSpPr>
        <p:spPr>
          <a:xfrm>
            <a:off x="8157639" y="5278998"/>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sp>
        <p:nvSpPr>
          <p:cNvPr id="34" name="TextBox 33">
            <a:extLst>
              <a:ext uri="{FF2B5EF4-FFF2-40B4-BE49-F238E27FC236}">
                <a16:creationId xmlns:a16="http://schemas.microsoft.com/office/drawing/2014/main" id="{CA48F70B-62B9-4B14-A832-07C3B49A00B7}"/>
              </a:ext>
            </a:extLst>
          </p:cNvPr>
          <p:cNvSpPr txBox="1"/>
          <p:nvPr/>
        </p:nvSpPr>
        <p:spPr>
          <a:xfrm>
            <a:off x="9282555"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9</a:t>
            </a:r>
          </a:p>
        </p:txBody>
      </p:sp>
    </p:spTree>
    <p:extLst>
      <p:ext uri="{BB962C8B-B14F-4D97-AF65-F5344CB8AC3E}">
        <p14:creationId xmlns:p14="http://schemas.microsoft.com/office/powerpoint/2010/main" val="45595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500"/>
                            </p:stCondLst>
                            <p:childTnLst>
                              <p:par>
                                <p:cTn id="61" presetID="16" presetClass="entr" presetSubtype="21"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p:cTn id="96" dur="500" fill="hold"/>
                                        <p:tgtEl>
                                          <p:spTgt spid="34"/>
                                        </p:tgtEl>
                                        <p:attrNameLst>
                                          <p:attrName>ppt_w</p:attrName>
                                        </p:attrNameLst>
                                      </p:cBhvr>
                                      <p:tavLst>
                                        <p:tav tm="0">
                                          <p:val>
                                            <p:fltVal val="0"/>
                                          </p:val>
                                        </p:tav>
                                        <p:tav tm="100000">
                                          <p:val>
                                            <p:strVal val="#ppt_w"/>
                                          </p:val>
                                        </p:tav>
                                      </p:tavLst>
                                    </p:anim>
                                    <p:anim calcmode="lin" valueType="num">
                                      <p:cBhvr>
                                        <p:cTn id="97" dur="500" fill="hold"/>
                                        <p:tgtEl>
                                          <p:spTgt spid="34"/>
                                        </p:tgtEl>
                                        <p:attrNameLst>
                                          <p:attrName>ppt_h</p:attrName>
                                        </p:attrNameLst>
                                      </p:cBhvr>
                                      <p:tavLst>
                                        <p:tav tm="0">
                                          <p:val>
                                            <p:fltVal val="0"/>
                                          </p:val>
                                        </p:tav>
                                        <p:tav tm="100000">
                                          <p:val>
                                            <p:strVal val="#ppt_h"/>
                                          </p:val>
                                        </p:tav>
                                      </p:tavLst>
                                    </p:anim>
                                    <p:animEffect transition="in" filter="fade">
                                      <p:cBhvr>
                                        <p:cTn id="9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2" grpId="0" animBg="1"/>
      <p:bldP spid="23" grpId="0" animBg="1"/>
      <p:bldP spid="24" grpId="0" animBg="1"/>
      <p:bldP spid="25" grpId="0" animBg="1"/>
      <p:bldP spid="26" grpId="0" animBg="1"/>
      <p:bldP spid="27" grpId="0"/>
      <p:bldP spid="28" grpId="0"/>
      <p:bldP spid="30" grpId="0" animBg="1"/>
      <p:bldP spid="31" grpId="0" animBg="1"/>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2C3419-15C7-4AC1-9519-DF8A133C92B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1582276" y="768171"/>
            <a:ext cx="8981777" cy="2615973"/>
          </a:xfrm>
          <a:prstGeom prst="rect">
            <a:avLst/>
          </a:prstGeom>
        </p:spPr>
      </p:pic>
      <p:pic>
        <p:nvPicPr>
          <p:cNvPr id="3" name="Picture 2">
            <a:extLst>
              <a:ext uri="{FF2B5EF4-FFF2-40B4-BE49-F238E27FC236}">
                <a16:creationId xmlns:a16="http://schemas.microsoft.com/office/drawing/2014/main" id="{EAC1D425-B68A-4BD0-978C-1E5FBCAFA6F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712467" y="3232925"/>
            <a:ext cx="8897257" cy="3030175"/>
          </a:xfrm>
          <a:prstGeom prst="rect">
            <a:avLst/>
          </a:prstGeom>
        </p:spPr>
      </p:pic>
      <p:pic>
        <p:nvPicPr>
          <p:cNvPr id="4" name="Picture 3" descr="C:\Users\TUAN\Downloads\Luyện tập 1.png">
            <a:extLst>
              <a:ext uri="{FF2B5EF4-FFF2-40B4-BE49-F238E27FC236}">
                <a16:creationId xmlns:a16="http://schemas.microsoft.com/office/drawing/2014/main" id="{586929EC-FC82-477A-9443-E9AD60803021}"/>
              </a:ext>
            </a:extLst>
          </p:cNvPr>
          <p:cNvPicPr>
            <a:picLocks noChangeAspect="1" noChangeArrowheads="1"/>
          </p:cNvPicPr>
          <p:nvPr/>
        </p:nvPicPr>
        <p:blipFill>
          <a:blip r:embed="rId6"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id="{449081EC-AA8B-4BC4-8E78-4B05C0A55405}"/>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6" name="Group 5">
            <a:extLst>
              <a:ext uri="{FF2B5EF4-FFF2-40B4-BE49-F238E27FC236}">
                <a16:creationId xmlns:a16="http://schemas.microsoft.com/office/drawing/2014/main" id="{08F10CBA-D707-4B0F-85E1-157D78133DF7}"/>
              </a:ext>
            </a:extLst>
          </p:cNvPr>
          <p:cNvGrpSpPr/>
          <p:nvPr/>
        </p:nvGrpSpPr>
        <p:grpSpPr>
          <a:xfrm>
            <a:off x="3585169" y="711180"/>
            <a:ext cx="1116312" cy="472051"/>
            <a:chOff x="1870518" y="1440653"/>
            <a:chExt cx="1116312" cy="461666"/>
          </a:xfrm>
        </p:grpSpPr>
        <p:grpSp>
          <p:nvGrpSpPr>
            <p:cNvPr id="7" name="Group 6">
              <a:extLst>
                <a:ext uri="{FF2B5EF4-FFF2-40B4-BE49-F238E27FC236}">
                  <a16:creationId xmlns:a16="http://schemas.microsoft.com/office/drawing/2014/main" id="{FEA7477F-D35E-4987-844E-9F0DFAFBCB51}"/>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DA604F7C-15BA-42ED-80EF-D37AC8270E6E}"/>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AEFA7A72-6FB6-40FC-8637-3E2EB199C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1565E9FF-5C72-47F5-9AA6-9D62C0384D52}"/>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1" name="TextBox 10">
            <a:extLst>
              <a:ext uri="{FF2B5EF4-FFF2-40B4-BE49-F238E27FC236}">
                <a16:creationId xmlns:a16="http://schemas.microsoft.com/office/drawing/2014/main" id="{CB73B4B3-D423-4B57-9574-2511BFFA4292}"/>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12" name="TextBox 11">
            <a:extLst>
              <a:ext uri="{FF2B5EF4-FFF2-40B4-BE49-F238E27FC236}">
                <a16:creationId xmlns:a16="http://schemas.microsoft.com/office/drawing/2014/main" id="{DF1C50EE-7D54-49DE-84CA-9A4F02083A31}"/>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sp>
        <p:nvSpPr>
          <p:cNvPr id="13" name="TextBox 12">
            <a:extLst>
              <a:ext uri="{FF2B5EF4-FFF2-40B4-BE49-F238E27FC236}">
                <a16:creationId xmlns:a16="http://schemas.microsoft.com/office/drawing/2014/main" id="{DCB58457-D9E3-40FA-8423-CAB5D93324E9}"/>
              </a:ext>
            </a:extLst>
          </p:cNvPr>
          <p:cNvSpPr txBox="1"/>
          <p:nvPr/>
        </p:nvSpPr>
        <p:spPr>
          <a:xfrm>
            <a:off x="5289625" y="2092681"/>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5</a:t>
            </a:r>
          </a:p>
        </p:txBody>
      </p:sp>
      <p:sp>
        <p:nvSpPr>
          <p:cNvPr id="14" name="TextBox 13">
            <a:extLst>
              <a:ext uri="{FF2B5EF4-FFF2-40B4-BE49-F238E27FC236}">
                <a16:creationId xmlns:a16="http://schemas.microsoft.com/office/drawing/2014/main" id="{EB3020B6-6CAB-48F3-BD29-3F8B3AD2CA62}"/>
              </a:ext>
            </a:extLst>
          </p:cNvPr>
          <p:cNvSpPr txBox="1"/>
          <p:nvPr/>
        </p:nvSpPr>
        <p:spPr>
          <a:xfrm>
            <a:off x="8144071" y="2092681"/>
            <a:ext cx="697628"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10</a:t>
            </a:r>
          </a:p>
        </p:txBody>
      </p:sp>
      <p:sp>
        <p:nvSpPr>
          <p:cNvPr id="15" name="TextBox 14">
            <a:extLst>
              <a:ext uri="{FF2B5EF4-FFF2-40B4-BE49-F238E27FC236}">
                <a16:creationId xmlns:a16="http://schemas.microsoft.com/office/drawing/2014/main" id="{E8DEBDFB-E27C-455C-8470-36174CF53B30}"/>
              </a:ext>
            </a:extLst>
          </p:cNvPr>
          <p:cNvSpPr txBox="1"/>
          <p:nvPr/>
        </p:nvSpPr>
        <p:spPr>
          <a:xfrm>
            <a:off x="4672453" y="4014597"/>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8</a:t>
            </a:r>
          </a:p>
        </p:txBody>
      </p:sp>
      <p:sp>
        <p:nvSpPr>
          <p:cNvPr id="16" name="TextBox 15">
            <a:extLst>
              <a:ext uri="{FF2B5EF4-FFF2-40B4-BE49-F238E27FC236}">
                <a16:creationId xmlns:a16="http://schemas.microsoft.com/office/drawing/2014/main" id="{8D5D58E7-CD38-4E98-8022-D94AEAC1A779}"/>
              </a:ext>
            </a:extLst>
          </p:cNvPr>
          <p:cNvSpPr txBox="1"/>
          <p:nvPr/>
        </p:nvSpPr>
        <p:spPr>
          <a:xfrm>
            <a:off x="6791539" y="4733498"/>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4</a:t>
            </a:r>
          </a:p>
        </p:txBody>
      </p:sp>
      <p:sp>
        <p:nvSpPr>
          <p:cNvPr id="17" name="TextBox 16">
            <a:extLst>
              <a:ext uri="{FF2B5EF4-FFF2-40B4-BE49-F238E27FC236}">
                <a16:creationId xmlns:a16="http://schemas.microsoft.com/office/drawing/2014/main" id="{B8C3AE04-DAE0-4C7B-AE84-9014172BBC1D}"/>
              </a:ext>
            </a:extLst>
          </p:cNvPr>
          <p:cNvSpPr txBox="1"/>
          <p:nvPr/>
        </p:nvSpPr>
        <p:spPr>
          <a:xfrm>
            <a:off x="9186396" y="3928384"/>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2</a:t>
            </a:r>
          </a:p>
        </p:txBody>
      </p:sp>
    </p:spTree>
    <p:extLst>
      <p:ext uri="{BB962C8B-B14F-4D97-AF65-F5344CB8AC3E}">
        <p14:creationId xmlns:p14="http://schemas.microsoft.com/office/powerpoint/2010/main" val="4499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BB616-2529-425C-B6AD-BA9E8A9497B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411401" y="760558"/>
            <a:ext cx="9369198" cy="4915264"/>
          </a:xfrm>
          <a:prstGeom prst="rect">
            <a:avLst/>
          </a:prstGeom>
        </p:spPr>
      </p:pic>
      <p:pic>
        <p:nvPicPr>
          <p:cNvPr id="2" name="Picture 1" descr="C:\Users\TUAN\Downloads\Luyện tập 1.png">
            <a:extLst>
              <a:ext uri="{FF2B5EF4-FFF2-40B4-BE49-F238E27FC236}">
                <a16:creationId xmlns:a16="http://schemas.microsoft.com/office/drawing/2014/main" id="{5E7E28DD-E688-432A-A09A-0DC87EA7699D}"/>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4E64D23C-F136-470B-A0CA-546F6A7411D2}"/>
              </a:ext>
            </a:extLst>
          </p:cNvPr>
          <p:cNvSpPr/>
          <p:nvPr/>
        </p:nvSpPr>
        <p:spPr>
          <a:xfrm>
            <a:off x="2967936" y="5317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id="{20F5152C-49CF-47DC-9F61-F0644EC70708}"/>
              </a:ext>
            </a:extLst>
          </p:cNvPr>
          <p:cNvSpPr txBox="1"/>
          <p:nvPr/>
        </p:nvSpPr>
        <p:spPr>
          <a:xfrm>
            <a:off x="3405258" y="361308"/>
            <a:ext cx="7828799" cy="830997"/>
          </a:xfrm>
          <a:prstGeom prst="rect">
            <a:avLst/>
          </a:prstGeom>
          <a:noFill/>
        </p:spPr>
        <p:txBody>
          <a:bodyPr wrap="square" rtlCol="0">
            <a:spAutoFit/>
          </a:bodyPr>
          <a:lstStyle/>
          <a:p>
            <a:r>
              <a:rPr lang="vi-VN" sz="2400" dirty="0"/>
              <a:t>Mèo câu được các con cá ghi phép tính có kết quả là số trên áo của nó.</a:t>
            </a:r>
          </a:p>
        </p:txBody>
      </p:sp>
      <p:sp>
        <p:nvSpPr>
          <p:cNvPr id="17" name="TextBox 16">
            <a:extLst>
              <a:ext uri="{FF2B5EF4-FFF2-40B4-BE49-F238E27FC236}">
                <a16:creationId xmlns:a16="http://schemas.microsoft.com/office/drawing/2014/main" id="{ACDE1234-27E9-4282-88B4-3610EB5EE940}"/>
              </a:ext>
            </a:extLst>
          </p:cNvPr>
          <p:cNvSpPr txBox="1"/>
          <p:nvPr/>
        </p:nvSpPr>
        <p:spPr>
          <a:xfrm>
            <a:off x="1411401" y="5442945"/>
            <a:ext cx="6311343" cy="461665"/>
          </a:xfrm>
          <a:prstGeom prst="rect">
            <a:avLst/>
          </a:prstGeom>
          <a:noFill/>
        </p:spPr>
        <p:txBody>
          <a:bodyPr wrap="none" rtlCol="0">
            <a:spAutoFit/>
          </a:bodyPr>
          <a:lstStyle/>
          <a:p>
            <a:r>
              <a:rPr lang="vi-VN" sz="2400" dirty="0"/>
              <a:t>a) Mỗi con mèo câu được bao nhiêu con cá?</a:t>
            </a:r>
          </a:p>
        </p:txBody>
      </p:sp>
      <p:grpSp>
        <p:nvGrpSpPr>
          <p:cNvPr id="18" name="Group 17">
            <a:extLst>
              <a:ext uri="{FF2B5EF4-FFF2-40B4-BE49-F238E27FC236}">
                <a16:creationId xmlns:a16="http://schemas.microsoft.com/office/drawing/2014/main" id="{C003CC90-DA3C-480A-8AEE-6EA42DFC5BFF}"/>
              </a:ext>
            </a:extLst>
          </p:cNvPr>
          <p:cNvGrpSpPr/>
          <p:nvPr/>
        </p:nvGrpSpPr>
        <p:grpSpPr>
          <a:xfrm>
            <a:off x="3665484" y="1633759"/>
            <a:ext cx="662828" cy="662828"/>
            <a:chOff x="1750173" y="2926500"/>
            <a:chExt cx="662828" cy="662828"/>
          </a:xfrm>
        </p:grpSpPr>
        <p:sp>
          <p:nvSpPr>
            <p:cNvPr id="19" name="Oval 18">
              <a:extLst>
                <a:ext uri="{FF2B5EF4-FFF2-40B4-BE49-F238E27FC236}">
                  <a16:creationId xmlns:a16="http://schemas.microsoft.com/office/drawing/2014/main" id="{91BB0B88-202B-48FD-A924-9F3D4EE139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0" name="TextBox 19">
              <a:extLst>
                <a:ext uri="{FF2B5EF4-FFF2-40B4-BE49-F238E27FC236}">
                  <a16:creationId xmlns:a16="http://schemas.microsoft.com/office/drawing/2014/main" id="{186F3BB2-6AA2-41AC-AF0D-873457BCCF1A}"/>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grpSp>
        <p:nvGrpSpPr>
          <p:cNvPr id="10" name="Group 9">
            <a:extLst>
              <a:ext uri="{FF2B5EF4-FFF2-40B4-BE49-F238E27FC236}">
                <a16:creationId xmlns:a16="http://schemas.microsoft.com/office/drawing/2014/main" id="{AED3B013-15F4-458A-9E79-F435AA33BD1F}"/>
              </a:ext>
            </a:extLst>
          </p:cNvPr>
          <p:cNvGrpSpPr/>
          <p:nvPr/>
        </p:nvGrpSpPr>
        <p:grpSpPr>
          <a:xfrm>
            <a:off x="5576346" y="1421093"/>
            <a:ext cx="662828" cy="662828"/>
            <a:chOff x="1750173" y="2926500"/>
            <a:chExt cx="662828" cy="662828"/>
          </a:xfrm>
        </p:grpSpPr>
        <p:sp>
          <p:nvSpPr>
            <p:cNvPr id="11" name="Oval 10">
              <a:extLst>
                <a:ext uri="{FF2B5EF4-FFF2-40B4-BE49-F238E27FC236}">
                  <a16:creationId xmlns:a16="http://schemas.microsoft.com/office/drawing/2014/main" id="{77D36549-57F3-4478-ABB8-3B5CACC2C5C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2" name="TextBox 11">
              <a:extLst>
                <a:ext uri="{FF2B5EF4-FFF2-40B4-BE49-F238E27FC236}">
                  <a16:creationId xmlns:a16="http://schemas.microsoft.com/office/drawing/2014/main" id="{1D0B5BC0-B22D-44C9-818A-A8BC3BE78BDD}"/>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3" name="Group 12">
            <a:extLst>
              <a:ext uri="{FF2B5EF4-FFF2-40B4-BE49-F238E27FC236}">
                <a16:creationId xmlns:a16="http://schemas.microsoft.com/office/drawing/2014/main" id="{E8234485-8478-49E7-A3A5-64F1B57FAA1C}"/>
              </a:ext>
            </a:extLst>
          </p:cNvPr>
          <p:cNvGrpSpPr/>
          <p:nvPr/>
        </p:nvGrpSpPr>
        <p:grpSpPr>
          <a:xfrm>
            <a:off x="3242869" y="2714892"/>
            <a:ext cx="662828" cy="662828"/>
            <a:chOff x="1750173" y="2926500"/>
            <a:chExt cx="662828" cy="662828"/>
          </a:xfrm>
        </p:grpSpPr>
        <p:sp>
          <p:nvSpPr>
            <p:cNvPr id="14" name="Oval 13">
              <a:extLst>
                <a:ext uri="{FF2B5EF4-FFF2-40B4-BE49-F238E27FC236}">
                  <a16:creationId xmlns:a16="http://schemas.microsoft.com/office/drawing/2014/main" id="{4B7CAB0C-F4E3-4728-9629-01EFD1F8A9A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id="{E04F3442-3AEF-418C-93E4-DCE591A0D010}"/>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6" name="Group 15">
            <a:extLst>
              <a:ext uri="{FF2B5EF4-FFF2-40B4-BE49-F238E27FC236}">
                <a16:creationId xmlns:a16="http://schemas.microsoft.com/office/drawing/2014/main" id="{B5FD5540-881B-4023-AEF4-6AB696FDDC2C}"/>
              </a:ext>
            </a:extLst>
          </p:cNvPr>
          <p:cNvGrpSpPr/>
          <p:nvPr/>
        </p:nvGrpSpPr>
        <p:grpSpPr>
          <a:xfrm>
            <a:off x="4858104" y="2211777"/>
            <a:ext cx="662828" cy="662828"/>
            <a:chOff x="1750173" y="2926500"/>
            <a:chExt cx="662828" cy="662828"/>
          </a:xfrm>
        </p:grpSpPr>
        <p:sp>
          <p:nvSpPr>
            <p:cNvPr id="21" name="Oval 20">
              <a:extLst>
                <a:ext uri="{FF2B5EF4-FFF2-40B4-BE49-F238E27FC236}">
                  <a16:creationId xmlns:a16="http://schemas.microsoft.com/office/drawing/2014/main" id="{A0332728-6B98-40FC-B7B7-6B6EE94DEB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a16="http://schemas.microsoft.com/office/drawing/2014/main" id="{A005305A-BBD2-4FAB-BA2A-3ED17E8CCF63}"/>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3" name="Group 22">
            <a:extLst>
              <a:ext uri="{FF2B5EF4-FFF2-40B4-BE49-F238E27FC236}">
                <a16:creationId xmlns:a16="http://schemas.microsoft.com/office/drawing/2014/main" id="{B577E254-E54C-4948-B72F-9E23C7407B89}"/>
              </a:ext>
            </a:extLst>
          </p:cNvPr>
          <p:cNvGrpSpPr/>
          <p:nvPr/>
        </p:nvGrpSpPr>
        <p:grpSpPr>
          <a:xfrm>
            <a:off x="6598105" y="2383478"/>
            <a:ext cx="662828" cy="662828"/>
            <a:chOff x="1750173" y="2926500"/>
            <a:chExt cx="662828" cy="662828"/>
          </a:xfrm>
        </p:grpSpPr>
        <p:sp>
          <p:nvSpPr>
            <p:cNvPr id="24" name="Oval 23">
              <a:extLst>
                <a:ext uri="{FF2B5EF4-FFF2-40B4-BE49-F238E27FC236}">
                  <a16:creationId xmlns:a16="http://schemas.microsoft.com/office/drawing/2014/main" id="{727EC612-49BA-401A-B880-1DE9A54D40A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5" name="TextBox 24">
              <a:extLst>
                <a:ext uri="{FF2B5EF4-FFF2-40B4-BE49-F238E27FC236}">
                  <a16:creationId xmlns:a16="http://schemas.microsoft.com/office/drawing/2014/main" id="{0577D0E9-79C3-4E48-BCAE-1A4A7341FC3E}"/>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6" name="Group 25">
            <a:extLst>
              <a:ext uri="{FF2B5EF4-FFF2-40B4-BE49-F238E27FC236}">
                <a16:creationId xmlns:a16="http://schemas.microsoft.com/office/drawing/2014/main" id="{7E440FF2-B75E-4872-B6C2-1EE54FCDC3B6}"/>
              </a:ext>
            </a:extLst>
          </p:cNvPr>
          <p:cNvGrpSpPr/>
          <p:nvPr/>
        </p:nvGrpSpPr>
        <p:grpSpPr>
          <a:xfrm>
            <a:off x="7550512" y="1880363"/>
            <a:ext cx="662828" cy="662828"/>
            <a:chOff x="1750173" y="2926500"/>
            <a:chExt cx="662828" cy="662828"/>
          </a:xfrm>
        </p:grpSpPr>
        <p:sp>
          <p:nvSpPr>
            <p:cNvPr id="27" name="Oval 26">
              <a:extLst>
                <a:ext uri="{FF2B5EF4-FFF2-40B4-BE49-F238E27FC236}">
                  <a16:creationId xmlns:a16="http://schemas.microsoft.com/office/drawing/2014/main" id="{88129B21-9DBA-4F8E-B63A-BA706CBDDCC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8" name="TextBox 27">
              <a:extLst>
                <a:ext uri="{FF2B5EF4-FFF2-40B4-BE49-F238E27FC236}">
                  <a16:creationId xmlns:a16="http://schemas.microsoft.com/office/drawing/2014/main" id="{EF3CBB94-A5ED-4D17-9779-DA5371F4685F}"/>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29" name="Group 28">
            <a:extLst>
              <a:ext uri="{FF2B5EF4-FFF2-40B4-BE49-F238E27FC236}">
                <a16:creationId xmlns:a16="http://schemas.microsoft.com/office/drawing/2014/main" id="{8437DA79-9DD3-48FD-AAD7-912027B1CD55}"/>
              </a:ext>
            </a:extLst>
          </p:cNvPr>
          <p:cNvGrpSpPr/>
          <p:nvPr/>
        </p:nvGrpSpPr>
        <p:grpSpPr>
          <a:xfrm>
            <a:off x="5433172" y="3054033"/>
            <a:ext cx="662828" cy="662828"/>
            <a:chOff x="1750173" y="2926500"/>
            <a:chExt cx="662828" cy="662828"/>
          </a:xfrm>
        </p:grpSpPr>
        <p:sp>
          <p:nvSpPr>
            <p:cNvPr id="30" name="Oval 29">
              <a:extLst>
                <a:ext uri="{FF2B5EF4-FFF2-40B4-BE49-F238E27FC236}">
                  <a16:creationId xmlns:a16="http://schemas.microsoft.com/office/drawing/2014/main" id="{FF75DA04-B24F-4FFA-9F6B-4B2CFCCB273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a16="http://schemas.microsoft.com/office/drawing/2014/main" id="{1830166A-8974-4BAD-BBA1-1E4A29CF95D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32" name="Group 31">
            <a:extLst>
              <a:ext uri="{FF2B5EF4-FFF2-40B4-BE49-F238E27FC236}">
                <a16:creationId xmlns:a16="http://schemas.microsoft.com/office/drawing/2014/main" id="{CCC1C983-69A6-44C4-BF66-562BD84FC9A4}"/>
              </a:ext>
            </a:extLst>
          </p:cNvPr>
          <p:cNvGrpSpPr/>
          <p:nvPr/>
        </p:nvGrpSpPr>
        <p:grpSpPr>
          <a:xfrm>
            <a:off x="6087534" y="3900920"/>
            <a:ext cx="662828" cy="662828"/>
            <a:chOff x="1750173" y="2926500"/>
            <a:chExt cx="662828" cy="662828"/>
          </a:xfrm>
        </p:grpSpPr>
        <p:sp>
          <p:nvSpPr>
            <p:cNvPr id="33" name="Oval 32">
              <a:extLst>
                <a:ext uri="{FF2B5EF4-FFF2-40B4-BE49-F238E27FC236}">
                  <a16:creationId xmlns:a16="http://schemas.microsoft.com/office/drawing/2014/main" id="{02E9E2C5-D143-45A7-A5D9-1FABD54F2E5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a16="http://schemas.microsoft.com/office/drawing/2014/main" id="{FE79C729-D36E-49BF-8645-0E000E1C86FB}"/>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35" name="Group 34">
            <a:extLst>
              <a:ext uri="{FF2B5EF4-FFF2-40B4-BE49-F238E27FC236}">
                <a16:creationId xmlns:a16="http://schemas.microsoft.com/office/drawing/2014/main" id="{A4708202-EAAD-4A8D-BA17-CFB03C0DCB09}"/>
              </a:ext>
            </a:extLst>
          </p:cNvPr>
          <p:cNvGrpSpPr/>
          <p:nvPr/>
        </p:nvGrpSpPr>
        <p:grpSpPr>
          <a:xfrm>
            <a:off x="8006692" y="2771235"/>
            <a:ext cx="662828" cy="662828"/>
            <a:chOff x="1750173" y="2926500"/>
            <a:chExt cx="662828" cy="662828"/>
          </a:xfrm>
        </p:grpSpPr>
        <p:sp>
          <p:nvSpPr>
            <p:cNvPr id="36" name="Oval 35">
              <a:extLst>
                <a:ext uri="{FF2B5EF4-FFF2-40B4-BE49-F238E27FC236}">
                  <a16:creationId xmlns:a16="http://schemas.microsoft.com/office/drawing/2014/main" id="{36097D49-5F1E-456C-AEF1-09D5A61F3703}"/>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7" name="TextBox 36">
              <a:extLst>
                <a:ext uri="{FF2B5EF4-FFF2-40B4-BE49-F238E27FC236}">
                  <a16:creationId xmlns:a16="http://schemas.microsoft.com/office/drawing/2014/main" id="{DC70170C-ACB3-4642-8C85-C26F47E69F2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sp>
        <p:nvSpPr>
          <p:cNvPr id="38" name="Rectangle: Rounded Corners 37">
            <a:extLst>
              <a:ext uri="{FF2B5EF4-FFF2-40B4-BE49-F238E27FC236}">
                <a16:creationId xmlns:a16="http://schemas.microsoft.com/office/drawing/2014/main" id="{C704D3B5-CC30-4FE5-B342-E7C896D0DC24}"/>
              </a:ext>
            </a:extLst>
          </p:cNvPr>
          <p:cNvSpPr/>
          <p:nvPr/>
        </p:nvSpPr>
        <p:spPr>
          <a:xfrm>
            <a:off x="824020"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9" name="Rectangle: Rounded Corners 38">
            <a:extLst>
              <a:ext uri="{FF2B5EF4-FFF2-40B4-BE49-F238E27FC236}">
                <a16:creationId xmlns:a16="http://schemas.microsoft.com/office/drawing/2014/main" id="{2D048613-96F2-4F05-AC06-5C20320EB687}"/>
              </a:ext>
            </a:extLst>
          </p:cNvPr>
          <p:cNvSpPr/>
          <p:nvPr/>
        </p:nvSpPr>
        <p:spPr>
          <a:xfrm>
            <a:off x="10039166" y="2234389"/>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0" name="Rectangle: Rounded Corners 39">
            <a:extLst>
              <a:ext uri="{FF2B5EF4-FFF2-40B4-BE49-F238E27FC236}">
                <a16:creationId xmlns:a16="http://schemas.microsoft.com/office/drawing/2014/main" id="{49A8396D-160D-47E5-A701-A2B8ACD9B71C}"/>
              </a:ext>
            </a:extLst>
          </p:cNvPr>
          <p:cNvSpPr/>
          <p:nvPr/>
        </p:nvSpPr>
        <p:spPr>
          <a:xfrm>
            <a:off x="824020" y="479926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3 con</a:t>
            </a:r>
          </a:p>
        </p:txBody>
      </p:sp>
      <p:sp>
        <p:nvSpPr>
          <p:cNvPr id="41" name="Rectangle: Rounded Corners 40">
            <a:extLst>
              <a:ext uri="{FF2B5EF4-FFF2-40B4-BE49-F238E27FC236}">
                <a16:creationId xmlns:a16="http://schemas.microsoft.com/office/drawing/2014/main" id="{1FF01535-CCA9-4687-A297-E34F2F339E68}"/>
              </a:ext>
            </a:extLst>
          </p:cNvPr>
          <p:cNvSpPr/>
          <p:nvPr/>
        </p:nvSpPr>
        <p:spPr>
          <a:xfrm>
            <a:off x="10039166" y="4799266"/>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2" name="TextBox 41">
            <a:extLst>
              <a:ext uri="{FF2B5EF4-FFF2-40B4-BE49-F238E27FC236}">
                <a16:creationId xmlns:a16="http://schemas.microsoft.com/office/drawing/2014/main" id="{BF669857-EF60-4CDB-B541-22DF46A25F32}"/>
              </a:ext>
            </a:extLst>
          </p:cNvPr>
          <p:cNvSpPr txBox="1"/>
          <p:nvPr/>
        </p:nvSpPr>
        <p:spPr>
          <a:xfrm>
            <a:off x="1411401" y="5926594"/>
            <a:ext cx="5900974" cy="461665"/>
          </a:xfrm>
          <a:prstGeom prst="rect">
            <a:avLst/>
          </a:prstGeom>
          <a:noFill/>
        </p:spPr>
        <p:txBody>
          <a:bodyPr wrap="none" rtlCol="0">
            <a:spAutoFit/>
          </a:bodyPr>
          <a:lstStyle/>
          <a:p>
            <a:r>
              <a:rPr lang="vi-VN" sz="2400" dirty="0"/>
              <a:t>b) Con mèo nào câu được nhiều cá nhất?</a:t>
            </a:r>
          </a:p>
        </p:txBody>
      </p:sp>
      <p:sp>
        <p:nvSpPr>
          <p:cNvPr id="6" name="Oval 5">
            <a:extLst>
              <a:ext uri="{FF2B5EF4-FFF2-40B4-BE49-F238E27FC236}">
                <a16:creationId xmlns:a16="http://schemas.microsoft.com/office/drawing/2014/main" id="{045313C7-BEBC-48EE-BB73-B167349FA65E}"/>
              </a:ext>
            </a:extLst>
          </p:cNvPr>
          <p:cNvSpPr/>
          <p:nvPr/>
        </p:nvSpPr>
        <p:spPr>
          <a:xfrm>
            <a:off x="1662545" y="3716861"/>
            <a:ext cx="2029442" cy="1763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701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ppt_y</p:attrName>
                                        </p:attrNameLst>
                                      </p:cBhvr>
                                      <p:tavLst>
                                        <p:tav tm="0">
                                          <p:val>
                                            <p:strVal val="#ppt_y+#ppt_h*1.125000"/>
                                          </p:val>
                                        </p:tav>
                                        <p:tav tm="100000">
                                          <p:val>
                                            <p:strVal val="#ppt_y"/>
                                          </p:val>
                                        </p:tav>
                                      </p:tavLst>
                                    </p:anim>
                                    <p:animEffect transition="in" filter="wipe(up)">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up)">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p:tgtEl>
                                          <p:spTgt spid="32"/>
                                        </p:tgtEl>
                                        <p:attrNameLst>
                                          <p:attrName>ppt_y</p:attrName>
                                        </p:attrNameLst>
                                      </p:cBhvr>
                                      <p:tavLst>
                                        <p:tav tm="0">
                                          <p:val>
                                            <p:strVal val="#ppt_y+#ppt_h*1.125000"/>
                                          </p:val>
                                        </p:tav>
                                        <p:tav tm="100000">
                                          <p:val>
                                            <p:strVal val="#ppt_y"/>
                                          </p:val>
                                        </p:tav>
                                      </p:tavLst>
                                    </p:anim>
                                    <p:animEffect transition="in" filter="wipe(up)">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p:tgtEl>
                                          <p:spTgt spid="35"/>
                                        </p:tgtEl>
                                        <p:attrNameLst>
                                          <p:attrName>ppt_y</p:attrName>
                                        </p:attrNameLst>
                                      </p:cBhvr>
                                      <p:tavLst>
                                        <p:tav tm="0">
                                          <p:val>
                                            <p:strVal val="#ppt_y+#ppt_h*1.125000"/>
                                          </p:val>
                                        </p:tav>
                                        <p:tav tm="100000">
                                          <p:val>
                                            <p:strVal val="#ppt_y"/>
                                          </p:val>
                                        </p:tav>
                                      </p:tavLst>
                                    </p:anim>
                                    <p:animEffect transition="in" filter="wipe(up)">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repeatCount="3000" fill="hold" nodeType="clickEffect">
                                  <p:stCondLst>
                                    <p:cond delay="0"/>
                                  </p:stCondLst>
                                  <p:childTnLst>
                                    <p:animEffect transition="out" filter="fade">
                                      <p:cBhvr>
                                        <p:cTn id="78" dur="500" tmFilter="0, 0; .2, .5; .8, .5; 1, 0"/>
                                        <p:tgtEl>
                                          <p:spTgt spid="18"/>
                                        </p:tgtEl>
                                      </p:cBhvr>
                                    </p:animEffect>
                                    <p:animScale>
                                      <p:cBhvr>
                                        <p:cTn id="79" dur="250" autoRev="1" fill="hold"/>
                                        <p:tgtEl>
                                          <p:spTgt spid="18"/>
                                        </p:tgtEl>
                                      </p:cBhvr>
                                      <p:by x="105000" y="105000"/>
                                    </p:animScale>
                                  </p:childTnLst>
                                </p:cTn>
                              </p:par>
                              <p:par>
                                <p:cTn id="80" presetID="26" presetClass="emph" presetSubtype="0" repeatCount="3000" fill="hold" nodeType="withEffect">
                                  <p:stCondLst>
                                    <p:cond delay="0"/>
                                  </p:stCondLst>
                                  <p:childTnLst>
                                    <p:animEffect transition="out" filter="fade">
                                      <p:cBhvr>
                                        <p:cTn id="81" dur="500" tmFilter="0, 0; .2, .5; .8, .5; 1, 0"/>
                                        <p:tgtEl>
                                          <p:spTgt spid="35"/>
                                        </p:tgtEl>
                                      </p:cBhvr>
                                    </p:animEffect>
                                    <p:animScale>
                                      <p:cBhvr>
                                        <p:cTn id="82" dur="250" autoRev="1" fill="hold"/>
                                        <p:tgtEl>
                                          <p:spTgt spid="35"/>
                                        </p:tgtEl>
                                      </p:cBhvr>
                                      <p:by x="105000" y="105000"/>
                                    </p:animScale>
                                  </p:childTnLst>
                                </p:cTn>
                              </p:par>
                            </p:childTnLst>
                          </p:cTn>
                        </p:par>
                        <p:par>
                          <p:cTn id="83" fill="hold">
                            <p:stCondLst>
                              <p:cond delay="150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mph" presetSubtype="0" repeatCount="3000" fill="hold" nodeType="clickEffect">
                                  <p:stCondLst>
                                    <p:cond delay="0"/>
                                  </p:stCondLst>
                                  <p:childTnLst>
                                    <p:animEffect transition="out" filter="fade">
                                      <p:cBhvr>
                                        <p:cTn id="92" dur="500" tmFilter="0, 0; .2, .5; .8, .5; 1, 0"/>
                                        <p:tgtEl>
                                          <p:spTgt spid="10"/>
                                        </p:tgtEl>
                                      </p:cBhvr>
                                    </p:animEffect>
                                    <p:animScale>
                                      <p:cBhvr>
                                        <p:cTn id="93" dur="250" autoRev="1" fill="hold"/>
                                        <p:tgtEl>
                                          <p:spTgt spid="10"/>
                                        </p:tgtEl>
                                      </p:cBhvr>
                                      <p:by x="105000" y="105000"/>
                                    </p:animScale>
                                  </p:childTnLst>
                                </p:cTn>
                              </p:par>
                              <p:par>
                                <p:cTn id="94" presetID="26" presetClass="emph" presetSubtype="0" repeatCount="3000" fill="hold" nodeType="withEffect">
                                  <p:stCondLst>
                                    <p:cond delay="0"/>
                                  </p:stCondLst>
                                  <p:childTnLst>
                                    <p:animEffect transition="out" filter="fade">
                                      <p:cBhvr>
                                        <p:cTn id="95" dur="500" tmFilter="0, 0; .2, .5; .8, .5; 1, 0"/>
                                        <p:tgtEl>
                                          <p:spTgt spid="13"/>
                                        </p:tgtEl>
                                      </p:cBhvr>
                                    </p:animEffect>
                                    <p:animScale>
                                      <p:cBhvr>
                                        <p:cTn id="96" dur="250" autoRev="1" fill="hold"/>
                                        <p:tgtEl>
                                          <p:spTgt spid="13"/>
                                        </p:tgtEl>
                                      </p:cBhvr>
                                      <p:by x="105000" y="105000"/>
                                    </p:animScale>
                                  </p:childTnLst>
                                </p:cTn>
                              </p:par>
                            </p:childTnLst>
                          </p:cTn>
                        </p:par>
                        <p:par>
                          <p:cTn id="97" fill="hold">
                            <p:stCondLst>
                              <p:cond delay="1500"/>
                            </p:stCondLst>
                            <p:childTnLst>
                              <p:par>
                                <p:cTn id="98" presetID="53" presetClass="entr" presetSubtype="16"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500" fill="hold"/>
                                        <p:tgtEl>
                                          <p:spTgt spid="39"/>
                                        </p:tgtEl>
                                        <p:attrNameLst>
                                          <p:attrName>ppt_w</p:attrName>
                                        </p:attrNameLst>
                                      </p:cBhvr>
                                      <p:tavLst>
                                        <p:tav tm="0">
                                          <p:val>
                                            <p:fltVal val="0"/>
                                          </p:val>
                                        </p:tav>
                                        <p:tav tm="100000">
                                          <p:val>
                                            <p:strVal val="#ppt_w"/>
                                          </p:val>
                                        </p:tav>
                                      </p:tavLst>
                                    </p:anim>
                                    <p:anim calcmode="lin" valueType="num">
                                      <p:cBhvr>
                                        <p:cTn id="101" dur="500" fill="hold"/>
                                        <p:tgtEl>
                                          <p:spTgt spid="39"/>
                                        </p:tgtEl>
                                        <p:attrNameLst>
                                          <p:attrName>ppt_h</p:attrName>
                                        </p:attrNameLst>
                                      </p:cBhvr>
                                      <p:tavLst>
                                        <p:tav tm="0">
                                          <p:val>
                                            <p:fltVal val="0"/>
                                          </p:val>
                                        </p:tav>
                                        <p:tav tm="100000">
                                          <p:val>
                                            <p:strVal val="#ppt_h"/>
                                          </p:val>
                                        </p:tav>
                                      </p:tavLst>
                                    </p:anim>
                                    <p:animEffect transition="in" filter="fade">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repeatCount="3000" fill="hold" nodeType="clickEffect">
                                  <p:stCondLst>
                                    <p:cond delay="0"/>
                                  </p:stCondLst>
                                  <p:childTnLst>
                                    <p:animEffect transition="out" filter="fade">
                                      <p:cBhvr>
                                        <p:cTn id="106" dur="500" tmFilter="0, 0; .2, .5; .8, .5; 1, 0"/>
                                        <p:tgtEl>
                                          <p:spTgt spid="16"/>
                                        </p:tgtEl>
                                      </p:cBhvr>
                                    </p:animEffect>
                                    <p:animScale>
                                      <p:cBhvr>
                                        <p:cTn id="107" dur="250" autoRev="1" fill="hold"/>
                                        <p:tgtEl>
                                          <p:spTgt spid="16"/>
                                        </p:tgtEl>
                                      </p:cBhvr>
                                      <p:by x="105000" y="105000"/>
                                    </p:animScale>
                                  </p:childTnLst>
                                </p:cTn>
                              </p:par>
                              <p:par>
                                <p:cTn id="108" presetID="26" presetClass="emph" presetSubtype="0" repeatCount="3000" fill="hold" nodeType="withEffect">
                                  <p:stCondLst>
                                    <p:cond delay="0"/>
                                  </p:stCondLst>
                                  <p:childTnLst>
                                    <p:animEffect transition="out" filter="fade">
                                      <p:cBhvr>
                                        <p:cTn id="109" dur="500" tmFilter="0, 0; .2, .5; .8, .5; 1, 0"/>
                                        <p:tgtEl>
                                          <p:spTgt spid="23"/>
                                        </p:tgtEl>
                                      </p:cBhvr>
                                    </p:animEffect>
                                    <p:animScale>
                                      <p:cBhvr>
                                        <p:cTn id="110" dur="250" autoRev="1" fill="hold"/>
                                        <p:tgtEl>
                                          <p:spTgt spid="23"/>
                                        </p:tgtEl>
                                      </p:cBhvr>
                                      <p:by x="105000" y="105000"/>
                                    </p:animScale>
                                  </p:childTnLst>
                                </p:cTn>
                              </p:par>
                              <p:par>
                                <p:cTn id="111" presetID="26" presetClass="emph" presetSubtype="0" repeatCount="3000" fill="hold" nodeType="withEffect">
                                  <p:stCondLst>
                                    <p:cond delay="0"/>
                                  </p:stCondLst>
                                  <p:childTnLst>
                                    <p:animEffect transition="out" filter="fade">
                                      <p:cBhvr>
                                        <p:cTn id="112" dur="500" tmFilter="0, 0; .2, .5; .8, .5; 1, 0"/>
                                        <p:tgtEl>
                                          <p:spTgt spid="32"/>
                                        </p:tgtEl>
                                      </p:cBhvr>
                                    </p:animEffect>
                                    <p:animScale>
                                      <p:cBhvr>
                                        <p:cTn id="113" dur="250" autoRev="1" fill="hold"/>
                                        <p:tgtEl>
                                          <p:spTgt spid="32"/>
                                        </p:tgtEl>
                                      </p:cBhvr>
                                      <p:by x="105000" y="105000"/>
                                    </p:animScale>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500" fill="hold"/>
                                        <p:tgtEl>
                                          <p:spTgt spid="40"/>
                                        </p:tgtEl>
                                        <p:attrNameLst>
                                          <p:attrName>ppt_w</p:attrName>
                                        </p:attrNameLst>
                                      </p:cBhvr>
                                      <p:tavLst>
                                        <p:tav tm="0">
                                          <p:val>
                                            <p:fltVal val="0"/>
                                          </p:val>
                                        </p:tav>
                                        <p:tav tm="100000">
                                          <p:val>
                                            <p:strVal val="#ppt_w"/>
                                          </p:val>
                                        </p:tav>
                                      </p:tavLst>
                                    </p:anim>
                                    <p:anim calcmode="lin" valueType="num">
                                      <p:cBhvr>
                                        <p:cTn id="118" dur="500" fill="hold"/>
                                        <p:tgtEl>
                                          <p:spTgt spid="40"/>
                                        </p:tgtEl>
                                        <p:attrNameLst>
                                          <p:attrName>ppt_h</p:attrName>
                                        </p:attrNameLst>
                                      </p:cBhvr>
                                      <p:tavLst>
                                        <p:tav tm="0">
                                          <p:val>
                                            <p:fltVal val="0"/>
                                          </p:val>
                                        </p:tav>
                                        <p:tav tm="100000">
                                          <p:val>
                                            <p:strVal val="#ppt_h"/>
                                          </p:val>
                                        </p:tav>
                                      </p:tavLst>
                                    </p:anim>
                                    <p:animEffect transition="in" filter="fade">
                                      <p:cBhvr>
                                        <p:cTn id="119" dur="5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26" presetClass="emph" presetSubtype="0" repeatCount="3000" fill="hold" nodeType="clickEffect">
                                  <p:stCondLst>
                                    <p:cond delay="0"/>
                                  </p:stCondLst>
                                  <p:childTnLst>
                                    <p:animEffect transition="out" filter="fade">
                                      <p:cBhvr>
                                        <p:cTn id="123" dur="500" tmFilter="0, 0; .2, .5; .8, .5; 1, 0"/>
                                        <p:tgtEl>
                                          <p:spTgt spid="26"/>
                                        </p:tgtEl>
                                      </p:cBhvr>
                                    </p:animEffect>
                                    <p:animScale>
                                      <p:cBhvr>
                                        <p:cTn id="124" dur="250" autoRev="1" fill="hold"/>
                                        <p:tgtEl>
                                          <p:spTgt spid="26"/>
                                        </p:tgtEl>
                                      </p:cBhvr>
                                      <p:by x="105000" y="105000"/>
                                    </p:animScale>
                                  </p:childTnLst>
                                </p:cTn>
                              </p:par>
                              <p:par>
                                <p:cTn id="125" presetID="26" presetClass="emph" presetSubtype="0" repeatCount="3000" fill="hold" nodeType="withEffect">
                                  <p:stCondLst>
                                    <p:cond delay="0"/>
                                  </p:stCondLst>
                                  <p:childTnLst>
                                    <p:animEffect transition="out" filter="fade">
                                      <p:cBhvr>
                                        <p:cTn id="126" dur="500" tmFilter="0, 0; .2, .5; .8, .5; 1, 0"/>
                                        <p:tgtEl>
                                          <p:spTgt spid="29"/>
                                        </p:tgtEl>
                                      </p:cBhvr>
                                    </p:animEffect>
                                    <p:animScale>
                                      <p:cBhvr>
                                        <p:cTn id="127" dur="250" autoRev="1" fill="hold"/>
                                        <p:tgtEl>
                                          <p:spTgt spid="29"/>
                                        </p:tgtEl>
                                      </p:cBhvr>
                                      <p:by x="105000" y="105000"/>
                                    </p:animScale>
                                  </p:childTnLst>
                                </p:cTn>
                              </p:par>
                            </p:childTnLst>
                          </p:cTn>
                        </p:par>
                        <p:par>
                          <p:cTn id="128" fill="hold">
                            <p:stCondLst>
                              <p:cond delay="1500"/>
                            </p:stCondLst>
                            <p:childTnLst>
                              <p:par>
                                <p:cTn id="129" presetID="53" presetClass="entr" presetSubtype="16"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p:cTn id="131" dur="500" fill="hold"/>
                                        <p:tgtEl>
                                          <p:spTgt spid="41"/>
                                        </p:tgtEl>
                                        <p:attrNameLst>
                                          <p:attrName>ppt_w</p:attrName>
                                        </p:attrNameLst>
                                      </p:cBhvr>
                                      <p:tavLst>
                                        <p:tav tm="0">
                                          <p:val>
                                            <p:fltVal val="0"/>
                                          </p:val>
                                        </p:tav>
                                        <p:tav tm="100000">
                                          <p:val>
                                            <p:strVal val="#ppt_w"/>
                                          </p:val>
                                        </p:tav>
                                      </p:tavLst>
                                    </p:anim>
                                    <p:anim calcmode="lin" valueType="num">
                                      <p:cBhvr>
                                        <p:cTn id="132" dur="500" fill="hold"/>
                                        <p:tgtEl>
                                          <p:spTgt spid="41"/>
                                        </p:tgtEl>
                                        <p:attrNameLst>
                                          <p:attrName>ppt_h</p:attrName>
                                        </p:attrNameLst>
                                      </p:cBhvr>
                                      <p:tavLst>
                                        <p:tav tm="0">
                                          <p:val>
                                            <p:fltVal val="0"/>
                                          </p:val>
                                        </p:tav>
                                        <p:tav tm="100000">
                                          <p:val>
                                            <p:strVal val="#ppt_h"/>
                                          </p:val>
                                        </p:tav>
                                      </p:tavLst>
                                    </p:anim>
                                    <p:animEffect transition="in" filter="fade">
                                      <p:cBhvr>
                                        <p:cTn id="133" dur="500"/>
                                        <p:tgtEl>
                                          <p:spTgt spid="41"/>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wipe(left)">
                                      <p:cBhvr>
                                        <p:cTn id="138" dur="500"/>
                                        <p:tgtEl>
                                          <p:spTgt spid="42"/>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ntr" presetSubtype="1" fill="hold" grpId="0" nodeType="clickEffect">
                                  <p:stCondLst>
                                    <p:cond delay="0"/>
                                  </p:stCondLst>
                                  <p:childTnLst>
                                    <p:set>
                                      <p:cBhvr>
                                        <p:cTn id="142" dur="1" fill="hold">
                                          <p:stCondLst>
                                            <p:cond delay="0"/>
                                          </p:stCondLst>
                                        </p:cTn>
                                        <p:tgtEl>
                                          <p:spTgt spid="6"/>
                                        </p:tgtEl>
                                        <p:attrNameLst>
                                          <p:attrName>style.visibility</p:attrName>
                                        </p:attrNameLst>
                                      </p:cBhvr>
                                      <p:to>
                                        <p:strVal val="visible"/>
                                      </p:to>
                                    </p:set>
                                    <p:animEffect transition="in" filter="wheel(1)">
                                      <p:cBhvr>
                                        <p:cTn id="1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38" grpId="0" animBg="1"/>
      <p:bldP spid="39" grpId="0" animBg="1"/>
      <p:bldP spid="40" grpId="0" animBg="1"/>
      <p:bldP spid="41" grpId="0" animBg="1"/>
      <p:bldP spid="42"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0381BD-D29A-40ED-B2B1-E94133F38F9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08995" y="352246"/>
            <a:ext cx="6867568" cy="3470634"/>
          </a:xfrm>
          <a:prstGeom prst="rect">
            <a:avLst/>
          </a:prstGeom>
        </p:spPr>
      </p:pic>
      <p:sp>
        <p:nvSpPr>
          <p:cNvPr id="4" name="Oval 3">
            <a:extLst>
              <a:ext uri="{FF2B5EF4-FFF2-40B4-BE49-F238E27FC236}">
                <a16:creationId xmlns:a16="http://schemas.microsoft.com/office/drawing/2014/main" id="{0A6BFAE3-118E-4721-83E0-5CFCD2AF6A78}"/>
              </a:ext>
            </a:extLst>
          </p:cNvPr>
          <p:cNvSpPr/>
          <p:nvPr/>
        </p:nvSpPr>
        <p:spPr>
          <a:xfrm>
            <a:off x="856535" y="129980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C5941E68-4475-4EC1-BC23-0874DA548BD0}"/>
              </a:ext>
            </a:extLst>
          </p:cNvPr>
          <p:cNvSpPr txBox="1"/>
          <p:nvPr/>
        </p:nvSpPr>
        <p:spPr>
          <a:xfrm>
            <a:off x="1293858" y="1299803"/>
            <a:ext cx="3503226" cy="2677656"/>
          </a:xfrm>
          <a:prstGeom prst="rect">
            <a:avLst/>
          </a:prstGeom>
          <a:noFill/>
        </p:spPr>
        <p:txBody>
          <a:bodyPr wrap="square" rtlCol="0">
            <a:spAutoFit/>
          </a:bodyPr>
          <a:lstStyle/>
          <a:p>
            <a:pPr algn="just"/>
            <a:r>
              <a:rPr lang="vi-VN" sz="2400" dirty="0"/>
              <a:t>Vào bữa cơm gia đình, Mai lấy đũa cho cả nhà. Mai lấy 12 chiếc đũa chia thành các đôi thì vừa đủ mỗi người một đôi. Hỏi gia đình Mai có mấy người?</a:t>
            </a:r>
          </a:p>
        </p:txBody>
      </p:sp>
      <p:sp>
        <p:nvSpPr>
          <p:cNvPr id="6" name="TextBox 5">
            <a:extLst>
              <a:ext uri="{FF2B5EF4-FFF2-40B4-BE49-F238E27FC236}">
                <a16:creationId xmlns:a16="http://schemas.microsoft.com/office/drawing/2014/main" id="{A2B55210-62C6-44EB-AA83-6E300278EA77}"/>
              </a:ext>
            </a:extLst>
          </p:cNvPr>
          <p:cNvSpPr txBox="1"/>
          <p:nvPr/>
        </p:nvSpPr>
        <p:spPr>
          <a:xfrm>
            <a:off x="5130089" y="3727961"/>
            <a:ext cx="1551369" cy="523220"/>
          </a:xfrm>
          <a:prstGeom prst="rect">
            <a:avLst/>
          </a:prstGeom>
          <a:noFill/>
        </p:spPr>
        <p:txBody>
          <a:bodyPr wrap="square" rtlCol="0">
            <a:spAutoFit/>
          </a:bodyPr>
          <a:lstStyle/>
          <a:p>
            <a:pPr algn="ctr"/>
            <a:r>
              <a:rPr lang="vi-VN" sz="2800" i="1" dirty="0"/>
              <a:t>Bài giải</a:t>
            </a:r>
          </a:p>
        </p:txBody>
      </p:sp>
      <p:sp>
        <p:nvSpPr>
          <p:cNvPr id="8" name="TextBox 7">
            <a:extLst>
              <a:ext uri="{FF2B5EF4-FFF2-40B4-BE49-F238E27FC236}">
                <a16:creationId xmlns:a16="http://schemas.microsoft.com/office/drawing/2014/main" id="{8F8D8B04-4D55-464B-95B5-23FFBCBDEFFA}"/>
              </a:ext>
            </a:extLst>
          </p:cNvPr>
          <p:cNvSpPr txBox="1"/>
          <p:nvPr/>
        </p:nvSpPr>
        <p:spPr>
          <a:xfrm>
            <a:off x="2967936" y="4770437"/>
            <a:ext cx="5176796" cy="523220"/>
          </a:xfrm>
          <a:prstGeom prst="rect">
            <a:avLst/>
          </a:prstGeom>
          <a:noFill/>
        </p:spPr>
        <p:txBody>
          <a:bodyPr wrap="square" rtlCol="0">
            <a:spAutoFit/>
          </a:bodyPr>
          <a:lstStyle/>
          <a:p>
            <a:pPr algn="ctr"/>
            <a:r>
              <a:rPr lang="vi-VN" sz="2800" dirty="0">
                <a:solidFill>
                  <a:srgbClr val="FF0000"/>
                </a:solidFill>
              </a:rPr>
              <a:t>Gia đình Mai có số người là:</a:t>
            </a:r>
          </a:p>
        </p:txBody>
      </p:sp>
      <p:sp>
        <p:nvSpPr>
          <p:cNvPr id="9" name="TextBox 8">
            <a:extLst>
              <a:ext uri="{FF2B5EF4-FFF2-40B4-BE49-F238E27FC236}">
                <a16:creationId xmlns:a16="http://schemas.microsoft.com/office/drawing/2014/main" id="{FC070F70-9756-439E-A0D1-98836C8EC122}"/>
              </a:ext>
            </a:extLst>
          </p:cNvPr>
          <p:cNvSpPr txBox="1"/>
          <p:nvPr/>
        </p:nvSpPr>
        <p:spPr>
          <a:xfrm>
            <a:off x="2967936" y="5297621"/>
            <a:ext cx="5065485" cy="523220"/>
          </a:xfrm>
          <a:prstGeom prst="rect">
            <a:avLst/>
          </a:prstGeom>
          <a:noFill/>
        </p:spPr>
        <p:txBody>
          <a:bodyPr wrap="square" rtlCol="0">
            <a:spAutoFit/>
          </a:bodyPr>
          <a:lstStyle/>
          <a:p>
            <a:pPr algn="ctr"/>
            <a:r>
              <a:rPr lang="vi-VN" sz="2800" dirty="0">
                <a:solidFill>
                  <a:srgbClr val="FF0000"/>
                </a:solidFill>
              </a:rPr>
              <a:t>12 : 2 = 6 (người)</a:t>
            </a:r>
          </a:p>
        </p:txBody>
      </p:sp>
      <p:sp>
        <p:nvSpPr>
          <p:cNvPr id="10" name="TextBox 9">
            <a:extLst>
              <a:ext uri="{FF2B5EF4-FFF2-40B4-BE49-F238E27FC236}">
                <a16:creationId xmlns:a16="http://schemas.microsoft.com/office/drawing/2014/main" id="{55F65825-2D33-4DB7-8AC0-B9F8AD84D04D}"/>
              </a:ext>
            </a:extLst>
          </p:cNvPr>
          <p:cNvSpPr txBox="1"/>
          <p:nvPr/>
        </p:nvSpPr>
        <p:spPr>
          <a:xfrm>
            <a:off x="3931944" y="5816877"/>
            <a:ext cx="4010835" cy="523220"/>
          </a:xfrm>
          <a:prstGeom prst="rect">
            <a:avLst/>
          </a:prstGeom>
          <a:noFill/>
        </p:spPr>
        <p:txBody>
          <a:bodyPr wrap="square" rtlCol="0">
            <a:spAutoFit/>
          </a:bodyPr>
          <a:lstStyle/>
          <a:p>
            <a:pPr algn="r"/>
            <a:r>
              <a:rPr lang="vi-VN" sz="2800" dirty="0">
                <a:solidFill>
                  <a:srgbClr val="FF0000"/>
                </a:solidFill>
              </a:rPr>
              <a:t>Đáp số: 6 người.</a:t>
            </a:r>
          </a:p>
        </p:txBody>
      </p:sp>
      <p:sp>
        <p:nvSpPr>
          <p:cNvPr id="11" name="TextBox 10">
            <a:extLst>
              <a:ext uri="{FF2B5EF4-FFF2-40B4-BE49-F238E27FC236}">
                <a16:creationId xmlns:a16="http://schemas.microsoft.com/office/drawing/2014/main" id="{EB98E412-E5A7-407C-9B22-5733AB7EB0D1}"/>
              </a:ext>
            </a:extLst>
          </p:cNvPr>
          <p:cNvSpPr txBox="1"/>
          <p:nvPr/>
        </p:nvSpPr>
        <p:spPr>
          <a:xfrm>
            <a:off x="2856625" y="4243253"/>
            <a:ext cx="5176796" cy="523220"/>
          </a:xfrm>
          <a:prstGeom prst="rect">
            <a:avLst/>
          </a:prstGeom>
          <a:noFill/>
        </p:spPr>
        <p:txBody>
          <a:bodyPr wrap="square" rtlCol="0">
            <a:spAutoFit/>
          </a:bodyPr>
          <a:lstStyle/>
          <a:p>
            <a:pPr algn="ctr"/>
            <a:r>
              <a:rPr lang="vi-VN" sz="2800" dirty="0">
                <a:solidFill>
                  <a:srgbClr val="FF0000"/>
                </a:solidFill>
              </a:rPr>
              <a:t>Mỗi đôi đũa có 2 chiếc đũa.</a:t>
            </a:r>
          </a:p>
        </p:txBody>
      </p:sp>
      <p:pic>
        <p:nvPicPr>
          <p:cNvPr id="12" name="Picture 11" descr="C:\Users\TUAN\Downloads\Luyện tập 1.png">
            <a:extLst>
              <a:ext uri="{FF2B5EF4-FFF2-40B4-BE49-F238E27FC236}">
                <a16:creationId xmlns:a16="http://schemas.microsoft.com/office/drawing/2014/main" id="{4BF2F9CB-CB3D-4782-8695-AEF903E6FC12}"/>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val="15736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1917</TotalTime>
  <Words>392</Words>
  <Application>Microsoft Office PowerPoint</Application>
  <PresentationFormat>Widescreen</PresentationFormat>
  <Paragraphs>126</Paragraphs>
  <Slides>12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HP001 4H</vt:lpstr>
      <vt:lpstr>宋体</vt:lpstr>
      <vt:lpstr>Arial</vt:lpstr>
      <vt:lpstr>Calibri</vt:lpstr>
      <vt:lpstr>等线</vt:lpstr>
      <vt:lpstr>HP001 4 hàng</vt:lpstr>
      <vt:lpstr>iCiel Cadena</vt:lpstr>
      <vt:lpstr>Times New Roman</vt:lpstr>
      <vt:lpstr>UTM Avo</vt:lpstr>
      <vt:lpstr>UTM Cookies</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10P271021</cp:lastModifiedBy>
  <cp:revision>174</cp:revision>
  <dcterms:created xsi:type="dcterms:W3CDTF">2021-06-02T01:34:28Z</dcterms:created>
  <dcterms:modified xsi:type="dcterms:W3CDTF">2022-02-09T13:03:42Z</dcterms:modified>
</cp:coreProperties>
</file>