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79" r:id="rId4"/>
    <p:sldId id="284" r:id="rId5"/>
    <p:sldId id="258" r:id="rId6"/>
    <p:sldId id="286" r:id="rId7"/>
    <p:sldId id="7364" r:id="rId8"/>
    <p:sldId id="7356" r:id="rId9"/>
    <p:sldId id="7307" r:id="rId10"/>
    <p:sldId id="7362" r:id="rId11"/>
    <p:sldId id="333" r:id="rId12"/>
    <p:sldId id="7363" r:id="rId13"/>
    <p:sldId id="7365" r:id="rId14"/>
    <p:sldId id="7366" r:id="rId15"/>
    <p:sldId id="285" r:id="rId16"/>
    <p:sldId id="261" r:id="rId17"/>
    <p:sldId id="7367" r:id="rId18"/>
    <p:sldId id="7368" r:id="rId19"/>
    <p:sldId id="7369" r:id="rId20"/>
    <p:sldId id="7370"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4" autoAdjust="0"/>
    <p:restoredTop sz="94660"/>
  </p:normalViewPr>
  <p:slideViewPr>
    <p:cSldViewPr snapToGrid="0">
      <p:cViewPr varScale="1">
        <p:scale>
          <a:sx n="88" d="100"/>
          <a:sy n="88" d="100"/>
        </p:scale>
        <p:origin x="6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0BE5E-78CF-480F-B55E-281D8D17B06F}" type="datetimeFigureOut">
              <a:rPr lang="zh-CN" altLang="en-US" smtClean="0"/>
              <a:t>2025/5/23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652C3-61BD-40EA-852F-FD86023C453C}" type="slidenum">
              <a:rPr lang="zh-CN" altLang="en-US" smtClean="0"/>
              <a:t>‹#›</a:t>
            </a:fld>
            <a:endParaRPr lang="zh-CN" altLang="en-US"/>
          </a:p>
        </p:txBody>
      </p:sp>
    </p:spTree>
    <p:extLst>
      <p:ext uri="{BB962C8B-B14F-4D97-AF65-F5344CB8AC3E}">
        <p14:creationId xmlns:p14="http://schemas.microsoft.com/office/powerpoint/2010/main" val="17211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a:t>
            </a:fld>
            <a:endParaRPr lang="zh-CN" altLang="en-US"/>
          </a:p>
        </p:txBody>
      </p:sp>
    </p:spTree>
    <p:extLst>
      <p:ext uri="{BB962C8B-B14F-4D97-AF65-F5344CB8AC3E}">
        <p14:creationId xmlns:p14="http://schemas.microsoft.com/office/powerpoint/2010/main" val="34931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16</a:t>
            </a:fld>
            <a:endParaRPr lang="zh-CN" altLang="en-US"/>
          </a:p>
        </p:txBody>
      </p:sp>
    </p:spTree>
    <p:extLst>
      <p:ext uri="{BB962C8B-B14F-4D97-AF65-F5344CB8AC3E}">
        <p14:creationId xmlns:p14="http://schemas.microsoft.com/office/powerpoint/2010/main" val="159647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17</a:t>
            </a:fld>
            <a:endParaRPr lang="zh-CN" altLang="en-US"/>
          </a:p>
        </p:txBody>
      </p:sp>
    </p:spTree>
    <p:extLst>
      <p:ext uri="{BB962C8B-B14F-4D97-AF65-F5344CB8AC3E}">
        <p14:creationId xmlns:p14="http://schemas.microsoft.com/office/powerpoint/2010/main" val="346066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18</a:t>
            </a:fld>
            <a:endParaRPr lang="zh-CN" altLang="en-US"/>
          </a:p>
        </p:txBody>
      </p:sp>
    </p:spTree>
    <p:extLst>
      <p:ext uri="{BB962C8B-B14F-4D97-AF65-F5344CB8AC3E}">
        <p14:creationId xmlns:p14="http://schemas.microsoft.com/office/powerpoint/2010/main" val="155302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19</a:t>
            </a:fld>
            <a:endParaRPr lang="zh-CN" altLang="en-US"/>
          </a:p>
        </p:txBody>
      </p:sp>
    </p:spTree>
    <p:extLst>
      <p:ext uri="{BB962C8B-B14F-4D97-AF65-F5344CB8AC3E}">
        <p14:creationId xmlns:p14="http://schemas.microsoft.com/office/powerpoint/2010/main" val="196022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20</a:t>
            </a:fld>
            <a:endParaRPr lang="zh-CN" altLang="en-US"/>
          </a:p>
        </p:txBody>
      </p:sp>
    </p:spTree>
    <p:extLst>
      <p:ext uri="{BB962C8B-B14F-4D97-AF65-F5344CB8AC3E}">
        <p14:creationId xmlns:p14="http://schemas.microsoft.com/office/powerpoint/2010/main" val="92265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a:t>
            </a:fld>
            <a:endParaRPr lang="zh-CN" altLang="en-US"/>
          </a:p>
        </p:txBody>
      </p:sp>
    </p:spTree>
    <p:extLst>
      <p:ext uri="{BB962C8B-B14F-4D97-AF65-F5344CB8AC3E}">
        <p14:creationId xmlns:p14="http://schemas.microsoft.com/office/powerpoint/2010/main" val="389774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3</a:t>
            </a:fld>
            <a:endParaRPr lang="zh-CN" altLang="en-US"/>
          </a:p>
        </p:txBody>
      </p:sp>
    </p:spTree>
    <p:extLst>
      <p:ext uri="{BB962C8B-B14F-4D97-AF65-F5344CB8AC3E}">
        <p14:creationId xmlns:p14="http://schemas.microsoft.com/office/powerpoint/2010/main" val="156381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4</a:t>
            </a:fld>
            <a:endParaRPr lang="zh-CN" altLang="en-US"/>
          </a:p>
        </p:txBody>
      </p:sp>
    </p:spTree>
    <p:extLst>
      <p:ext uri="{BB962C8B-B14F-4D97-AF65-F5344CB8AC3E}">
        <p14:creationId xmlns:p14="http://schemas.microsoft.com/office/powerpoint/2010/main" val="175042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5</a:t>
            </a:fld>
            <a:endParaRPr lang="zh-CN" altLang="en-US"/>
          </a:p>
        </p:txBody>
      </p:sp>
    </p:spTree>
    <p:extLst>
      <p:ext uri="{BB962C8B-B14F-4D97-AF65-F5344CB8AC3E}">
        <p14:creationId xmlns:p14="http://schemas.microsoft.com/office/powerpoint/2010/main" val="132296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6</a:t>
            </a:fld>
            <a:endParaRPr lang="zh-CN" altLang="en-US"/>
          </a:p>
        </p:txBody>
      </p:sp>
    </p:spTree>
    <p:extLst>
      <p:ext uri="{BB962C8B-B14F-4D97-AF65-F5344CB8AC3E}">
        <p14:creationId xmlns:p14="http://schemas.microsoft.com/office/powerpoint/2010/main" val="288373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10</a:t>
            </a:fld>
            <a:endParaRPr lang="zh-CN" altLang="en-US"/>
          </a:p>
        </p:txBody>
      </p:sp>
    </p:spTree>
    <p:extLst>
      <p:ext uri="{BB962C8B-B14F-4D97-AF65-F5344CB8AC3E}">
        <p14:creationId xmlns:p14="http://schemas.microsoft.com/office/powerpoint/2010/main" val="65621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15</a:t>
            </a:fld>
            <a:endParaRPr lang="zh-CN" altLang="en-US"/>
          </a:p>
        </p:txBody>
      </p:sp>
    </p:spTree>
    <p:extLst>
      <p:ext uri="{BB962C8B-B14F-4D97-AF65-F5344CB8AC3E}">
        <p14:creationId xmlns:p14="http://schemas.microsoft.com/office/powerpoint/2010/main" val="42453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111510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431491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44334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934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9819076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4427785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5653219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268993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381689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371900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0441881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38235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56588-7FDB-4A30-A24C-0E27BFC8A65B}" type="datetimeFigureOut">
              <a:rPr lang="zh-CN" altLang="en-US" smtClean="0"/>
              <a:t>2025/5/23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07310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931992D9-2E27-D44A-8730-FB6DC72F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682" t="50366" r="53732" b="34615"/>
          <a:stretch/>
        </p:blipFill>
        <p:spPr>
          <a:xfrm>
            <a:off x="9737450" y="1208483"/>
            <a:ext cx="1430209" cy="112734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0613"/>
          <a:stretch/>
        </p:blipFill>
        <p:spPr>
          <a:xfrm>
            <a:off x="2619304" y="0"/>
            <a:ext cx="9419573" cy="653470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677" t="35656" r="64069"/>
          <a:stretch/>
        </p:blipFill>
        <p:spPr>
          <a:xfrm>
            <a:off x="247733" y="2110569"/>
            <a:ext cx="4137705" cy="4585785"/>
          </a:xfrm>
          <a:prstGeom prst="rect">
            <a:avLst/>
          </a:prstGeom>
        </p:spPr>
      </p:pic>
      <p:pic>
        <p:nvPicPr>
          <p:cNvPr id="12" name="Picture 11">
            <a:extLst>
              <a:ext uri="{FF2B5EF4-FFF2-40B4-BE49-F238E27FC236}">
                <a16:creationId xmlns:a16="http://schemas.microsoft.com/office/drawing/2014/main" id="{E97B04F2-9283-9A4C-BBA5-5D8E877501B8}"/>
              </a:ext>
            </a:extLst>
          </p:cNvPr>
          <p:cNvPicPr>
            <a:picLocks noChangeAspect="1"/>
          </p:cNvPicPr>
          <p:nvPr/>
        </p:nvPicPr>
        <p:blipFill rotWithShape="1">
          <a:blip r:embed="rId6">
            <a:extLst>
              <a:ext uri="{28A0092B-C50C-407E-A947-70E740481C1C}">
                <a14:useLocalDpi xmlns:a14="http://schemas.microsoft.com/office/drawing/2010/main" val="0"/>
              </a:ext>
            </a:extLst>
          </a:blip>
          <a:srcRect t="1" b="18352"/>
          <a:stretch/>
        </p:blipFill>
        <p:spPr>
          <a:xfrm>
            <a:off x="7187696" y="2159167"/>
            <a:ext cx="6972300" cy="4839677"/>
          </a:xfrm>
          <a:prstGeom prst="rect">
            <a:avLst/>
          </a:prstGeom>
        </p:spPr>
      </p:pic>
      <p:sp>
        <p:nvSpPr>
          <p:cNvPr id="13" name="文本框 27">
            <a:extLst>
              <a:ext uri="{FF2B5EF4-FFF2-40B4-BE49-F238E27FC236}">
                <a16:creationId xmlns:a16="http://schemas.microsoft.com/office/drawing/2014/main" id="{0F7AF311-E154-AA47-9607-311E0FF7FD93}"/>
              </a:ext>
            </a:extLst>
          </p:cNvPr>
          <p:cNvSpPr txBox="1"/>
          <p:nvPr/>
        </p:nvSpPr>
        <p:spPr>
          <a:xfrm>
            <a:off x="4925916" y="1208483"/>
            <a:ext cx="4168770" cy="830997"/>
          </a:xfrm>
          <a:prstGeom prst="rect">
            <a:avLst/>
          </a:prstGeom>
          <a:noFill/>
        </p:spPr>
        <p:txBody>
          <a:bodyPr wrap="square" rtlCol="0">
            <a:spAutoFit/>
          </a:bodyPr>
          <a:lstStyle/>
          <a:p>
            <a:pPr algn="ct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Tiếng</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a:t>
            </a: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việt</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2</a:t>
            </a:r>
            <a:endParaRPr lang="zh-CN" altLang="en-US" sz="4800" dirty="0">
              <a:ln>
                <a:solidFill>
                  <a:schemeClr val="tx1"/>
                </a:solidFill>
              </a:ln>
              <a:solidFill>
                <a:srgbClr val="FFC000"/>
              </a:solidFill>
              <a:latin typeface="#9Slide07 IcielCrocante" panose="02000000000000000000" pitchFamily="2" charset="0"/>
              <a:ea typeface="思源黑体 CN Medium" panose="020B0600000000000000" pitchFamily="34" charset="-122"/>
            </a:endParaRPr>
          </a:p>
        </p:txBody>
      </p:sp>
      <p:sp>
        <p:nvSpPr>
          <p:cNvPr id="14" name="文本框 23">
            <a:extLst>
              <a:ext uri="{FF2B5EF4-FFF2-40B4-BE49-F238E27FC236}">
                <a16:creationId xmlns:a16="http://schemas.microsoft.com/office/drawing/2014/main" id="{9D0FC9E1-59F9-D24C-A110-3046E701DB27}"/>
              </a:ext>
            </a:extLst>
          </p:cNvPr>
          <p:cNvSpPr txBox="1"/>
          <p:nvPr/>
        </p:nvSpPr>
        <p:spPr>
          <a:xfrm>
            <a:off x="5079155" y="1962398"/>
            <a:ext cx="3815829" cy="1015663"/>
          </a:xfrm>
          <a:prstGeom prst="rect">
            <a:avLst/>
          </a:prstGeom>
          <a:noFill/>
        </p:spPr>
        <p:txBody>
          <a:bodyPr wrap="square" rtlCol="0">
            <a:spAutoFit/>
          </a:bodyPr>
          <a:lstStyle/>
          <a:p>
            <a:pPr algn="ctr"/>
            <a:r>
              <a:rPr lang="en-US" altLang="zh-CN" sz="6000" dirty="0" err="1">
                <a:latin typeface="#9Slide05 SVNSteady" pitchFamily="2" charset="0"/>
                <a:ea typeface="思源黑体 CN Normal" panose="020B0400000000000000" pitchFamily="34" charset="-122"/>
              </a:rPr>
              <a:t>Đọc</a:t>
            </a:r>
            <a:endParaRPr lang="zh-CN" altLang="en-US" sz="6000" dirty="0">
              <a:latin typeface="#9Slide05 SVNSteady" pitchFamily="2" charset="0"/>
              <a:ea typeface="思源黑体 CN Normal" panose="020B0400000000000000" pitchFamily="34" charset="-122"/>
            </a:endParaRPr>
          </a:p>
        </p:txBody>
      </p:sp>
      <p:sp>
        <p:nvSpPr>
          <p:cNvPr id="15" name="文本框 21">
            <a:extLst>
              <a:ext uri="{FF2B5EF4-FFF2-40B4-BE49-F238E27FC236}">
                <a16:creationId xmlns:a16="http://schemas.microsoft.com/office/drawing/2014/main" id="{1A2F5461-B0A9-6E47-9AB3-66EBD331DC63}"/>
              </a:ext>
            </a:extLst>
          </p:cNvPr>
          <p:cNvSpPr txBox="1"/>
          <p:nvPr/>
        </p:nvSpPr>
        <p:spPr>
          <a:xfrm>
            <a:off x="3134822" y="2908001"/>
            <a:ext cx="7704494" cy="1323439"/>
          </a:xfrm>
          <a:prstGeom prst="rect">
            <a:avLst/>
          </a:prstGeom>
          <a:noFill/>
        </p:spPr>
        <p:txBody>
          <a:bodyPr wrap="square" rtlCol="0">
            <a:spAutoFit/>
          </a:bodyPr>
          <a:lstStyle/>
          <a:p>
            <a:pPr algn="ct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Hồ</a:t>
            </a:r>
            <a:r>
              <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 </a:t>
            </a: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gươm</a:t>
            </a:r>
            <a:endPar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17" name="文本框 23">
            <a:extLst>
              <a:ext uri="{FF2B5EF4-FFF2-40B4-BE49-F238E27FC236}">
                <a16:creationId xmlns:a16="http://schemas.microsoft.com/office/drawing/2014/main" id="{1A07529D-6638-AE47-8EFB-AF3E66350E08}"/>
              </a:ext>
            </a:extLst>
          </p:cNvPr>
          <p:cNvSpPr txBox="1"/>
          <p:nvPr/>
        </p:nvSpPr>
        <p:spPr>
          <a:xfrm>
            <a:off x="6189589" y="4231440"/>
            <a:ext cx="3815829" cy="1015663"/>
          </a:xfrm>
          <a:prstGeom prst="rect">
            <a:avLst/>
          </a:prstGeom>
          <a:noFill/>
        </p:spPr>
        <p:txBody>
          <a:bodyPr wrap="square" rtlCol="0">
            <a:spAutoFit/>
          </a:bodyPr>
          <a:lstStyle/>
          <a:p>
            <a:pPr algn="ctr"/>
            <a:r>
              <a:rPr lang="en-US" altLang="zh-CN" sz="6000" dirty="0">
                <a:latin typeface="#9Slide05 SVNSteady" pitchFamily="2" charset="0"/>
                <a:ea typeface="思源黑体 CN Normal" panose="020B0400000000000000" pitchFamily="34" charset="-122"/>
              </a:rPr>
              <a:t>_ Trang 126</a:t>
            </a:r>
            <a:endParaRPr lang="zh-CN" altLang="en-US" sz="6000" dirty="0">
              <a:latin typeface="#9Slide05 SVNSteady" pitchFamily="2" charset="0"/>
              <a:ea typeface="思源黑体 CN Normal" panose="020B0400000000000000" pitchFamily="34" charset="-122"/>
            </a:endParaRP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0402" t="16743" r="80134" b="64876"/>
          <a:stretch/>
        </p:blipFill>
        <p:spPr>
          <a:xfrm>
            <a:off x="977030" y="576196"/>
            <a:ext cx="1336108" cy="1441593"/>
          </a:xfrm>
          <a:prstGeom prst="rect">
            <a:avLst/>
          </a:prstGeom>
        </p:spPr>
      </p:pic>
      <p:pic>
        <p:nvPicPr>
          <p:cNvPr id="21" name="Picture 6">
            <a:extLst>
              <a:ext uri="{FF2B5EF4-FFF2-40B4-BE49-F238E27FC236}">
                <a16:creationId xmlns:a16="http://schemas.microsoft.com/office/drawing/2014/main" id="{AF8E3846-76FB-E843-808E-A83FC27E32A6}"/>
              </a:ext>
            </a:extLst>
          </p:cNvPr>
          <p:cNvPicPr>
            <a:picLocks noChangeAspect="1" noChangeArrowheads="1"/>
          </p:cNvPicPr>
          <p:nvPr/>
        </p:nvPicPr>
        <p:blipFill>
          <a:blip r:embed="rId7" cstate="print">
            <a:alphaModFix amt="35000"/>
            <a:extLst>
              <a:ext uri="{28A0092B-C50C-407E-A947-70E740481C1C}">
                <a14:useLocalDpi xmlns:a14="http://schemas.microsoft.com/office/drawing/2010/main" val="0"/>
              </a:ext>
            </a:extLst>
          </a:blip>
          <a:srcRect/>
          <a:stretch>
            <a:fillRect/>
          </a:stretch>
        </p:blipFill>
        <p:spPr bwMode="auto">
          <a:xfrm rot="20971247">
            <a:off x="4797380" y="4193281"/>
            <a:ext cx="1556418" cy="16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77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grpSp>
        <p:nvGrpSpPr>
          <p:cNvPr id="8" name="Group 7">
            <a:extLst>
              <a:ext uri="{FF2B5EF4-FFF2-40B4-BE49-F238E27FC236}">
                <a16:creationId xmlns:a16="http://schemas.microsoft.com/office/drawing/2014/main" id="{0B9347FF-3728-6544-8FDE-7DC10FAD562D}"/>
              </a:ext>
            </a:extLst>
          </p:cNvPr>
          <p:cNvGrpSpPr/>
          <p:nvPr/>
        </p:nvGrpSpPr>
        <p:grpSpPr>
          <a:xfrm>
            <a:off x="1629361" y="1309503"/>
            <a:ext cx="9632832" cy="4438273"/>
            <a:chOff x="710836" y="1134617"/>
            <a:chExt cx="9632832" cy="4438273"/>
          </a:xfrm>
        </p:grpSpPr>
        <p:sp>
          <p:nvSpPr>
            <p:cNvPr id="10" name="TextBox 9">
              <a:extLst>
                <a:ext uri="{FF2B5EF4-FFF2-40B4-BE49-F238E27FC236}">
                  <a16:creationId xmlns:a16="http://schemas.microsoft.com/office/drawing/2014/main" id="{C9445662-8999-0946-B0C6-27CC1978A721}"/>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algn="ctr"/>
              <a:r>
                <a:rPr lang="en-US" sz="7200" dirty="0" err="1">
                  <a:solidFill>
                    <a:srgbClr val="C00000"/>
                  </a:solidFill>
                  <a:latin typeface="#9Slide03 IcielNovecento sans E" panose="00000900000000000000" pitchFamily="2" charset="0"/>
                </a:rPr>
                <a:t>Luyện</a:t>
              </a:r>
              <a:r>
                <a:rPr lang="en-US" sz="7200" dirty="0">
                  <a:solidFill>
                    <a:srgbClr val="C00000"/>
                  </a:solidFill>
                  <a:latin typeface="#9Slide03 IcielNovecento sans E" panose="00000900000000000000" pitchFamily="2" charset="0"/>
                </a:rPr>
                <a:t> </a:t>
              </a:r>
              <a:r>
                <a:rPr lang="en-US" sz="7200" dirty="0" err="1">
                  <a:solidFill>
                    <a:srgbClr val="C00000"/>
                  </a:solidFill>
                  <a:latin typeface="#9Slide03 IcielNovecento sans E" panose="00000900000000000000" pitchFamily="2" charset="0"/>
                </a:rPr>
                <a:t>đọc</a:t>
              </a:r>
              <a:r>
                <a:rPr lang="en-US" sz="7200" dirty="0">
                  <a:solidFill>
                    <a:srgbClr val="C00000"/>
                  </a:solidFill>
                  <a:latin typeface="#9Slide03 IcielNovecento sans E" panose="00000900000000000000" pitchFamily="2" charset="0"/>
                </a:rPr>
                <a:t> </a:t>
              </a:r>
            </a:p>
            <a:p>
              <a:pPr algn="ctr"/>
              <a:r>
                <a:rPr lang="en-US" sz="7200" dirty="0" err="1">
                  <a:solidFill>
                    <a:srgbClr val="C00000"/>
                  </a:solidFill>
                  <a:latin typeface="#9Slide03 IcielNovecento sans E" panose="00000900000000000000" pitchFamily="2" charset="0"/>
                </a:rPr>
                <a:t>nhóm</a:t>
              </a:r>
              <a:r>
                <a:rPr lang="en-US" sz="7200" dirty="0">
                  <a:solidFill>
                    <a:srgbClr val="C00000"/>
                  </a:solidFill>
                  <a:latin typeface="#9Slide03 IcielNovecento sans E" panose="00000900000000000000" pitchFamily="2" charset="0"/>
                </a:rPr>
                <a:t> 3</a:t>
              </a:r>
            </a:p>
          </p:txBody>
        </p:sp>
        <p:pic>
          <p:nvPicPr>
            <p:cNvPr id="13" name="Picture 12">
              <a:extLst>
                <a:ext uri="{FF2B5EF4-FFF2-40B4-BE49-F238E27FC236}">
                  <a16:creationId xmlns:a16="http://schemas.microsoft.com/office/drawing/2014/main" id="{17879850-AAAB-9B4F-A107-539F7E093F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25355765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Bài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văn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những</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cảnh</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đẹp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 ở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Gươm</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1</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Cambria" panose="02040503050406030204" pitchFamily="18" charset="0"/>
              </a:rPr>
              <a:t>Những cảnh đẹp ở Hồ Gươm được tác giả miêu tả là: cầu Thê Húc, đền Ngọc Sơn, Tháp Rùa.</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36068964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Cầu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Thê</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Húc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được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miêu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như</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thế</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2</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0000"/>
                </a:solidFill>
                <a:latin typeface="Cambria" panose="02040503050406030204" pitchFamily="18" charset="0"/>
              </a:rPr>
              <a:t>“Cầu Thê Húc màu son, cong cong như con tôm, dẫn vào đền Ngọc Sơn. Mái đền lấp ló bên gốc đa già, rễ lá xum xuê”</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486184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Nói</a:t>
            </a:r>
            <a:r>
              <a:rPr lang="en-US" sz="4400" b="1" i="1" dirty="0">
                <a:solidFill>
                  <a:srgbClr val="C00000"/>
                </a:solidFill>
                <a:latin typeface="Cambria" panose="02040503050406030204" pitchFamily="18" charset="0"/>
                <a:ea typeface="Cambria" panose="02040503050406030204" pitchFamily="18" charset="0"/>
              </a:rPr>
              <a:t> 1-2 </a:t>
            </a:r>
            <a:r>
              <a:rPr lang="en-US" sz="4400" b="1" i="1" dirty="0" err="1">
                <a:solidFill>
                  <a:srgbClr val="C00000"/>
                </a:solidFill>
                <a:latin typeface="Cambria" panose="02040503050406030204" pitchFamily="18" charset="0"/>
                <a:ea typeface="Cambria" panose="02040503050406030204" pitchFamily="18" charset="0"/>
              </a:rPr>
              <a:t>câu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giới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thiệu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về</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Tháp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endParaRPr lang="en-US" sz="4400" b="1" i="1" dirty="0">
              <a:solidFill>
                <a:srgbClr val="C00000"/>
              </a:solidFill>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3</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mbria" panose="02040503050406030204" pitchFamily="18" charset="0"/>
              </a:rPr>
              <a:t>Tháp Rùa ở Hồ Gươm. Tháp được xây trên gò đất giữa hồ, có tường rêu cổ kính.</a:t>
            </a:r>
            <a:endParaRPr lang="zh-CN" altLang="en-US" sz="4000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2974972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036789" y="1219299"/>
            <a:ext cx="9522736"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a:solidFill>
                  <a:srgbClr val="C00000"/>
                </a:solidFill>
                <a:latin typeface="Cambria" panose="02040503050406030204" pitchFamily="18" charset="0"/>
                <a:ea typeface="Cambria" panose="02040503050406030204" pitchFamily="18" charset="0"/>
              </a:rPr>
              <a:t>Khi </a:t>
            </a:r>
            <a:r>
              <a:rPr lang="en-US" sz="4400" b="1" i="1" dirty="0" err="1">
                <a:solidFill>
                  <a:srgbClr val="C00000"/>
                </a:solidFill>
                <a:latin typeface="Cambria" panose="02040503050406030204" pitchFamily="18" charset="0"/>
                <a:ea typeface="Cambria" panose="02040503050406030204" pitchFamily="18" charset="0"/>
              </a:rPr>
              <a:t>thấy</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hiện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lên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trên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mặt</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tác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nghĩ</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gì</a:t>
            </a:r>
            <a:r>
              <a:rPr lang="en-US" sz="4400" b="1" i="1" dirty="0">
                <a:solidFill>
                  <a:srgbClr val="C00000"/>
                </a:solidFill>
                <a:latin typeface="Cambria" panose="02040503050406030204" pitchFamily="18" charset="0"/>
                <a:ea typeface="Cambria" panose="02040503050406030204" pitchFamily="18" charset="0"/>
              </a:rPr>
              <a:t>?</a:t>
            </a: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4</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821277" y="3451295"/>
            <a:ext cx="9522737" cy="281184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Khi </a:t>
            </a:r>
            <a:r>
              <a:rPr lang="en-US" sz="4000" dirty="0" err="1">
                <a:solidFill>
                  <a:schemeClr val="tx1"/>
                </a:solidFill>
                <a:latin typeface="Cambria" panose="02040503050406030204" pitchFamily="18" charset="0"/>
              </a:rPr>
              <a:t>thấy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hiện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lên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trên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mặt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hồ</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tác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nghĩ</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rằng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biết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đây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phải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từng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ngậm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thanh</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kiếm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của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vua</a:t>
            </a:r>
            <a:r>
              <a:rPr lang="en-US" sz="4000" dirty="0">
                <a:solidFill>
                  <a:schemeClr val="tx1"/>
                </a:solidFill>
                <a:latin typeface="Cambria" panose="02040503050406030204" pitchFamily="18" charset="0"/>
              </a:rPr>
              <a:t> Lê </a:t>
            </a:r>
            <a:r>
              <a:rPr lang="en-US" sz="4000" dirty="0" err="1">
                <a:solidFill>
                  <a:schemeClr val="tx1"/>
                </a:solidFill>
                <a:latin typeface="Cambria" panose="02040503050406030204" pitchFamily="18" charset="0"/>
              </a:rPr>
              <a:t>thắng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giặc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a:t>
            </a:r>
            <a:endParaRPr lang="zh-CN" altLang="en-US" sz="400000" i="1" dirty="0">
              <a:solidFill>
                <a:schemeClr val="tx1"/>
              </a:solidFill>
              <a:latin typeface="Cambria" panose="02040503050406030204" pitchFamily="18" charset="0"/>
            </a:endParaRPr>
          </a:p>
        </p:txBody>
      </p:sp>
    </p:spTree>
    <p:extLst>
      <p:ext uri="{BB962C8B-B14F-4D97-AF65-F5344CB8AC3E}">
        <p14:creationId xmlns:p14="http://schemas.microsoft.com/office/powerpoint/2010/main" val="646929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vận</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dụng</a:t>
            </a:r>
            <a:endParaRPr lang="zh-CN" altLang="en-US"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03</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D39AEE6A-9A7C-874D-92B5-4E7D681387A4}"/>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509EDCBC-CF43-6E42-8CE7-0002C4E2F060}"/>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AED367B5-9EC6-934F-ABDE-AE394DF4E76C}"/>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084404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pic>
        <p:nvPicPr>
          <p:cNvPr id="9218" name="Picture 2">
            <a:extLst>
              <a:ext uri="{FF2B5EF4-FFF2-40B4-BE49-F238E27FC236}">
                <a16:creationId xmlns:a16="http://schemas.microsoft.com/office/drawing/2014/main" id="{4BABF5AC-76A8-E44F-BC67-EC00E45F2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369" y="2333182"/>
            <a:ext cx="7751884" cy="385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Tree>
    <p:extLst>
      <p:ext uri="{BB962C8B-B14F-4D97-AF65-F5344CB8AC3E}">
        <p14:creationId xmlns:p14="http://schemas.microsoft.com/office/powerpoint/2010/main" val="16810280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checkerboard(across)">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
        <p:nvSpPr>
          <p:cNvPr id="6" name="Rectangle 5">
            <a:extLst>
              <a:ext uri="{FF2B5EF4-FFF2-40B4-BE49-F238E27FC236}">
                <a16:creationId xmlns:a16="http://schemas.microsoft.com/office/drawing/2014/main" id="{A7159E4A-965C-674C-A3D9-B3955F193DFE}"/>
              </a:ext>
            </a:extLst>
          </p:cNvPr>
          <p:cNvSpPr/>
          <p:nvPr/>
        </p:nvSpPr>
        <p:spPr>
          <a:xfrm>
            <a:off x="2444259" y="2077151"/>
            <a:ext cx="4482303"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sự</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vật</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F7430F3B-0C78-324E-92E7-EA5594B86685}"/>
              </a:ext>
            </a:extLst>
          </p:cNvPr>
          <p:cNvSpPr/>
          <p:nvPr/>
        </p:nvSpPr>
        <p:spPr>
          <a:xfrm>
            <a:off x="7263601" y="2072318"/>
            <a:ext cx="4482303" cy="728557"/>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đặc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điểm</a:t>
            </a:r>
            <a:endParaRPr lang="en-VN" sz="3200" dirty="0">
              <a:solidFill>
                <a:schemeClr val="bg1"/>
              </a:solidFill>
              <a:latin typeface="Cambria" panose="02040503050406030204" pitchFamily="18" charset="0"/>
            </a:endParaRPr>
          </a:p>
        </p:txBody>
      </p:sp>
      <p:sp>
        <p:nvSpPr>
          <p:cNvPr id="3" name="Rounded Rectangle 2">
            <a:extLst>
              <a:ext uri="{FF2B5EF4-FFF2-40B4-BE49-F238E27FC236}">
                <a16:creationId xmlns:a16="http://schemas.microsoft.com/office/drawing/2014/main" id="{D9886EAE-F06C-A740-9510-811F261CC293}"/>
              </a:ext>
            </a:extLst>
          </p:cNvPr>
          <p:cNvSpPr/>
          <p:nvPr/>
        </p:nvSpPr>
        <p:spPr>
          <a:xfrm>
            <a:off x="7612054" y="3131046"/>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C</a:t>
            </a:r>
            <a:r>
              <a:rPr lang="en-VN" sz="4000" dirty="0">
                <a:solidFill>
                  <a:schemeClr val="tx1"/>
                </a:solidFill>
                <a:latin typeface="Cambria" panose="02040503050406030204" pitchFamily="18" charset="0"/>
              </a:rPr>
              <a:t>ong cong</a:t>
            </a:r>
          </a:p>
        </p:txBody>
      </p:sp>
      <p:sp>
        <p:nvSpPr>
          <p:cNvPr id="9" name="Rounded Rectangle 8">
            <a:extLst>
              <a:ext uri="{FF2B5EF4-FFF2-40B4-BE49-F238E27FC236}">
                <a16:creationId xmlns:a16="http://schemas.microsoft.com/office/drawing/2014/main" id="{F3E5C088-B5FB-104A-BFE0-1CAC28837E71}"/>
              </a:ext>
            </a:extLst>
          </p:cNvPr>
          <p:cNvSpPr/>
          <p:nvPr/>
        </p:nvSpPr>
        <p:spPr>
          <a:xfrm>
            <a:off x="2792712" y="3131045"/>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Rùa</a:t>
            </a:r>
            <a:endParaRPr lang="en-VN" sz="4000" dirty="0">
              <a:solidFill>
                <a:schemeClr val="tx1"/>
              </a:solidFill>
              <a:latin typeface="Cambria" panose="02040503050406030204" pitchFamily="18" charset="0"/>
            </a:endParaRPr>
          </a:p>
        </p:txBody>
      </p:sp>
      <p:sp>
        <p:nvSpPr>
          <p:cNvPr id="10" name="Rounded Rectangle 9">
            <a:extLst>
              <a:ext uri="{FF2B5EF4-FFF2-40B4-BE49-F238E27FC236}">
                <a16:creationId xmlns:a16="http://schemas.microsoft.com/office/drawing/2014/main" id="{152FB4E4-F72D-EC46-BBEC-9EB237A9DB4F}"/>
              </a:ext>
            </a:extLst>
          </p:cNvPr>
          <p:cNvSpPr/>
          <p:nvPr/>
        </p:nvSpPr>
        <p:spPr>
          <a:xfrm>
            <a:off x="7612054"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Lớn</a:t>
            </a:r>
            <a:endParaRPr lang="en-VN" sz="4000" dirty="0">
              <a:solidFill>
                <a:schemeClr val="tx1"/>
              </a:solidFill>
              <a:latin typeface="Cambria" panose="02040503050406030204" pitchFamily="18" charset="0"/>
            </a:endParaRPr>
          </a:p>
        </p:txBody>
      </p:sp>
      <p:sp>
        <p:nvSpPr>
          <p:cNvPr id="11" name="Rounded Rectangle 10">
            <a:extLst>
              <a:ext uri="{FF2B5EF4-FFF2-40B4-BE49-F238E27FC236}">
                <a16:creationId xmlns:a16="http://schemas.microsoft.com/office/drawing/2014/main" id="{BF80B742-BCC7-A241-B9FE-A69984F2DAC0}"/>
              </a:ext>
            </a:extLst>
          </p:cNvPr>
          <p:cNvSpPr/>
          <p:nvPr/>
        </p:nvSpPr>
        <p:spPr>
          <a:xfrm>
            <a:off x="2792712"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Thanh </a:t>
            </a:r>
            <a:r>
              <a:rPr lang="en-US" sz="4000" dirty="0" err="1">
                <a:solidFill>
                  <a:schemeClr val="tx1"/>
                </a:solidFill>
                <a:latin typeface="Cambria" panose="02040503050406030204" pitchFamily="18" charset="0"/>
              </a:rPr>
              <a:t>kiếm</a:t>
            </a:r>
            <a:endParaRPr lang="en-VN" sz="4000"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01B03BBE-67F0-CB46-B1B1-EFB9B6344B79}"/>
              </a:ext>
            </a:extLst>
          </p:cNvPr>
          <p:cNvSpPr/>
          <p:nvPr/>
        </p:nvSpPr>
        <p:spPr>
          <a:xfrm>
            <a:off x="2792712" y="5740709"/>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Trái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bưởi</a:t>
            </a:r>
            <a:endParaRPr lang="en-VN" sz="4000"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741E7D96-58EB-5F4B-AC08-F65A9B5A0F92}"/>
              </a:ext>
            </a:extLst>
          </p:cNvPr>
          <p:cNvSpPr/>
          <p:nvPr/>
        </p:nvSpPr>
        <p:spPr>
          <a:xfrm>
            <a:off x="7612054" y="5740710"/>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Xum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xuê</a:t>
            </a:r>
            <a:endParaRPr lang="en-VN" sz="4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705794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570767" y="795723"/>
            <a:ext cx="11050465" cy="820609"/>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Kết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hợp</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với</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B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để</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tạo</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câu</a:t>
            </a:r>
            <a:endParaRPr lang="zh-CN" altLang="en-US" sz="3600"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2</a:t>
            </a:r>
          </a:p>
        </p:txBody>
      </p:sp>
      <p:sp>
        <p:nvSpPr>
          <p:cNvPr id="6" name="Rectangle 5">
            <a:extLst>
              <a:ext uri="{FF2B5EF4-FFF2-40B4-BE49-F238E27FC236}">
                <a16:creationId xmlns:a16="http://schemas.microsoft.com/office/drawing/2014/main" id="{62FD9C04-5312-824A-98B9-EABE71EAFB01}"/>
              </a:ext>
            </a:extLst>
          </p:cNvPr>
          <p:cNvSpPr/>
          <p:nvPr/>
        </p:nvSpPr>
        <p:spPr>
          <a:xfrm>
            <a:off x="7175896" y="2353069"/>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con </a:t>
            </a:r>
            <a:r>
              <a:rPr lang="en-US" sz="3200" b="0" i="0" dirty="0" err="1">
                <a:solidFill>
                  <a:schemeClr val="bg1"/>
                </a:solidFill>
                <a:effectLst/>
                <a:latin typeface="Cambria" panose="02040503050406030204" pitchFamily="18" charset="0"/>
              </a:rPr>
              <a:t>tôm</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C7E4421F-5B1F-FF4A-9C46-C9DEDF26C846}"/>
              </a:ext>
            </a:extLst>
          </p:cNvPr>
          <p:cNvSpPr/>
          <p:nvPr/>
        </p:nvSpPr>
        <p:spPr>
          <a:xfrm>
            <a:off x="7175896" y="3765770"/>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trái</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bưởi</a:t>
            </a:r>
            <a:endParaRPr lang="en-VN" sz="3200" dirty="0">
              <a:solidFill>
                <a:schemeClr val="bg1"/>
              </a:solidFill>
              <a:latin typeface="Cambria" panose="02040503050406030204" pitchFamily="18" charset="0"/>
            </a:endParaRPr>
          </a:p>
        </p:txBody>
      </p:sp>
      <p:sp>
        <p:nvSpPr>
          <p:cNvPr id="8" name="Rectangle 7">
            <a:extLst>
              <a:ext uri="{FF2B5EF4-FFF2-40B4-BE49-F238E27FC236}">
                <a16:creationId xmlns:a16="http://schemas.microsoft.com/office/drawing/2014/main" id="{F52B309D-999B-A44D-BEAB-491AC8D3C0E3}"/>
              </a:ext>
            </a:extLst>
          </p:cNvPr>
          <p:cNvSpPr/>
          <p:nvPr/>
        </p:nvSpPr>
        <p:spPr>
          <a:xfrm>
            <a:off x="7175897" y="4960421"/>
            <a:ext cx="4590489" cy="1160781"/>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Như</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chiếc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gương</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bầu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dục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lớn</a:t>
            </a:r>
            <a:endParaRPr lang="en-VN" sz="3200" dirty="0">
              <a:solidFill>
                <a:schemeClr val="bg1"/>
              </a:solidFill>
              <a:latin typeface="Cambria" panose="02040503050406030204" pitchFamily="18" charset="0"/>
            </a:endParaRPr>
          </a:p>
        </p:txBody>
      </p:sp>
      <p:sp>
        <p:nvSpPr>
          <p:cNvPr id="10" name="Rectangle 9">
            <a:extLst>
              <a:ext uri="{FF2B5EF4-FFF2-40B4-BE49-F238E27FC236}">
                <a16:creationId xmlns:a16="http://schemas.microsoft.com/office/drawing/2014/main" id="{93EB9076-05E2-6C4F-AE6D-B8C9C91E7882}"/>
              </a:ext>
            </a:extLst>
          </p:cNvPr>
          <p:cNvSpPr/>
          <p:nvPr/>
        </p:nvSpPr>
        <p:spPr>
          <a:xfrm>
            <a:off x="2720858" y="2308627"/>
            <a:ext cx="3201066" cy="820609"/>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Mặt</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hồ</a:t>
            </a:r>
            <a:endParaRPr lang="en-US" sz="3200" dirty="0">
              <a:solidFill>
                <a:schemeClr val="bg1"/>
              </a:solidFill>
              <a:latin typeface="Cambria" panose="02040503050406030204" pitchFamily="18" charset="0"/>
            </a:endParaRPr>
          </a:p>
        </p:txBody>
      </p:sp>
      <p:sp>
        <p:nvSpPr>
          <p:cNvPr id="11" name="Rectangle 10">
            <a:extLst>
              <a:ext uri="{FF2B5EF4-FFF2-40B4-BE49-F238E27FC236}">
                <a16:creationId xmlns:a16="http://schemas.microsoft.com/office/drawing/2014/main" id="{7E51B71D-5362-B140-9A3F-F81BC124A8FC}"/>
              </a:ext>
            </a:extLst>
          </p:cNvPr>
          <p:cNvSpPr/>
          <p:nvPr/>
        </p:nvSpPr>
        <p:spPr>
          <a:xfrm>
            <a:off x="2720858" y="366240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Cầu</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Thê</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Húc</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endParaRPr lang="en-VN" sz="3200" dirty="0">
              <a:solidFill>
                <a:schemeClr val="bg1"/>
              </a:solidFill>
              <a:latin typeface="Cambria" panose="02040503050406030204" pitchFamily="18" charset="0"/>
            </a:endParaRPr>
          </a:p>
        </p:txBody>
      </p:sp>
      <p:sp>
        <p:nvSpPr>
          <p:cNvPr id="12" name="Rectangle 11">
            <a:extLst>
              <a:ext uri="{FF2B5EF4-FFF2-40B4-BE49-F238E27FC236}">
                <a16:creationId xmlns:a16="http://schemas.microsoft.com/office/drawing/2014/main" id="{5D066168-AA81-9D4C-97FD-45F01CD7EBF8}"/>
              </a:ext>
            </a:extLst>
          </p:cNvPr>
          <p:cNvSpPr/>
          <p:nvPr/>
        </p:nvSpPr>
        <p:spPr>
          <a:xfrm>
            <a:off x="2720858" y="507158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Đầu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rùa</a:t>
            </a:r>
            <a:r>
              <a:rPr lang="en-US" sz="3200" dirty="0">
                <a:solidFill>
                  <a:schemeClr val="bg1"/>
                </a:solidFill>
                <a:latin typeface="Cambria" panose="02040503050406030204" pitchFamily="18" charset="0"/>
              </a:rPr>
              <a:t> to</a:t>
            </a:r>
            <a:endParaRPr lang="en-VN" sz="3200" dirty="0">
              <a:solidFill>
                <a:schemeClr val="bg1"/>
              </a:solidFill>
              <a:latin typeface="Cambria" panose="02040503050406030204" pitchFamily="18" charset="0"/>
            </a:endParaRPr>
          </a:p>
        </p:txBody>
      </p:sp>
      <p:cxnSp>
        <p:nvCxnSpPr>
          <p:cNvPr id="14" name="Straight Arrow Connector 13">
            <a:extLst>
              <a:ext uri="{FF2B5EF4-FFF2-40B4-BE49-F238E27FC236}">
                <a16:creationId xmlns:a16="http://schemas.microsoft.com/office/drawing/2014/main" id="{4924F087-DA6C-A14D-B9DF-20178BE6D3F2}"/>
              </a:ext>
            </a:extLst>
          </p:cNvPr>
          <p:cNvCxnSpPr>
            <a:cxnSpLocks/>
            <a:stCxn id="10" idx="3"/>
          </p:cNvCxnSpPr>
          <p:nvPr/>
        </p:nvCxnSpPr>
        <p:spPr>
          <a:xfrm>
            <a:off x="5921924" y="2718932"/>
            <a:ext cx="1253972" cy="3029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145F3AF-11EF-8E4C-8E88-44CD4B6EC3E9}"/>
              </a:ext>
            </a:extLst>
          </p:cNvPr>
          <p:cNvCxnSpPr>
            <a:cxnSpLocks/>
            <a:stCxn id="11" idx="3"/>
            <a:endCxn id="6" idx="1"/>
          </p:cNvCxnSpPr>
          <p:nvPr/>
        </p:nvCxnSpPr>
        <p:spPr>
          <a:xfrm flipV="1">
            <a:off x="5921924" y="2718931"/>
            <a:ext cx="1253972" cy="14127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1D5BD72-7FAB-134B-ADFC-934B390F1FF7}"/>
              </a:ext>
            </a:extLst>
          </p:cNvPr>
          <p:cNvCxnSpPr>
            <a:cxnSpLocks/>
          </p:cNvCxnSpPr>
          <p:nvPr/>
        </p:nvCxnSpPr>
        <p:spPr>
          <a:xfrm flipV="1">
            <a:off x="5921923" y="4131632"/>
            <a:ext cx="1253973" cy="15355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10448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heckerboard(across)">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4028674611"/>
      </p:ext>
    </p:extLst>
  </p:cSld>
  <p:clrMapOvr>
    <a:masterClrMapping/>
  </p:clrMapOvr>
  <mc:AlternateContent xmlns:mc="http://schemas.openxmlformats.org/markup-compatibility/2006" xmlns:p14="http://schemas.microsoft.com/office/powerpoint/2010/main">
    <mc:Choice Requires="p14">
      <p:transition spd="slow" p14:dur="2000" advTm="3000">
        <p14:ferris dir="l"/>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F4C64751-270F-4E58-BF23-22F084F6369C}"/>
              </a:ext>
            </a:extLst>
          </p:cNvPr>
          <p:cNvSpPr txBox="1"/>
          <p:nvPr/>
        </p:nvSpPr>
        <p:spPr>
          <a:xfrm>
            <a:off x="3883068" y="4673250"/>
            <a:ext cx="7183896" cy="1754326"/>
          </a:xfrm>
          <a:prstGeom prst="rect">
            <a:avLst/>
          </a:prstGeom>
          <a:noFill/>
        </p:spPr>
        <p:txBody>
          <a:bodyPr wrap="square" rtlCol="0">
            <a:spAutoFit/>
          </a:bodyPr>
          <a:lstStyle/>
          <a:p>
            <a:pPr algn="ct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Em</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biết</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những</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gì</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về</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p>
          <a:p>
            <a:pPr algn="ct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Thủ</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đô</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Hà</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Nội</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a:t>
            </a:r>
            <a:endParaRPr kumimoji="1" lang="zh-CN" altLang="en-US"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endParaRPr>
          </a:p>
        </p:txBody>
      </p:sp>
      <p:pic>
        <p:nvPicPr>
          <p:cNvPr id="3" name="Picture 2">
            <a:extLst>
              <a:ext uri="{FF2B5EF4-FFF2-40B4-BE49-F238E27FC236}">
                <a16:creationId xmlns:a16="http://schemas.microsoft.com/office/drawing/2014/main" id="{2AC5380A-0253-0549-9B02-7D91311DC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492" y="988475"/>
            <a:ext cx="7542203" cy="3454288"/>
          </a:xfrm>
          <a:prstGeom prst="rect">
            <a:avLst/>
          </a:prstGeom>
        </p:spPr>
      </p:pic>
      <p:pic>
        <p:nvPicPr>
          <p:cNvPr id="8" name="Picture 7">
            <a:extLst>
              <a:ext uri="{FF2B5EF4-FFF2-40B4-BE49-F238E27FC236}">
                <a16:creationId xmlns:a16="http://schemas.microsoft.com/office/drawing/2014/main" id="{68B3B338-FCF4-464A-9D5A-59D18C0A1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21" y="988475"/>
            <a:ext cx="4152689" cy="5869525"/>
          </a:xfrm>
          <a:prstGeom prst="rect">
            <a:avLst/>
          </a:prstGeom>
        </p:spPr>
      </p:pic>
    </p:spTree>
    <p:extLst>
      <p:ext uri="{BB962C8B-B14F-4D97-AF65-F5344CB8AC3E}">
        <p14:creationId xmlns:p14="http://schemas.microsoft.com/office/powerpoint/2010/main" val="1505266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89685" y="2299375"/>
            <a:ext cx="6600923" cy="3693319"/>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vi-VN" sz="3600" b="0" dirty="0">
                <a:effectLst/>
                <a:latin typeface="Cambria" panose="02040503050406030204" pitchFamily="18" charset="0"/>
              </a:rPr>
              <a:t>Hồ Gươm nằm ở thủ đô Hà Nội. Hồ Gươm có Tháp Rùa, có cầu Thê Húc, có đền Ngọc Sơn. Hồ có tên gọi là Hồ Gươm vì nó gắn với sự tích vua Lê trả gươm cho rùa vàng sau khi thắng trận.</a:t>
            </a:r>
          </a:p>
          <a:p>
            <a:pPr algn="ctr"/>
            <a:endParaRPr lang="vi-VN" sz="2400" b="0" i="0" dirty="0">
              <a:solidFill>
                <a:srgbClr val="000000"/>
              </a:solidFill>
              <a:effectLst/>
              <a:latin typeface="Cambria" panose="02040503050406030204" pitchFamily="18" charset="0"/>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
        <p:nvSpPr>
          <p:cNvPr id="4" name="TextBox 3">
            <a:extLst>
              <a:ext uri="{FF2B5EF4-FFF2-40B4-BE49-F238E27FC236}">
                <a16:creationId xmlns:a16="http://schemas.microsoft.com/office/drawing/2014/main" id="{AFE61F28-1485-5445-8160-9065CEE72C63}"/>
              </a:ext>
            </a:extLst>
          </p:cNvPr>
          <p:cNvSpPr txBox="1"/>
          <p:nvPr/>
        </p:nvSpPr>
        <p:spPr>
          <a:xfrm>
            <a:off x="5015032" y="1286972"/>
            <a:ext cx="4550228" cy="830997"/>
          </a:xfrm>
          <a:prstGeom prst="rect">
            <a:avLst/>
          </a:prstGeom>
          <a:noFill/>
        </p:spPr>
        <p:txBody>
          <a:bodyPr wrap="square" rtlCol="0">
            <a:spAutoFit/>
          </a:bodyPr>
          <a:lstStyle/>
          <a:p>
            <a:pPr algn="ctr"/>
            <a:r>
              <a:rPr lang="en-VN" sz="4800" dirty="0">
                <a:solidFill>
                  <a:srgbClr val="C00000"/>
                </a:solidFill>
                <a:latin typeface="#9Slide05 SVNVanilla Daisy Pro" pitchFamily="2" charset="77"/>
              </a:rPr>
              <a:t>Nội dung bài học</a:t>
            </a:r>
          </a:p>
        </p:txBody>
      </p:sp>
    </p:spTree>
    <p:extLst>
      <p:ext uri="{BB962C8B-B14F-4D97-AF65-F5344CB8AC3E}">
        <p14:creationId xmlns:p14="http://schemas.microsoft.com/office/powerpoint/2010/main" val="657292119"/>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C88282C-6140-1C4F-8323-9B16889F9454}"/>
              </a:ext>
            </a:extLst>
          </p:cNvPr>
          <p:cNvSpPr/>
          <p:nvPr/>
        </p:nvSpPr>
        <p:spPr>
          <a:xfrm>
            <a:off x="926123" y="383929"/>
            <a:ext cx="10339754" cy="60901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074" name="Picture 2" descr="Khám Phá Các Địa Điểm Du Lịch Ở Hà Nội Mà Bạn Không Thể Bỏ Qua hình 1">
            <a:extLst>
              <a:ext uri="{FF2B5EF4-FFF2-40B4-BE49-F238E27FC236}">
                <a16:creationId xmlns:a16="http://schemas.microsoft.com/office/drawing/2014/main" id="{586DE2A9-74C0-A442-A8D6-DCF0682325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359" y="738755"/>
            <a:ext cx="3585124" cy="2690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hám Phá Các Địa Điểm Du Lịch Ở Hà Nội Mà Bạn Không Thể Bỏ Qua hình 2">
            <a:extLst>
              <a:ext uri="{FF2B5EF4-FFF2-40B4-BE49-F238E27FC236}">
                <a16:creationId xmlns:a16="http://schemas.microsoft.com/office/drawing/2014/main" id="{924F30FD-0318-B848-9149-DC800FA97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517" y="710681"/>
            <a:ext cx="3585124" cy="2690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ám Phá Các Địa Điểm Du Lịch Ở Hà Nội Mà Bạn Không Thể Bỏ Qua hình 4">
            <a:extLst>
              <a:ext uri="{FF2B5EF4-FFF2-40B4-BE49-F238E27FC236}">
                <a16:creationId xmlns:a16="http://schemas.microsoft.com/office/drawing/2014/main" id="{0EB1E452-6EFA-DF4E-B54E-A16CD7BCF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499" y="3695628"/>
            <a:ext cx="3596054" cy="2397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hám Phá Các Địa Điểm Du Lịch Ở Hà Nội Mà Bạn Không Thể Bỏ Qua hình 7">
            <a:extLst>
              <a:ext uri="{FF2B5EF4-FFF2-40B4-BE49-F238E27FC236}">
                <a16:creationId xmlns:a16="http://schemas.microsoft.com/office/drawing/2014/main" id="{FA8C816E-E8C0-4649-B3CD-F5DA0B9D8C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7447" y="3675315"/>
            <a:ext cx="3596054" cy="2378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CCD9A8-DC54-F742-8CCD-EDB8A9AA58F8}"/>
              </a:ext>
            </a:extLst>
          </p:cNvPr>
          <p:cNvSpPr txBox="1"/>
          <p:nvPr/>
        </p:nvSpPr>
        <p:spPr>
          <a:xfrm>
            <a:off x="10100691" y="1046434"/>
            <a:ext cx="1107996" cy="4708981"/>
          </a:xfrm>
          <a:prstGeom prst="rect">
            <a:avLst/>
          </a:prstGeom>
          <a:noFill/>
        </p:spPr>
        <p:txBody>
          <a:bodyPr vert="vert" wrap="square" rtlCol="0">
            <a:spAutoFit/>
          </a:bodyPr>
          <a:lstStyle/>
          <a:p>
            <a:pPr algn="ctr"/>
            <a:r>
              <a:rPr lang="en-VN" sz="6000" dirty="0">
                <a:ln>
                  <a:solidFill>
                    <a:schemeClr val="tx1"/>
                  </a:solidFill>
                </a:ln>
                <a:solidFill>
                  <a:srgbClr val="C00000"/>
                </a:solidFill>
                <a:latin typeface="#9Slide07 Cadena" panose="02000503000000020004" pitchFamily="2" charset="77"/>
              </a:rPr>
              <a:t>HÀ NỘI</a:t>
            </a:r>
          </a:p>
        </p:txBody>
      </p:sp>
    </p:spTree>
    <p:extLst>
      <p:ext uri="{BB962C8B-B14F-4D97-AF65-F5344CB8AC3E}">
        <p14:creationId xmlns:p14="http://schemas.microsoft.com/office/powerpoint/2010/main" val="3450152934"/>
      </p:ext>
    </p:extLst>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KHám</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phá</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02</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F932AFEA-AEC9-534B-AA47-53CFFFC802AA}"/>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878F5F8E-B3ED-9A47-A2E1-618873B698F3}"/>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82C5ED11-3EA1-BD4E-9EC6-259D109910F8}"/>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5151345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7">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pic>
        <p:nvPicPr>
          <p:cNvPr id="2" name="ho-guom.mp3" descr="ho-guom.mp3">
            <a:hlinkClick r:id="" action="ppaction://media"/>
            <a:extLst>
              <a:ext uri="{FF2B5EF4-FFF2-40B4-BE49-F238E27FC236}">
                <a16:creationId xmlns:a16="http://schemas.microsoft.com/office/drawing/2014/main" id="{573B69CB-08F4-FE43-BB94-9EA3A5380B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07656" y="496703"/>
            <a:ext cx="812800" cy="812800"/>
          </a:xfrm>
          <a:prstGeom prst="rect">
            <a:avLst/>
          </a:prstGeom>
        </p:spPr>
      </p:pic>
    </p:spTree>
    <p:extLst>
      <p:ext uri="{BB962C8B-B14F-4D97-AF65-F5344CB8AC3E}">
        <p14:creationId xmlns:p14="http://schemas.microsoft.com/office/powerpoint/2010/main" val="33501445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2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31504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grpSp>
        <p:nvGrpSpPr>
          <p:cNvPr id="9" name="组合 44">
            <a:extLst>
              <a:ext uri="{FF2B5EF4-FFF2-40B4-BE49-F238E27FC236}">
                <a16:creationId xmlns:a16="http://schemas.microsoft.com/office/drawing/2014/main" id="{4F28CAF4-0E1D-534F-9914-932192923B64}"/>
              </a:ext>
            </a:extLst>
          </p:cNvPr>
          <p:cNvGrpSpPr/>
          <p:nvPr/>
        </p:nvGrpSpPr>
        <p:grpSpPr>
          <a:xfrm>
            <a:off x="2146014" y="2809506"/>
            <a:ext cx="3439088" cy="1177090"/>
            <a:chOff x="2360277" y="2671670"/>
            <a:chExt cx="1378812" cy="892629"/>
          </a:xfrm>
        </p:grpSpPr>
        <p:grpSp>
          <p:nvGrpSpPr>
            <p:cNvPr id="12" name="组合 30">
              <a:extLst>
                <a:ext uri="{FF2B5EF4-FFF2-40B4-BE49-F238E27FC236}">
                  <a16:creationId xmlns:a16="http://schemas.microsoft.com/office/drawing/2014/main" id="{56FBE4A6-3C8E-724C-A12B-D5E544BB7ABC}"/>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2CE4FD86-A84F-DB40-952C-8871FEA5A953}"/>
                  </a:ext>
                </a:extLst>
              </p:cNvPr>
              <p:cNvSpPr/>
              <p:nvPr/>
            </p:nvSpPr>
            <p:spPr>
              <a:xfrm>
                <a:off x="1336246" y="3302000"/>
                <a:ext cx="1076947" cy="990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16" name="圆角矩形 28">
                <a:extLst>
                  <a:ext uri="{FF2B5EF4-FFF2-40B4-BE49-F238E27FC236}">
                    <a16:creationId xmlns:a16="http://schemas.microsoft.com/office/drawing/2014/main" id="{1F4062D9-5D45-8A46-97DC-CA9640B8ACD7}"/>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13" name="文本框 40">
              <a:extLst>
                <a:ext uri="{FF2B5EF4-FFF2-40B4-BE49-F238E27FC236}">
                  <a16:creationId xmlns:a16="http://schemas.microsoft.com/office/drawing/2014/main" id="{3DF7B6A2-B67A-624B-BA8C-C1D0572C1318}"/>
                </a:ext>
              </a:extLst>
            </p:cNvPr>
            <p:cNvSpPr txBox="1"/>
            <p:nvPr/>
          </p:nvSpPr>
          <p:spPr>
            <a:xfrm>
              <a:off x="2582678" y="2788483"/>
              <a:ext cx="950012"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bầu</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dục</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17" name="组合 44">
            <a:extLst>
              <a:ext uri="{FF2B5EF4-FFF2-40B4-BE49-F238E27FC236}">
                <a16:creationId xmlns:a16="http://schemas.microsoft.com/office/drawing/2014/main" id="{4735287D-B99C-B14E-8CD7-958E1CB15339}"/>
              </a:ext>
            </a:extLst>
          </p:cNvPr>
          <p:cNvGrpSpPr/>
          <p:nvPr/>
        </p:nvGrpSpPr>
        <p:grpSpPr>
          <a:xfrm>
            <a:off x="3885514" y="4697494"/>
            <a:ext cx="4053847" cy="1155142"/>
            <a:chOff x="2360278" y="2671670"/>
            <a:chExt cx="1730218" cy="892629"/>
          </a:xfrm>
        </p:grpSpPr>
        <p:grpSp>
          <p:nvGrpSpPr>
            <p:cNvPr id="19" name="组合 30">
              <a:extLst>
                <a:ext uri="{FF2B5EF4-FFF2-40B4-BE49-F238E27FC236}">
                  <a16:creationId xmlns:a16="http://schemas.microsoft.com/office/drawing/2014/main" id="{A62AE4A1-2C8E-BC4E-8FA9-903A28F9DDAD}"/>
                </a:ext>
              </a:extLst>
            </p:cNvPr>
            <p:cNvGrpSpPr/>
            <p:nvPr/>
          </p:nvGrpSpPr>
          <p:grpSpPr>
            <a:xfrm>
              <a:off x="2360278" y="2671670"/>
              <a:ext cx="1730218" cy="892629"/>
              <a:chOff x="1336246" y="3302000"/>
              <a:chExt cx="1351418" cy="990600"/>
            </a:xfrm>
            <a:effectLst>
              <a:outerShdw blurRad="254000" sx="102000" sy="102000" algn="ctr" rotWithShape="0">
                <a:prstClr val="black">
                  <a:alpha val="25000"/>
                </a:prstClr>
              </a:outerShdw>
            </a:effectLst>
          </p:grpSpPr>
          <p:sp>
            <p:nvSpPr>
              <p:cNvPr id="21" name="圆角矩形 27">
                <a:extLst>
                  <a:ext uri="{FF2B5EF4-FFF2-40B4-BE49-F238E27FC236}">
                    <a16:creationId xmlns:a16="http://schemas.microsoft.com/office/drawing/2014/main" id="{5CF6A8A0-4F5F-694B-8290-3E0462512628}"/>
                  </a:ext>
                </a:extLst>
              </p:cNvPr>
              <p:cNvSpPr/>
              <p:nvPr/>
            </p:nvSpPr>
            <p:spPr>
              <a:xfrm>
                <a:off x="1336246" y="3302000"/>
                <a:ext cx="1351418" cy="990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22" name="圆角矩形 28">
                <a:extLst>
                  <a:ext uri="{FF2B5EF4-FFF2-40B4-BE49-F238E27FC236}">
                    <a16:creationId xmlns:a16="http://schemas.microsoft.com/office/drawing/2014/main" id="{8FA6EB21-9043-C34B-A18F-83FA7FCB5916}"/>
                  </a:ext>
                </a:extLst>
              </p:cNvPr>
              <p:cNvSpPr/>
              <p:nvPr/>
            </p:nvSpPr>
            <p:spPr>
              <a:xfrm>
                <a:off x="1386922" y="3378199"/>
                <a:ext cx="1261307" cy="858521"/>
              </a:xfrm>
              <a:prstGeom prst="roundRect">
                <a:avLst>
                  <a:gd name="adj" fmla="val 50000"/>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20" name="文本框 40">
              <a:extLst>
                <a:ext uri="{FF2B5EF4-FFF2-40B4-BE49-F238E27FC236}">
                  <a16:creationId xmlns:a16="http://schemas.microsoft.com/office/drawing/2014/main" id="{41EB2719-78FB-D94B-AD19-70B4BF4C8D99}"/>
                </a:ext>
              </a:extLst>
            </p:cNvPr>
            <p:cNvSpPr txBox="1"/>
            <p:nvPr/>
          </p:nvSpPr>
          <p:spPr>
            <a:xfrm>
              <a:off x="2737163" y="2796910"/>
              <a:ext cx="976447"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bưu</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điện</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3" name="文本框 11">
            <a:extLst>
              <a:ext uri="{FF2B5EF4-FFF2-40B4-BE49-F238E27FC236}">
                <a16:creationId xmlns:a16="http://schemas.microsoft.com/office/drawing/2014/main" id="{19B6415A-1C65-724F-8BFA-29FF602AB2EC}"/>
              </a:ext>
            </a:extLst>
          </p:cNvPr>
          <p:cNvSpPr txBox="1"/>
          <p:nvPr/>
        </p:nvSpPr>
        <p:spPr>
          <a:xfrm>
            <a:off x="1875191" y="1228821"/>
            <a:ext cx="8943398" cy="1200329"/>
          </a:xfrm>
          <a:prstGeom prst="rect">
            <a:avLst/>
          </a:prstGeom>
          <a:noFill/>
        </p:spPr>
        <p:txBody>
          <a:bodyPr wrap="square">
            <a:spAutoFit/>
          </a:bodyPr>
          <a:lstStyle/>
          <a:p>
            <a:pPr algn="ctr"/>
            <a:r>
              <a:rPr lang="en-US" altLang="zh-CN" sz="7200" dirty="0">
                <a:ln w="28575">
                  <a:noFill/>
                </a:ln>
                <a:solidFill>
                  <a:srgbClr val="C00000"/>
                </a:solidFill>
                <a:latin typeface="#9Slide05 Pattaya" pitchFamily="2" charset="-34"/>
                <a:ea typeface="胡晓波男神体" panose="02010600030101010101" pitchFamily="2" charset="-122"/>
                <a:cs typeface="#9Slide05 Pattaya" pitchFamily="2" charset="-34"/>
              </a:rPr>
              <a:t>TỪ KHÓ</a:t>
            </a:r>
            <a:endParaRPr lang="zh-CN" altLang="en-US" sz="7200" dirty="0">
              <a:ln w="28575">
                <a:noFill/>
              </a:ln>
              <a:solidFill>
                <a:srgbClr val="C00000"/>
              </a:solidFill>
              <a:latin typeface="#9Slide05 Pattaya" pitchFamily="2" charset="-34"/>
              <a:ea typeface="胡晓波男神体" panose="02010600030101010101" pitchFamily="2" charset="-122"/>
              <a:cs typeface="#9Slide05 Pattaya" pitchFamily="2" charset="-34"/>
            </a:endParaRPr>
          </a:p>
        </p:txBody>
      </p:sp>
      <p:grpSp>
        <p:nvGrpSpPr>
          <p:cNvPr id="24" name="组合 44">
            <a:extLst>
              <a:ext uri="{FF2B5EF4-FFF2-40B4-BE49-F238E27FC236}">
                <a16:creationId xmlns:a16="http://schemas.microsoft.com/office/drawing/2014/main" id="{ACAC76D7-8DAD-1F46-9468-C02FBABCFAF3}"/>
              </a:ext>
            </a:extLst>
          </p:cNvPr>
          <p:cNvGrpSpPr/>
          <p:nvPr/>
        </p:nvGrpSpPr>
        <p:grpSpPr>
          <a:xfrm>
            <a:off x="6764742" y="2995045"/>
            <a:ext cx="4053847" cy="1176545"/>
            <a:chOff x="2360278" y="2671670"/>
            <a:chExt cx="1258031" cy="892629"/>
          </a:xfrm>
        </p:grpSpPr>
        <p:grpSp>
          <p:nvGrpSpPr>
            <p:cNvPr id="25" name="组合 30">
              <a:extLst>
                <a:ext uri="{FF2B5EF4-FFF2-40B4-BE49-F238E27FC236}">
                  <a16:creationId xmlns:a16="http://schemas.microsoft.com/office/drawing/2014/main" id="{5D5AE18E-67E1-6B4B-B964-A318FB08D59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7" name="圆角矩形 27">
                <a:extLst>
                  <a:ext uri="{FF2B5EF4-FFF2-40B4-BE49-F238E27FC236}">
                    <a16:creationId xmlns:a16="http://schemas.microsoft.com/office/drawing/2014/main" id="{0F0791C6-926D-4543-9F53-B462FCB7C15B}"/>
                  </a:ext>
                </a:extLst>
              </p:cNvPr>
              <p:cNvSpPr/>
              <p:nvPr/>
            </p:nvSpPr>
            <p:spPr>
              <a:xfrm>
                <a:off x="1336246" y="3302000"/>
                <a:ext cx="982608" cy="990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sp>
            <p:nvSpPr>
              <p:cNvPr id="28" name="圆角矩形 28">
                <a:extLst>
                  <a:ext uri="{FF2B5EF4-FFF2-40B4-BE49-F238E27FC236}">
                    <a16:creationId xmlns:a16="http://schemas.microsoft.com/office/drawing/2014/main" id="{36E61F4D-E425-D548-8A12-F433CAB68CE4}"/>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grpSp>
        <p:sp>
          <p:nvSpPr>
            <p:cNvPr id="26" name="文本框 40">
              <a:extLst>
                <a:ext uri="{FF2B5EF4-FFF2-40B4-BE49-F238E27FC236}">
                  <a16:creationId xmlns:a16="http://schemas.microsoft.com/office/drawing/2014/main" id="{C5C69FE0-11D0-1D4B-8F6D-1900A02F4550}"/>
                </a:ext>
              </a:extLst>
            </p:cNvPr>
            <p:cNvSpPr txBox="1"/>
            <p:nvPr/>
          </p:nvSpPr>
          <p:spPr>
            <a:xfrm>
              <a:off x="2620290" y="2719425"/>
              <a:ext cx="763641" cy="6304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xum</a:t>
              </a:r>
              <a:r>
                <a:rPr lang="en-US" altLang="zh-CN" sz="4800" b="1" i="1" dirty="0">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xuê</a:t>
              </a:r>
              <a:endParaRPr kumimoji="0" lang="zh-CN" altLang="en-US" sz="4800" b="1" i="1"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7552093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90659" y="1126428"/>
            <a:ext cx="4932761" cy="1015663"/>
          </a:xfrm>
          <a:prstGeom prst="rect">
            <a:avLst/>
          </a:prstGeom>
          <a:noFill/>
        </p:spPr>
        <p:txBody>
          <a:bodyPr wrap="none" rtlCol="0">
            <a:spAutoFit/>
          </a:bodyPr>
          <a:lstStyle/>
          <a:p>
            <a:r>
              <a:rPr lang="en-US" sz="6000" dirty="0" err="1">
                <a:ln w="19050">
                  <a:solidFill>
                    <a:schemeClr val="tx1">
                      <a:lumMod val="85000"/>
                      <a:lumOff val="15000"/>
                    </a:schemeClr>
                  </a:solidFill>
                </a:ln>
                <a:solidFill>
                  <a:srgbClr val="00B0F0"/>
                </a:solidFill>
                <a:latin typeface="#9Slide07 IcielKoni" pitchFamily="2" charset="0"/>
              </a:rPr>
              <a:t>Giải</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nghĩa</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từ</a:t>
            </a:r>
            <a:endParaRPr lang="en-US" sz="6000" dirty="0">
              <a:ln w="19050">
                <a:solidFill>
                  <a:schemeClr val="tx1">
                    <a:lumMod val="85000"/>
                    <a:lumOff val="15000"/>
                  </a:schemeClr>
                </a:solidFill>
              </a:ln>
              <a:solidFill>
                <a:srgbClr val="00B0F0"/>
              </a:solidFill>
              <a:latin typeface="#9Slide07 IcielKoni" pitchFamily="2" charset="0"/>
            </a:endParaRPr>
          </a:p>
        </p:txBody>
      </p:sp>
      <p:sp>
        <p:nvSpPr>
          <p:cNvPr id="15" name="TextBox 14"/>
          <p:cNvSpPr txBox="1"/>
          <p:nvPr/>
        </p:nvSpPr>
        <p:spPr>
          <a:xfrm>
            <a:off x="5561890" y="4907772"/>
            <a:ext cx="5287549" cy="584775"/>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Cổ</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và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trang</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nghiêm</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8" name="TextBox 17"/>
          <p:cNvSpPr txBox="1"/>
          <p:nvPr/>
        </p:nvSpPr>
        <p:spPr>
          <a:xfrm>
            <a:off x="5561890" y="2890022"/>
            <a:ext cx="5249276" cy="1077218"/>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Còn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gọi</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là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Hồ</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Hoàn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Kiếm</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ở</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Thủ</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đô</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Nội</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1790991" y="3120188"/>
            <a:ext cx="3203921"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Hồ</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Gươm</a:t>
            </a:r>
            <a:endParaRPr lang="en-US" sz="3600" dirty="0">
              <a:solidFill>
                <a:schemeClr val="tx1">
                  <a:lumMod val="95000"/>
                  <a:lumOff val="5000"/>
                </a:schemeClr>
              </a:solidFill>
              <a:latin typeface="#9Slide07 IcielKoni" pitchFamily="2" charset="0"/>
            </a:endParaRPr>
          </a:p>
        </p:txBody>
      </p:sp>
      <p:sp>
        <p:nvSpPr>
          <p:cNvPr id="11" name="TextBox 10"/>
          <p:cNvSpPr txBox="1"/>
          <p:nvPr/>
        </p:nvSpPr>
        <p:spPr>
          <a:xfrm>
            <a:off x="1790990" y="4907772"/>
            <a:ext cx="3203922"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cổ</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kính</a:t>
            </a:r>
            <a:endParaRPr lang="en-US" sz="3600" dirty="0">
              <a:solidFill>
                <a:schemeClr val="tx1">
                  <a:lumMod val="95000"/>
                  <a:lumOff val="5000"/>
                </a:schemeClr>
              </a:solidFill>
              <a:latin typeface="#9Slide07 IcielKoni" pitchFamily="2" charset="0"/>
            </a:endParaRPr>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spTree>
    <p:extLst>
      <p:ext uri="{BB962C8B-B14F-4D97-AF65-F5344CB8AC3E}">
        <p14:creationId xmlns:p14="http://schemas.microsoft.com/office/powerpoint/2010/main" val="14718999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animBg="1"/>
      <p:bldP spid="18" grpId="0" animBg="1"/>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35" name="文本框 11">
            <a:extLst>
              <a:ext uri="{FF2B5EF4-FFF2-40B4-BE49-F238E27FC236}">
                <a16:creationId xmlns:a16="http://schemas.microsoft.com/office/drawing/2014/main" id="{E0086DAA-FA01-B648-E485-B48AFC66FE8D}"/>
              </a:ext>
            </a:extLst>
          </p:cNvPr>
          <p:cNvSpPr txBox="1"/>
          <p:nvPr/>
        </p:nvSpPr>
        <p:spPr>
          <a:xfrm>
            <a:off x="2022176" y="422197"/>
            <a:ext cx="9013219" cy="1107996"/>
          </a:xfrm>
          <a:prstGeom prst="rect">
            <a:avLst/>
          </a:prstGeom>
          <a:noFill/>
        </p:spPr>
        <p:txBody>
          <a:bodyPr wrap="square">
            <a:spAutoFit/>
          </a:bodyPr>
          <a:lstStyle/>
          <a:p>
            <a:pPr algn="ct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Luyện</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đọc</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câu</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dài</a:t>
            </a:r>
            <a:endParaRPr lang="zh-CN" altLang="en-US"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endParaRPr>
          </a:p>
        </p:txBody>
      </p:sp>
      <p:grpSp>
        <p:nvGrpSpPr>
          <p:cNvPr id="6" name="Group 5">
            <a:extLst>
              <a:ext uri="{FF2B5EF4-FFF2-40B4-BE49-F238E27FC236}">
                <a16:creationId xmlns:a16="http://schemas.microsoft.com/office/drawing/2014/main" id="{A6F5E384-513C-A54B-BF60-124F2DC1039C}"/>
              </a:ext>
            </a:extLst>
          </p:cNvPr>
          <p:cNvGrpSpPr/>
          <p:nvPr/>
        </p:nvGrpSpPr>
        <p:grpSpPr>
          <a:xfrm>
            <a:off x="448235" y="1567408"/>
            <a:ext cx="11177547" cy="4635684"/>
            <a:chOff x="4386782" y="1567409"/>
            <a:chExt cx="7239000" cy="9034542"/>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4386782" y="1567409"/>
              <a:ext cx="7239000" cy="9034542"/>
              <a:chOff x="1336246" y="3302000"/>
              <a:chExt cx="2814813" cy="7872564"/>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814813" cy="7872564"/>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6"/>
                <a:ext cx="2692758" cy="7214068"/>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3" name="TextBox 2">
              <a:extLst>
                <a:ext uri="{FF2B5EF4-FFF2-40B4-BE49-F238E27FC236}">
                  <a16:creationId xmlns:a16="http://schemas.microsoft.com/office/drawing/2014/main" id="{6B7D1557-CAB4-5444-9FF9-6046B7BD252D}"/>
                </a:ext>
              </a:extLst>
            </p:cNvPr>
            <p:cNvSpPr txBox="1"/>
            <p:nvPr/>
          </p:nvSpPr>
          <p:spPr>
            <a:xfrm>
              <a:off x="4626120" y="3205560"/>
              <a:ext cx="6707075" cy="1529315"/>
            </a:xfrm>
            <a:prstGeom prst="rect">
              <a:avLst/>
            </a:prstGeom>
            <a:noFill/>
          </p:spPr>
          <p:txBody>
            <a:bodyPr wrap="square" rtlCol="0">
              <a:spAutoFit/>
            </a:bodyPr>
            <a:lstStyle/>
            <a:p>
              <a:pPr algn="just">
                <a:lnSpc>
                  <a:spcPct val="107000"/>
                </a:lnSpc>
                <a:spcAft>
                  <a:spcPts val="800"/>
                </a:spcAft>
              </a:pPr>
              <a:endParaRPr lang="en-VN"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0CB0C15B-D889-2D4E-B604-ADEC1BDEFDC1}"/>
              </a:ext>
            </a:extLst>
          </p:cNvPr>
          <p:cNvSpPr txBox="1"/>
          <p:nvPr/>
        </p:nvSpPr>
        <p:spPr>
          <a:xfrm>
            <a:off x="1156602" y="2682812"/>
            <a:ext cx="9878793" cy="2695033"/>
          </a:xfrm>
          <a:prstGeom prst="rect">
            <a:avLst/>
          </a:prstGeom>
          <a:noFill/>
        </p:spPr>
        <p:txBody>
          <a:bodyPr wrap="square">
            <a:spAutoFit/>
          </a:bodyPr>
          <a:lstStyle/>
          <a:p>
            <a:pPr algn="just">
              <a:lnSpc>
                <a:spcPct val="107000"/>
              </a:lnSpc>
              <a:spcAft>
                <a:spcPts val="800"/>
              </a:spcAft>
            </a:pP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Cầu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Thê</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Húc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màu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son,</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như</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con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tôm</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dẫn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vào</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đền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Ngọc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Sơn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endParaRPr lang="en-VN" sz="4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B74CA92-42AA-F845-A0A1-B3E7C959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261" y="3387113"/>
            <a:ext cx="2455653" cy="3470887"/>
          </a:xfrm>
          <a:prstGeom prst="rect">
            <a:avLst/>
          </a:prstGeom>
        </p:spPr>
      </p:pic>
      <p:pic>
        <p:nvPicPr>
          <p:cNvPr id="13" name="Picture 12">
            <a:extLst>
              <a:ext uri="{FF2B5EF4-FFF2-40B4-BE49-F238E27FC236}">
                <a16:creationId xmlns:a16="http://schemas.microsoft.com/office/drawing/2014/main" id="{5047C20F-F677-0E4F-883F-973B75554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15" y="-82595"/>
            <a:ext cx="3486150" cy="2882900"/>
          </a:xfrm>
          <a:prstGeom prst="rect">
            <a:avLst/>
          </a:prstGeom>
        </p:spPr>
      </p:pic>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1071</Words>
  <Application>Microsoft Office PowerPoint</Application>
  <PresentationFormat>Widescreen</PresentationFormat>
  <Paragraphs>96</Paragraphs>
  <Slides>20</Slides>
  <Notes>14</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#9Slide03 IcielNovecento sans E</vt:lpstr>
      <vt:lpstr>#9Slide05 Pattaya</vt:lpstr>
      <vt:lpstr>#9Slide05 SVNSteady</vt:lpstr>
      <vt:lpstr>#9Slide05 SVNVanilla Daisy Pro</vt:lpstr>
      <vt:lpstr>#9Slide07 Cadena</vt:lpstr>
      <vt:lpstr>#9Slide07 IcielCrocante</vt:lpstr>
      <vt:lpstr>#9Slide07 IcielKoni</vt:lpstr>
      <vt:lpstr>#9SLIDE07 ICIELKONI BLACK</vt:lpstr>
      <vt:lpstr>Arial</vt:lpstr>
      <vt:lpstr>Calibri</vt:lpstr>
      <vt:lpstr>Calibri Light</vt:lpstr>
      <vt:lpstr>Cambria</vt:lpstr>
      <vt:lpstr>SVN-Yahoo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hoangvananh204@gmail.com</cp:lastModifiedBy>
  <cp:revision>62</cp:revision>
  <dcterms:created xsi:type="dcterms:W3CDTF">2019-09-27T03:26:48Z</dcterms:created>
  <dcterms:modified xsi:type="dcterms:W3CDTF">2025-05-23T02:47:04Z</dcterms:modified>
</cp:coreProperties>
</file>