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6" r:id="rId4"/>
    <p:sldId id="260" r:id="rId5"/>
    <p:sldId id="268" r:id="rId6"/>
    <p:sldId id="269" r:id="rId7"/>
    <p:sldId id="267" r:id="rId8"/>
    <p:sldId id="272" r:id="rId9"/>
    <p:sldId id="274" r:id="rId10"/>
    <p:sldId id="275" r:id="rId11"/>
    <p:sldId id="276" r:id="rId12"/>
    <p:sldId id="277"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44185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09521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3" descr="2"/>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0"/>
            <a:ext cx="12323445" cy="6858635"/>
          </a:xfrm>
          <a:prstGeom prst="rect">
            <a:avLst/>
          </a:prstGeom>
        </p:spPr>
      </p:pic>
    </p:spTree>
    <p:extLst>
      <p:ext uri="{BB962C8B-B14F-4D97-AF65-F5344CB8AC3E}">
        <p14:creationId xmlns:p14="http://schemas.microsoft.com/office/powerpoint/2010/main" val="25609961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8" name="图片 3" descr="2"/>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0"/>
            <a:ext cx="12323445" cy="6858635"/>
          </a:xfrm>
          <a:prstGeom prst="rect">
            <a:avLst/>
          </a:prstGeom>
        </p:spPr>
      </p:pic>
      <p:sp>
        <p:nvSpPr>
          <p:cNvPr id="5" name="矩形 4"/>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7" descr="3"/>
          <p:cNvPicPr>
            <a:picLocks noChangeAspect="1"/>
          </p:cNvPicPr>
          <p:nvPr userDrawn="1"/>
        </p:nvPicPr>
        <p:blipFill>
          <a:blip r:embed="rId4"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7" name="图片 5" descr="3"/>
          <p:cNvPicPr>
            <a:picLocks noChangeAspect="1"/>
          </p:cNvPicPr>
          <p:nvPr userDrawn="1"/>
        </p:nvPicPr>
        <p:blipFill>
          <a:blip r:embed="rId5"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33522051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360"/>
                                          </p:val>
                                        </p:tav>
                                        <p:tav tm="100000">
                                          <p:val>
                                            <p:fltVal val="0"/>
                                          </p:val>
                                        </p:tav>
                                      </p:tavLst>
                                    </p:anim>
                                    <p:animEffect transition="in" filter="fade">
                                      <p:cBhvr>
                                        <p:cTn id="16" dur="500"/>
                                        <p:tgtEl>
                                          <p:spTgt spid="6"/>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style.rotation</p:attrName>
                                        </p:attrNameLst>
                                      </p:cBhvr>
                                      <p:tavLst>
                                        <p:tav tm="0">
                                          <p:val>
                                            <p:fltVal val="360"/>
                                          </p:val>
                                        </p:tav>
                                        <p:tav tm="100000">
                                          <p:val>
                                            <p:fltVal val="0"/>
                                          </p:val>
                                        </p:tav>
                                      </p:tavLst>
                                    </p:anim>
                                    <p:animEffect transition="in" filter="fade">
                                      <p:cBhvr>
                                        <p:cTn id="22" dur="500"/>
                                        <p:tgtEl>
                                          <p:spTgt spid="7"/>
                                        </p:tgtEl>
                                      </p:cBhvr>
                                    </p:animEffect>
                                  </p:childTnLst>
                                </p:cTn>
                              </p:par>
                              <p:par>
                                <p:cTn id="23" presetID="53"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7C6B5"/>
        </a:solidFill>
        <a:effectLst/>
      </p:bgPr>
    </p:bg>
    <p:spTree>
      <p:nvGrpSpPr>
        <p:cNvPr id="1" name=""/>
        <p:cNvGrpSpPr/>
        <p:nvPr/>
      </p:nvGrpSpPr>
      <p:grpSpPr>
        <a:xfrm>
          <a:off x="0" y="0"/>
          <a:ext cx="0" cy="0"/>
          <a:chOff x="0" y="0"/>
          <a:chExt cx="0" cy="0"/>
        </a:xfrm>
      </p:grpSpPr>
    </p:spTree>
    <p:custDataLst>
      <p:tags r:id="rId6"/>
    </p:custDataLst>
    <p:extLst>
      <p:ext uri="{BB962C8B-B14F-4D97-AF65-F5344CB8AC3E}">
        <p14:creationId xmlns:p14="http://schemas.microsoft.com/office/powerpoint/2010/main" val="1614790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slow">
    <p:push dir="u"/>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1.jpe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custDataLst>
              <p:tags r:id="rId2"/>
            </p:custDataLst>
          </p:nvPr>
        </p:nvPicPr>
        <p:blipFill>
          <a:blip r:embed="rId4" cstate="screen">
            <a:extLst>
              <a:ext uri="{28A0092B-C50C-407E-A947-70E740481C1C}">
                <a14:useLocalDpi xmlns:a14="http://schemas.microsoft.com/office/drawing/2010/main"/>
              </a:ext>
            </a:extLst>
          </a:blip>
          <a:srcRect r="14445"/>
          <a:stretch>
            <a:fillRect/>
          </a:stretch>
        </p:blipFill>
        <p:spPr>
          <a:xfrm>
            <a:off x="0" y="0"/>
            <a:ext cx="12323445" cy="6858635"/>
          </a:xfrm>
          <a:prstGeom prst="rect">
            <a:avLst/>
          </a:prstGeom>
        </p:spPr>
      </p:pic>
      <p:pic>
        <p:nvPicPr>
          <p:cNvPr id="5" name="图片 4" descr="2"/>
          <p:cNvPicPr>
            <a:picLocks noChangeAspect="1"/>
          </p:cNvPicPr>
          <p:nvPr/>
        </p:nvPicPr>
        <p:blipFill>
          <a:blip r:embed="rId5" cstate="screen">
            <a:extLst>
              <a:ext uri="{28A0092B-C50C-407E-A947-70E740481C1C}">
                <a14:useLocalDpi xmlns:a14="http://schemas.microsoft.com/office/drawing/2010/main"/>
              </a:ext>
            </a:extLst>
          </a:blip>
          <a:srcRect l="1466" t="3060" r="94796" b="86591"/>
          <a:stretch>
            <a:fillRect/>
          </a:stretch>
        </p:blipFill>
        <p:spPr>
          <a:xfrm>
            <a:off x="4043045" y="93980"/>
            <a:ext cx="497205" cy="655320"/>
          </a:xfrm>
          <a:prstGeom prst="rect">
            <a:avLst/>
          </a:prstGeom>
        </p:spPr>
      </p:pic>
      <p:pic>
        <p:nvPicPr>
          <p:cNvPr id="6" name="图片 5" descr="2"/>
          <p:cNvPicPr>
            <a:picLocks noChangeAspect="1"/>
          </p:cNvPicPr>
          <p:nvPr/>
        </p:nvPicPr>
        <p:blipFill>
          <a:blip r:embed="rId6" cstate="screen">
            <a:extLst>
              <a:ext uri="{28A0092B-C50C-407E-A947-70E740481C1C}">
                <a14:useLocalDpi xmlns:a14="http://schemas.microsoft.com/office/drawing/2010/main"/>
              </a:ext>
            </a:extLst>
          </a:blip>
          <a:srcRect l="21781" t="90702" r="26318" b="-2592"/>
          <a:stretch>
            <a:fillRect/>
          </a:stretch>
        </p:blipFill>
        <p:spPr>
          <a:xfrm>
            <a:off x="573405" y="6151880"/>
            <a:ext cx="6472555" cy="706120"/>
          </a:xfrm>
          <a:prstGeom prst="rect">
            <a:avLst/>
          </a:prstGeom>
        </p:spPr>
      </p:pic>
      <p:pic>
        <p:nvPicPr>
          <p:cNvPr id="7" name="图片 6" descr="白板"/>
          <p:cNvPicPr>
            <a:picLocks noChangeAspect="1"/>
          </p:cNvPicPr>
          <p:nvPr/>
        </p:nvPicPr>
        <p:blipFill>
          <a:blip r:embed="rId7" cstate="screen">
            <a:extLst>
              <a:ext uri="{28A0092B-C50C-407E-A947-70E740481C1C}">
                <a14:useLocalDpi xmlns:a14="http://schemas.microsoft.com/office/drawing/2010/main"/>
              </a:ext>
            </a:extLst>
          </a:blip>
          <a:srcRect l="3932" t="6683" r="4106" b="6126"/>
          <a:stretch>
            <a:fillRect/>
          </a:stretch>
        </p:blipFill>
        <p:spPr>
          <a:xfrm>
            <a:off x="692785" y="878840"/>
            <a:ext cx="10937875" cy="5100320"/>
          </a:xfrm>
          <a:prstGeom prst="rect">
            <a:avLst/>
          </a:prstGeom>
        </p:spPr>
      </p:pic>
      <p:pic>
        <p:nvPicPr>
          <p:cNvPr id="8" name="图片 7" descr="3"/>
          <p:cNvPicPr>
            <a:picLocks noChangeAspect="1"/>
          </p:cNvPicPr>
          <p:nvPr/>
        </p:nvPicPr>
        <p:blipFill>
          <a:blip r:embed="rId8" cstate="screen">
            <a:extLst>
              <a:ext uri="{28A0092B-C50C-407E-A947-70E740481C1C}">
                <a14:useLocalDpi xmlns:a14="http://schemas.microsoft.com/office/drawing/2010/main"/>
              </a:ext>
            </a:extLst>
          </a:blip>
          <a:srcRect t="55710"/>
          <a:stretch>
            <a:fillRect/>
          </a:stretch>
        </p:blipFill>
        <p:spPr>
          <a:xfrm>
            <a:off x="-10795" y="4254500"/>
            <a:ext cx="12345035" cy="2603500"/>
          </a:xfrm>
          <a:prstGeom prst="rect">
            <a:avLst/>
          </a:prstGeom>
        </p:spPr>
      </p:pic>
      <p:pic>
        <p:nvPicPr>
          <p:cNvPr id="9" name="图片 8" descr="2"/>
          <p:cNvPicPr>
            <a:picLocks noChangeAspect="1"/>
          </p:cNvPicPr>
          <p:nvPr/>
        </p:nvPicPr>
        <p:blipFill>
          <a:blip r:embed="rId9" cstate="screen">
            <a:extLst>
              <a:ext uri="{28A0092B-C50C-407E-A947-70E740481C1C}">
                <a14:useLocalDpi xmlns:a14="http://schemas.microsoft.com/office/drawing/2010/main"/>
              </a:ext>
            </a:extLst>
          </a:blip>
          <a:srcRect l="21781" t="90702" r="26318" b="-2592"/>
          <a:stretch>
            <a:fillRect/>
          </a:stretch>
        </p:blipFill>
        <p:spPr>
          <a:xfrm flipH="1">
            <a:off x="6442075" y="121920"/>
            <a:ext cx="5749925" cy="627380"/>
          </a:xfrm>
          <a:prstGeom prst="rect">
            <a:avLst/>
          </a:prstGeom>
        </p:spPr>
      </p:pic>
      <p:pic>
        <p:nvPicPr>
          <p:cNvPr id="10" name="图片 9" descr="千库网_儿童节卡通植物装饰清新边框_元素编号12228134"/>
          <p:cNvPicPr>
            <a:picLocks noChangeAspect="1"/>
          </p:cNvPicPr>
          <p:nvPr/>
        </p:nvPicPr>
        <p:blipFill>
          <a:blip r:embed="rId10" cstate="screen">
            <a:extLst>
              <a:ext uri="{28A0092B-C50C-407E-A947-70E740481C1C}">
                <a14:useLocalDpi xmlns:a14="http://schemas.microsoft.com/office/drawing/2010/main"/>
              </a:ext>
            </a:extLst>
          </a:blip>
          <a:srcRect r="40325" b="78917"/>
          <a:stretch>
            <a:fillRect/>
          </a:stretch>
        </p:blipFill>
        <p:spPr>
          <a:xfrm>
            <a:off x="0" y="121920"/>
            <a:ext cx="3279140" cy="1738630"/>
          </a:xfrm>
          <a:prstGeom prst="rect">
            <a:avLst/>
          </a:prstGeom>
        </p:spPr>
      </p:pic>
      <p:pic>
        <p:nvPicPr>
          <p:cNvPr id="12" name="图片 11" descr="千库网_儿童节卡通植物装饰清新边框_元素编号12228134"/>
          <p:cNvPicPr>
            <a:picLocks noChangeAspect="1"/>
          </p:cNvPicPr>
          <p:nvPr/>
        </p:nvPicPr>
        <p:blipFill>
          <a:blip r:embed="rId11" cstate="screen">
            <a:extLst>
              <a:ext uri="{28A0092B-C50C-407E-A947-70E740481C1C}">
                <a14:useLocalDpi xmlns:a14="http://schemas.microsoft.com/office/drawing/2010/main"/>
              </a:ext>
            </a:extLst>
          </a:blip>
          <a:srcRect t="66585" r="107" b="282"/>
          <a:stretch>
            <a:fillRect/>
          </a:stretch>
        </p:blipFill>
        <p:spPr>
          <a:xfrm>
            <a:off x="4056380" y="4763770"/>
            <a:ext cx="4211320" cy="2094865"/>
          </a:xfrm>
          <a:prstGeom prst="rect">
            <a:avLst/>
          </a:prstGeom>
        </p:spPr>
      </p:pic>
      <p:pic>
        <p:nvPicPr>
          <p:cNvPr id="13" name="图片 12" descr="千库网_开学季笔返校学生背书包_元素编号12897046"/>
          <p:cNvPicPr>
            <a:picLocks noChangeAspect="1"/>
          </p:cNvPicPr>
          <p:nvPr/>
        </p:nvPicPr>
        <p:blipFill>
          <a:blip r:embed="rId12" cstate="screen">
            <a:extLst>
              <a:ext uri="{28A0092B-C50C-407E-A947-70E740481C1C}">
                <a14:useLocalDpi xmlns:a14="http://schemas.microsoft.com/office/drawing/2010/main"/>
              </a:ext>
            </a:extLst>
          </a:blip>
          <a:srcRect t="8254" r="13688"/>
          <a:stretch>
            <a:fillRect/>
          </a:stretch>
        </p:blipFill>
        <p:spPr>
          <a:xfrm>
            <a:off x="9258935" y="0"/>
            <a:ext cx="3075305" cy="2644775"/>
          </a:xfrm>
          <a:prstGeom prst="rect">
            <a:avLst/>
          </a:prstGeom>
        </p:spPr>
      </p:pic>
      <p:pic>
        <p:nvPicPr>
          <p:cNvPr id="15" name="Picture 14"/>
          <p:cNvPicPr>
            <a:picLocks noChangeAspect="1"/>
          </p:cNvPicPr>
          <p:nvPr/>
        </p:nvPicPr>
        <p:blipFill rotWithShape="1">
          <a:blip r:embed="rId13"/>
          <a:srcRect r="32222"/>
          <a:stretch/>
        </p:blipFill>
        <p:spPr>
          <a:xfrm>
            <a:off x="4893167" y="749300"/>
            <a:ext cx="2537109" cy="1414395"/>
          </a:xfrm>
          <a:prstGeom prst="rect">
            <a:avLst/>
          </a:prstGeom>
        </p:spPr>
      </p:pic>
      <p:pic>
        <p:nvPicPr>
          <p:cNvPr id="3" name="Picture 2"/>
          <p:cNvPicPr>
            <a:picLocks noChangeAspect="1"/>
          </p:cNvPicPr>
          <p:nvPr/>
        </p:nvPicPr>
        <p:blipFill>
          <a:blip r:embed="rId14"/>
          <a:stretch>
            <a:fillRect/>
          </a:stretch>
        </p:blipFill>
        <p:spPr>
          <a:xfrm>
            <a:off x="878736" y="2365992"/>
            <a:ext cx="10214966" cy="2497296"/>
          </a:xfrm>
          <a:prstGeom prst="rect">
            <a:avLst/>
          </a:prstGeom>
        </p:spPr>
      </p:pic>
      <p:pic>
        <p:nvPicPr>
          <p:cNvPr id="27" name="Picture 26"/>
          <p:cNvPicPr>
            <a:picLocks noChangeAspect="1"/>
          </p:cNvPicPr>
          <p:nvPr/>
        </p:nvPicPr>
        <p:blipFill>
          <a:blip r:embed="rId15"/>
          <a:stretch>
            <a:fillRect/>
          </a:stretch>
        </p:blipFill>
        <p:spPr>
          <a:xfrm>
            <a:off x="7629844" y="4696522"/>
            <a:ext cx="2661282" cy="1240646"/>
          </a:xfrm>
          <a:prstGeom prst="rect">
            <a:avLst/>
          </a:prstGeom>
        </p:spPr>
      </p:pic>
    </p:spTree>
    <p:custDataLst>
      <p:tags r:id="rId1"/>
    </p:custDataLst>
    <p:extLst>
      <p:ext uri="{BB962C8B-B14F-4D97-AF65-F5344CB8AC3E}">
        <p14:creationId xmlns:p14="http://schemas.microsoft.com/office/powerpoint/2010/main" val="18863889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Vertical)">
                                      <p:cBhvr>
                                        <p:cTn id="54" dur="500"/>
                                        <p:tgtEl>
                                          <p:spTgt spid="15"/>
                                        </p:tgtEl>
                                      </p:cBhvr>
                                    </p:animEffect>
                                  </p:childTnLst>
                                </p:cTn>
                              </p:par>
                            </p:childTnLst>
                          </p:cTn>
                        </p:par>
                        <p:par>
                          <p:cTn id="55" fill="hold">
                            <p:stCondLst>
                              <p:cond delay="500"/>
                            </p:stCondLst>
                            <p:childTnLst>
                              <p:par>
                                <p:cTn id="56" presetID="31" presetClass="entr" presetSubtype="0" fill="hold" nodeType="after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p:cTn id="58" dur="1000" fill="hold"/>
                                        <p:tgtEl>
                                          <p:spTgt spid="3"/>
                                        </p:tgtEl>
                                        <p:attrNameLst>
                                          <p:attrName>ppt_w</p:attrName>
                                        </p:attrNameLst>
                                      </p:cBhvr>
                                      <p:tavLst>
                                        <p:tav tm="0">
                                          <p:val>
                                            <p:fltVal val="0"/>
                                          </p:val>
                                        </p:tav>
                                        <p:tav tm="100000">
                                          <p:val>
                                            <p:strVal val="#ppt_w"/>
                                          </p:val>
                                        </p:tav>
                                      </p:tavLst>
                                    </p:anim>
                                    <p:anim calcmode="lin" valueType="num">
                                      <p:cBhvr>
                                        <p:cTn id="59" dur="1000" fill="hold"/>
                                        <p:tgtEl>
                                          <p:spTgt spid="3"/>
                                        </p:tgtEl>
                                        <p:attrNameLst>
                                          <p:attrName>ppt_h</p:attrName>
                                        </p:attrNameLst>
                                      </p:cBhvr>
                                      <p:tavLst>
                                        <p:tav tm="0">
                                          <p:val>
                                            <p:fltVal val="0"/>
                                          </p:val>
                                        </p:tav>
                                        <p:tav tm="100000">
                                          <p:val>
                                            <p:strVal val="#ppt_h"/>
                                          </p:val>
                                        </p:tav>
                                      </p:tavLst>
                                    </p:anim>
                                    <p:anim calcmode="lin" valueType="num">
                                      <p:cBhvr>
                                        <p:cTn id="60" dur="1000" fill="hold"/>
                                        <p:tgtEl>
                                          <p:spTgt spid="3"/>
                                        </p:tgtEl>
                                        <p:attrNameLst>
                                          <p:attrName>style.rotation</p:attrName>
                                        </p:attrNameLst>
                                      </p:cBhvr>
                                      <p:tavLst>
                                        <p:tav tm="0">
                                          <p:val>
                                            <p:fltVal val="90"/>
                                          </p:val>
                                        </p:tav>
                                        <p:tav tm="100000">
                                          <p:val>
                                            <p:fltVal val="0"/>
                                          </p:val>
                                        </p:tav>
                                      </p:tavLst>
                                    </p:anim>
                                    <p:animEffect transition="in" filter="fade">
                                      <p:cBhvr>
                                        <p:cTn id="61" dur="1000"/>
                                        <p:tgtEl>
                                          <p:spTgt spid="3"/>
                                        </p:tgtEl>
                                      </p:cBhvr>
                                    </p:animEffect>
                                  </p:childTnLst>
                                </p:cTn>
                              </p:par>
                            </p:childTnLst>
                          </p:cTn>
                        </p:par>
                        <p:par>
                          <p:cTn id="62" fill="hold">
                            <p:stCondLst>
                              <p:cond delay="1500"/>
                            </p:stCondLst>
                            <p:childTnLst>
                              <p:par>
                                <p:cTn id="63" presetID="42" presetClass="entr" presetSubtype="0" fill="hold"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750"/>
                                        <p:tgtEl>
                                          <p:spTgt spid="27"/>
                                        </p:tgtEl>
                                      </p:cBhvr>
                                    </p:animEffect>
                                    <p:anim calcmode="lin" valueType="num">
                                      <p:cBhvr>
                                        <p:cTn id="66" dur="750" fill="hold"/>
                                        <p:tgtEl>
                                          <p:spTgt spid="27"/>
                                        </p:tgtEl>
                                        <p:attrNameLst>
                                          <p:attrName>ppt_x</p:attrName>
                                        </p:attrNameLst>
                                      </p:cBhvr>
                                      <p:tavLst>
                                        <p:tav tm="0">
                                          <p:val>
                                            <p:strVal val="#ppt_x"/>
                                          </p:val>
                                        </p:tav>
                                        <p:tav tm="100000">
                                          <p:val>
                                            <p:strVal val="#ppt_x"/>
                                          </p:val>
                                        </p:tav>
                                      </p:tavLst>
                                    </p:anim>
                                    <p:anim calcmode="lin" valueType="num">
                                      <p:cBhvr>
                                        <p:cTn id="67" dur="7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3588" y="573669"/>
            <a:ext cx="10698479" cy="1323439"/>
          </a:xfrm>
          <a:prstGeom prst="rect">
            <a:avLst/>
          </a:prstGeom>
          <a:noFill/>
        </p:spPr>
        <p:txBody>
          <a:bodyPr wrap="square" rtlCol="0">
            <a:spAutoFit/>
          </a:bodyPr>
          <a:lstStyle/>
          <a:p>
            <a:pPr algn="just">
              <a:spcBef>
                <a:spcPts val="600"/>
              </a:spcBef>
            </a:pPr>
            <a:r>
              <a:rPr lang="vi-VN" sz="4000" b="1">
                <a:solidFill>
                  <a:schemeClr val="accent3">
                    <a:lumMod val="50000"/>
                  </a:schemeClr>
                </a:solidFill>
                <a:latin typeface="Cambria" panose="02040503050406030204" pitchFamily="18" charset="0"/>
                <a:ea typeface="Cambria" panose="02040503050406030204" pitchFamily="18" charset="0"/>
              </a:rPr>
              <a:t>- Người viết có thể biểu lộ tình cảm, cảm xúc bằng những cách nào?</a:t>
            </a:r>
          </a:p>
        </p:txBody>
      </p:sp>
      <p:sp>
        <p:nvSpPr>
          <p:cNvPr id="3" name="TextBox 2"/>
          <p:cNvSpPr txBox="1"/>
          <p:nvPr/>
        </p:nvSpPr>
        <p:spPr>
          <a:xfrm>
            <a:off x="718458" y="2124145"/>
            <a:ext cx="10933609" cy="2554545"/>
          </a:xfrm>
          <a:prstGeom prst="rect">
            <a:avLst/>
          </a:prstGeom>
          <a:noFill/>
        </p:spPr>
        <p:txBody>
          <a:bodyPr wrap="square" rtlCol="0">
            <a:spAutoFit/>
          </a:bodyPr>
          <a:lstStyle/>
          <a:p>
            <a:pPr algn="just">
              <a:spcBef>
                <a:spcPts val="600"/>
              </a:spcBef>
            </a:pPr>
            <a:r>
              <a:rPr lang="vi-VN" sz="4000" b="1">
                <a:solidFill>
                  <a:srgbClr val="C00000"/>
                </a:solidFill>
                <a:latin typeface="Cambria" panose="02040503050406030204" pitchFamily="18" charset="0"/>
                <a:ea typeface="Cambria" panose="02040503050406030204" pitchFamily="18" charset="0"/>
              </a:rPr>
              <a:t>Người viết có thể biểu lộ tình cảm, cảm xúc bằng những cách: </a:t>
            </a:r>
            <a:r>
              <a:rPr lang="vi-VN" sz="4000" b="1">
                <a:solidFill>
                  <a:schemeClr val="accent6">
                    <a:lumMod val="75000"/>
                  </a:schemeClr>
                </a:solidFill>
                <a:latin typeface="Cambria" panose="02040503050406030204" pitchFamily="18" charset="0"/>
                <a:ea typeface="Cambria" panose="02040503050406030204" pitchFamily="18" charset="0"/>
              </a:rPr>
              <a:t>nêu tình cảm, cảm xúc đó là gì, được biểu hiện ra sao, thông qua những kỉ niệm nào,....</a:t>
            </a:r>
            <a:endParaRPr lang="vi-VN" sz="6600" b="1">
              <a:solidFill>
                <a:schemeClr val="accent6">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875356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descr="3"/>
          <p:cNvPicPr>
            <a:picLocks noChangeAspect="1"/>
          </p:cNvPicPr>
          <p:nvPr/>
        </p:nvPicPr>
        <p:blipFill>
          <a:blip r:embed="rId2" cstate="screen">
            <a:extLst>
              <a:ext uri="{28A0092B-C50C-407E-A947-70E740481C1C}">
                <a14:useLocalDpi xmlns:a14="http://schemas.microsoft.com/office/drawing/2010/main"/>
              </a:ext>
            </a:extLst>
          </a:blip>
          <a:srcRect t="55710"/>
          <a:stretch>
            <a:fillRect/>
          </a:stretch>
        </p:blipFill>
        <p:spPr>
          <a:xfrm>
            <a:off x="-10795" y="4254500"/>
            <a:ext cx="12345035" cy="2603500"/>
          </a:xfrm>
          <a:prstGeom prst="rect">
            <a:avLst/>
          </a:prstGeom>
        </p:spPr>
      </p:pic>
      <p:grpSp>
        <p:nvGrpSpPr>
          <p:cNvPr id="3" name="组合 14"/>
          <p:cNvGrpSpPr/>
          <p:nvPr/>
        </p:nvGrpSpPr>
        <p:grpSpPr>
          <a:xfrm>
            <a:off x="503555" y="971951"/>
            <a:ext cx="10574020" cy="4993932"/>
            <a:chOff x="616" y="1274"/>
            <a:chExt cx="16652" cy="7203"/>
          </a:xfrm>
        </p:grpSpPr>
        <p:sp>
          <p:nvSpPr>
            <p:cNvPr id="4" name="矩形 10"/>
            <p:cNvSpPr/>
            <p:nvPr/>
          </p:nvSpPr>
          <p:spPr>
            <a:xfrm>
              <a:off x="1293" y="2040"/>
              <a:ext cx="15975" cy="6437"/>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9" descr="千库网_儿童节卡通植物装饰清新边框_元素编号12228134"/>
            <p:cNvPicPr>
              <a:picLocks noChangeAspect="1"/>
            </p:cNvPicPr>
            <p:nvPr/>
          </p:nvPicPr>
          <p:blipFill>
            <a:blip r:embed="rId3" cstate="screen">
              <a:extLst>
                <a:ext uri="{28A0092B-C50C-407E-A947-70E740481C1C}">
                  <a14:useLocalDpi xmlns:a14="http://schemas.microsoft.com/office/drawing/2010/main"/>
                </a:ext>
              </a:extLst>
            </a:blip>
            <a:srcRect l="59652" t="8308" r="1509" b="78239"/>
            <a:stretch>
              <a:fillRect/>
            </a:stretch>
          </p:blipFill>
          <p:spPr>
            <a:xfrm>
              <a:off x="616" y="1274"/>
              <a:ext cx="2156" cy="1121"/>
            </a:xfrm>
            <a:prstGeom prst="rect">
              <a:avLst/>
            </a:prstGeom>
          </p:spPr>
        </p:pic>
      </p:grpSp>
      <p:sp>
        <p:nvSpPr>
          <p:cNvPr id="6" name="TextBox 5"/>
          <p:cNvSpPr txBox="1"/>
          <p:nvPr/>
        </p:nvSpPr>
        <p:spPr>
          <a:xfrm>
            <a:off x="3962702" y="1478120"/>
            <a:ext cx="3770510" cy="830997"/>
          </a:xfrm>
          <a:prstGeom prst="rect">
            <a:avLst/>
          </a:prstGeom>
          <a:noFill/>
        </p:spPr>
        <p:txBody>
          <a:bodyPr wrap="square" rtlCol="0">
            <a:spAutoFit/>
          </a:bodyPr>
          <a:lstStyle/>
          <a:p>
            <a:pPr algn="ctr"/>
            <a:r>
              <a:rPr lang="en-US" sz="4800" b="1" dirty="0">
                <a:solidFill>
                  <a:schemeClr val="accent6">
                    <a:lumMod val="75000"/>
                  </a:schemeClr>
                </a:solidFill>
                <a:latin typeface="Cambria" panose="02040503050406030204" pitchFamily="18" charset="0"/>
                <a:ea typeface="Cambria" panose="02040503050406030204" pitchFamily="18" charset="0"/>
              </a:rPr>
              <a:t>GHI NHỚ</a:t>
            </a:r>
          </a:p>
        </p:txBody>
      </p:sp>
      <p:sp>
        <p:nvSpPr>
          <p:cNvPr id="7" name="TextBox 6"/>
          <p:cNvSpPr txBox="1"/>
          <p:nvPr/>
        </p:nvSpPr>
        <p:spPr>
          <a:xfrm>
            <a:off x="1062501" y="2210915"/>
            <a:ext cx="9805796" cy="3170099"/>
          </a:xfrm>
          <a:prstGeom prst="rect">
            <a:avLst/>
          </a:prstGeom>
          <a:noFill/>
        </p:spPr>
        <p:txBody>
          <a:bodyPr wrap="square" rtlCol="0">
            <a:spAutoFit/>
          </a:bodyPr>
          <a:lstStyle/>
          <a:p>
            <a:pPr algn="just"/>
            <a:r>
              <a:rPr lang="en-US" sz="4000" b="1">
                <a:solidFill>
                  <a:schemeClr val="accent3">
                    <a:lumMod val="50000"/>
                  </a:schemeClr>
                </a:solidFill>
                <a:latin typeface="Cambria" panose="02040503050406030204" pitchFamily="18" charset="0"/>
                <a:ea typeface="Cambria" panose="02040503050406030204" pitchFamily="18" charset="0"/>
              </a:rPr>
              <a:t>  </a:t>
            </a:r>
            <a:r>
              <a:rPr lang="en-US" sz="4000" b="1">
                <a:solidFill>
                  <a:srgbClr val="0070C0"/>
                </a:solidFill>
                <a:latin typeface="Cambria" panose="02040503050406030204" pitchFamily="18" charset="0"/>
                <a:ea typeface="Cambria" panose="02040503050406030204" pitchFamily="18" charset="0"/>
              </a:rPr>
              <a:t>Viết đoạn văn nêu tình cảm, cảm xúc cần nêu được tình cảm, cảm xúc đó là gì và được biểu lộ như thế nào. Đoạn văn thường có 3 phần: mở đầu, triển khai, kết thúc</a:t>
            </a:r>
            <a:endParaRPr lang="en-US" sz="4000" b="1">
              <a:solidFill>
                <a:schemeClr val="accent3">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777960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16094" y="1243996"/>
            <a:ext cx="10636244" cy="1469640"/>
            <a:chOff x="816095" y="685731"/>
            <a:chExt cx="10636244" cy="1762048"/>
          </a:xfrm>
        </p:grpSpPr>
        <p:sp>
          <p:nvSpPr>
            <p:cNvPr id="3" name="Rounded Rectangle 2"/>
            <p:cNvSpPr/>
            <p:nvPr/>
          </p:nvSpPr>
          <p:spPr>
            <a:xfrm>
              <a:off x="816095" y="685731"/>
              <a:ext cx="10636244" cy="1762048"/>
            </a:xfrm>
            <a:prstGeom prst="roundRect">
              <a:avLst/>
            </a:prstGeom>
            <a:solidFill>
              <a:schemeClr val="accent1">
                <a:lumMod val="20000"/>
                <a:lumOff val="80000"/>
                <a:alpha val="90000"/>
              </a:schemeClr>
            </a:solid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992475" y="748379"/>
              <a:ext cx="10283483" cy="1323439"/>
            </a:xfrm>
            <a:prstGeom prst="rect">
              <a:avLst/>
            </a:prstGeom>
            <a:noFill/>
          </p:spPr>
          <p:txBody>
            <a:bodyPr wrap="square" rtlCol="0">
              <a:spAutoFit/>
            </a:bodyPr>
            <a:lstStyle/>
            <a:p>
              <a:pPr algn="just"/>
              <a:r>
                <a:rPr lang="vi-VN" sz="4000" b="1">
                  <a:latin typeface="Cambria" panose="02040503050406030204" pitchFamily="18" charset="0"/>
                  <a:ea typeface="Cambria" panose="02040503050406030204" pitchFamily="18" charset="0"/>
                </a:rPr>
                <a:t>Viết 2 – 3 câu nêu tình cảm, cảm xúc của em về Hải Thượng Lãn Ông. </a:t>
              </a:r>
              <a:endParaRPr lang="en-US" sz="7200" b="1">
                <a:latin typeface="Cambria" panose="02040503050406030204" pitchFamily="18" charset="0"/>
                <a:ea typeface="Cambria" panose="02040503050406030204" pitchFamily="18" charset="0"/>
              </a:endParaRPr>
            </a:p>
          </p:txBody>
        </p:sp>
      </p:grpSp>
      <p:sp>
        <p:nvSpPr>
          <p:cNvPr id="5" name="TextBox 4"/>
          <p:cNvSpPr txBox="1"/>
          <p:nvPr/>
        </p:nvSpPr>
        <p:spPr>
          <a:xfrm>
            <a:off x="634753" y="2994470"/>
            <a:ext cx="10998926" cy="3416320"/>
          </a:xfrm>
          <a:prstGeom prst="rect">
            <a:avLst/>
          </a:prstGeom>
          <a:noFill/>
        </p:spPr>
        <p:txBody>
          <a:bodyPr wrap="square" rtlCol="0">
            <a:spAutoFit/>
          </a:bodyPr>
          <a:lstStyle/>
          <a:p>
            <a:pPr algn="just"/>
            <a:r>
              <a:rPr lang="en-US" sz="3600" b="1" dirty="0">
                <a:solidFill>
                  <a:srgbClr val="002060"/>
                </a:solidFill>
                <a:latin typeface="Cambria" panose="02040503050406030204" pitchFamily="18" charset="0"/>
                <a:ea typeface="Cambria" panose="02040503050406030204" pitchFamily="18" charset="0"/>
              </a:rPr>
              <a:t>     </a:t>
            </a:r>
            <a:r>
              <a:rPr lang="vi-VN" sz="3600" dirty="0">
                <a:solidFill>
                  <a:srgbClr val="002060"/>
                </a:solidFill>
                <a:latin typeface="Cambria" panose="02040503050406030204" pitchFamily="18" charset="0"/>
                <a:ea typeface="Cambria" panose="02040503050406030204" pitchFamily="18" charset="0"/>
              </a:rPr>
              <a:t>Hải Thượng Lãn Ông là một thầy thuốc giỏi, giàu kinh nghiệm và là một người giàu y đức, có tâm hồn và nhân cách cao đẹp - coi thường tiền bạc, vinh hoa, yêu thích cuộc sống tự do, thanh đạm. Vẻ đẹp tâm hồn và nhân cách cao đẹp của ông là tấm gương sáng cho lớp lớp thế hệ sau ngưỡng mộ và học tập, noi theo. </a:t>
            </a:r>
            <a:endParaRPr lang="en-US" sz="3600" b="1" dirty="0">
              <a:solidFill>
                <a:srgbClr val="00206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349D982A-269C-3E04-93AA-1DA1ECE52F50}"/>
              </a:ext>
            </a:extLst>
          </p:cNvPr>
          <p:cNvSpPr txBox="1"/>
          <p:nvPr/>
        </p:nvSpPr>
        <p:spPr>
          <a:xfrm>
            <a:off x="3054131" y="386873"/>
            <a:ext cx="6160168" cy="830997"/>
          </a:xfrm>
          <a:prstGeom prst="rect">
            <a:avLst/>
          </a:prstGeom>
          <a:noFill/>
        </p:spPr>
        <p:txBody>
          <a:bodyPr wrap="square">
            <a:spAutoFit/>
          </a:bodyPr>
          <a:lstStyle/>
          <a:p>
            <a:pPr algn="ctr"/>
            <a:r>
              <a:rPr lang="en-US" sz="4800" b="1" dirty="0">
                <a:solidFill>
                  <a:schemeClr val="accent6">
                    <a:lumMod val="75000"/>
                  </a:schemeClr>
                </a:solidFill>
                <a:latin typeface="Cambria" panose="02040503050406030204" pitchFamily="18" charset="0"/>
                <a:ea typeface="Cambria" panose="02040503050406030204" pitchFamily="18" charset="0"/>
              </a:rPr>
              <a:t>VẬN DỤNG</a:t>
            </a:r>
          </a:p>
        </p:txBody>
      </p:sp>
    </p:spTree>
    <p:extLst>
      <p:ext uri="{BB962C8B-B14F-4D97-AF65-F5344CB8AC3E}">
        <p14:creationId xmlns:p14="http://schemas.microsoft.com/office/powerpoint/2010/main" val="2042196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2"/>
          <p:cNvPicPr>
            <a:picLocks noChangeAspect="1"/>
          </p:cNvPicPr>
          <p:nvPr>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0"/>
            <a:ext cx="12323445" cy="6858635"/>
          </a:xfrm>
          <a:prstGeom prst="rect">
            <a:avLst/>
          </a:prstGeom>
        </p:spPr>
      </p:pic>
      <p:pic>
        <p:nvPicPr>
          <p:cNvPr id="3" name="图片 5" descr="2"/>
          <p:cNvPicPr>
            <a:picLocks noChangeAspect="1"/>
          </p:cNvPicPr>
          <p:nvPr/>
        </p:nvPicPr>
        <p:blipFill>
          <a:blip r:embed="rId4" cstate="screen">
            <a:extLst>
              <a:ext uri="{28A0092B-C50C-407E-A947-70E740481C1C}">
                <a14:useLocalDpi xmlns:a14="http://schemas.microsoft.com/office/drawing/2010/main"/>
              </a:ext>
            </a:extLst>
          </a:blip>
          <a:srcRect l="21781" t="90702" r="26318" b="-2592"/>
          <a:stretch>
            <a:fillRect/>
          </a:stretch>
        </p:blipFill>
        <p:spPr>
          <a:xfrm>
            <a:off x="573405" y="6151880"/>
            <a:ext cx="6472555" cy="706120"/>
          </a:xfrm>
          <a:prstGeom prst="rect">
            <a:avLst/>
          </a:prstGeom>
        </p:spPr>
      </p:pic>
      <p:pic>
        <p:nvPicPr>
          <p:cNvPr id="4" name="图片 8" descr="2"/>
          <p:cNvPicPr>
            <a:picLocks noChangeAspect="1"/>
          </p:cNvPicPr>
          <p:nvPr/>
        </p:nvPicPr>
        <p:blipFill>
          <a:blip r:embed="rId5" cstate="screen">
            <a:extLst>
              <a:ext uri="{28A0092B-C50C-407E-A947-70E740481C1C}">
                <a14:useLocalDpi xmlns:a14="http://schemas.microsoft.com/office/drawing/2010/main"/>
              </a:ext>
            </a:extLst>
          </a:blip>
          <a:srcRect l="21781" t="90702" r="26318" b="-2592"/>
          <a:stretch>
            <a:fillRect/>
          </a:stretch>
        </p:blipFill>
        <p:spPr>
          <a:xfrm flipH="1">
            <a:off x="6442075" y="121920"/>
            <a:ext cx="5749925" cy="627380"/>
          </a:xfrm>
          <a:prstGeom prst="rect">
            <a:avLst/>
          </a:prstGeom>
        </p:spPr>
      </p:pic>
      <p:grpSp>
        <p:nvGrpSpPr>
          <p:cNvPr id="5" name="组合 14"/>
          <p:cNvGrpSpPr/>
          <p:nvPr/>
        </p:nvGrpSpPr>
        <p:grpSpPr>
          <a:xfrm>
            <a:off x="2775313" y="1000472"/>
            <a:ext cx="7099935" cy="5031370"/>
            <a:chOff x="717" y="1180"/>
            <a:chExt cx="11181" cy="7257"/>
          </a:xfrm>
        </p:grpSpPr>
        <p:sp>
          <p:nvSpPr>
            <p:cNvPr id="6" name="矩形 10"/>
            <p:cNvSpPr/>
            <p:nvPr/>
          </p:nvSpPr>
          <p:spPr>
            <a:xfrm>
              <a:off x="717" y="2000"/>
              <a:ext cx="11181" cy="6437"/>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9" descr="千库网_儿童节卡通植物装饰清新边框_元素编号12228134"/>
            <p:cNvPicPr>
              <a:picLocks noChangeAspect="1"/>
            </p:cNvPicPr>
            <p:nvPr/>
          </p:nvPicPr>
          <p:blipFill>
            <a:blip r:embed="rId6" cstate="screen">
              <a:extLst>
                <a:ext uri="{28A0092B-C50C-407E-A947-70E740481C1C}">
                  <a14:useLocalDpi xmlns:a14="http://schemas.microsoft.com/office/drawing/2010/main"/>
                </a:ext>
              </a:extLst>
            </a:blip>
            <a:srcRect l="59652" t="8308" r="1509" b="78239"/>
            <a:stretch>
              <a:fillRect/>
            </a:stretch>
          </p:blipFill>
          <p:spPr>
            <a:xfrm>
              <a:off x="1727" y="1180"/>
              <a:ext cx="2156" cy="1121"/>
            </a:xfrm>
            <a:prstGeom prst="rect">
              <a:avLst/>
            </a:prstGeom>
          </p:spPr>
        </p:pic>
      </p:grpSp>
      <p:pic>
        <p:nvPicPr>
          <p:cNvPr id="17" name="图片 7" descr="3"/>
          <p:cNvPicPr>
            <a:picLocks noChangeAspect="1"/>
          </p:cNvPicPr>
          <p:nvPr/>
        </p:nvPicPr>
        <p:blipFill>
          <a:blip r:embed="rId7" cstate="screen">
            <a:extLst>
              <a:ext uri="{28A0092B-C50C-407E-A947-70E740481C1C}">
                <a14:useLocalDpi xmlns:a14="http://schemas.microsoft.com/office/drawing/2010/main"/>
              </a:ext>
            </a:extLst>
          </a:blip>
          <a:srcRect t="55710"/>
          <a:stretch>
            <a:fillRect/>
          </a:stretch>
        </p:blipFill>
        <p:spPr>
          <a:xfrm>
            <a:off x="-10795" y="4254500"/>
            <a:ext cx="12345035" cy="2603500"/>
          </a:xfrm>
          <a:prstGeom prst="rect">
            <a:avLst/>
          </a:prstGeom>
        </p:spPr>
      </p:pic>
      <p:pic>
        <p:nvPicPr>
          <p:cNvPr id="18" name="Picture 17"/>
          <p:cNvPicPr>
            <a:picLocks noChangeAspect="1"/>
          </p:cNvPicPr>
          <p:nvPr/>
        </p:nvPicPr>
        <p:blipFill>
          <a:blip r:embed="rId8"/>
          <a:stretch>
            <a:fillRect/>
          </a:stretch>
        </p:blipFill>
        <p:spPr>
          <a:xfrm>
            <a:off x="3760338" y="1569915"/>
            <a:ext cx="4292246" cy="1951631"/>
          </a:xfrm>
          <a:prstGeom prst="rect">
            <a:avLst/>
          </a:prstGeom>
        </p:spPr>
      </p:pic>
      <p:sp>
        <p:nvSpPr>
          <p:cNvPr id="19" name="TextBox 18">
            <a:extLst>
              <a:ext uri="{FF2B5EF4-FFF2-40B4-BE49-F238E27FC236}">
                <a16:creationId xmlns:a16="http://schemas.microsoft.com/office/drawing/2014/main" id="{A0C8EFDC-9F68-E142-3452-C4222B19AA14}"/>
              </a:ext>
            </a:extLst>
          </p:cNvPr>
          <p:cNvSpPr txBox="1"/>
          <p:nvPr/>
        </p:nvSpPr>
        <p:spPr>
          <a:xfrm>
            <a:off x="3031328" y="3434812"/>
            <a:ext cx="7413673" cy="1446550"/>
          </a:xfrm>
          <a:prstGeom prst="rect">
            <a:avLst/>
          </a:prstGeom>
          <a:noFill/>
        </p:spPr>
        <p:txBody>
          <a:bodyPr wrap="square">
            <a:spAutoFit/>
          </a:bodyPr>
          <a:lstStyle/>
          <a:p>
            <a:pPr algn="just"/>
            <a:r>
              <a:rPr lang="en-US" sz="4400" b="1">
                <a:solidFill>
                  <a:srgbClr val="008080"/>
                </a:solidFill>
                <a:latin typeface="Cambria" panose="02040503050406030204" pitchFamily="18" charset="0"/>
                <a:ea typeface="Cambria" panose="02040503050406030204" pitchFamily="18" charset="0"/>
              </a:rPr>
              <a:t>- Hoàn thành đoạn văn.</a:t>
            </a:r>
          </a:p>
          <a:p>
            <a:pPr algn="just"/>
            <a:r>
              <a:rPr lang="en-US" sz="4400" b="1" i="0">
                <a:solidFill>
                  <a:srgbClr val="008080"/>
                </a:solidFill>
                <a:effectLst/>
                <a:latin typeface="Cambria" panose="02040503050406030204" pitchFamily="18" charset="0"/>
                <a:ea typeface="Cambria" panose="02040503050406030204" pitchFamily="18" charset="0"/>
              </a:rPr>
              <a:t>- Chuẩn bị bài tiếp theo</a:t>
            </a:r>
            <a:endParaRPr lang="vi-VN" sz="8000" b="1" i="0" dirty="0">
              <a:solidFill>
                <a:srgbClr val="00808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164606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6121" y="389976"/>
            <a:ext cx="10894423" cy="677108"/>
          </a:xfrm>
          <a:prstGeom prst="rect">
            <a:avLst/>
          </a:prstGeom>
          <a:noFill/>
        </p:spPr>
        <p:txBody>
          <a:bodyPr wrap="square" rtlCol="0">
            <a:spAutoFit/>
          </a:bodyPr>
          <a:lstStyle/>
          <a:p>
            <a:pPr algn="just"/>
            <a:r>
              <a:rPr lang="en-US" sz="3800" b="1">
                <a:solidFill>
                  <a:schemeClr val="accent3">
                    <a:lumMod val="50000"/>
                  </a:schemeClr>
                </a:solidFill>
                <a:latin typeface="Cambria" panose="02040503050406030204" pitchFamily="18" charset="0"/>
                <a:ea typeface="Cambria" panose="02040503050406030204" pitchFamily="18" charset="0"/>
              </a:rPr>
              <a:t>1. </a:t>
            </a:r>
            <a:r>
              <a:rPr lang="vi-VN" sz="3800" b="1">
                <a:solidFill>
                  <a:schemeClr val="accent3">
                    <a:lumMod val="50000"/>
                  </a:schemeClr>
                </a:solidFill>
                <a:latin typeface="Cambria" panose="02040503050406030204" pitchFamily="18" charset="0"/>
                <a:ea typeface="Cambria" panose="02040503050406030204" pitchFamily="18" charset="0"/>
              </a:rPr>
              <a:t>Đọc đoạn văn dưới đây và thực hiện yêu cầu.</a:t>
            </a:r>
            <a:endParaRPr lang="en-US" sz="3800" b="1">
              <a:solidFill>
                <a:schemeClr val="accent3">
                  <a:lumMod val="50000"/>
                </a:schemeClr>
              </a:solidFill>
              <a:latin typeface="Cambria" panose="02040503050406030204" pitchFamily="18" charset="0"/>
              <a:ea typeface="Cambria" panose="02040503050406030204" pitchFamily="18" charset="0"/>
            </a:endParaRPr>
          </a:p>
        </p:txBody>
      </p:sp>
      <p:grpSp>
        <p:nvGrpSpPr>
          <p:cNvPr id="14" name="Group 13"/>
          <p:cNvGrpSpPr/>
          <p:nvPr/>
        </p:nvGrpSpPr>
        <p:grpSpPr>
          <a:xfrm>
            <a:off x="679269" y="1332411"/>
            <a:ext cx="10802982" cy="4978546"/>
            <a:chOff x="679269" y="1332411"/>
            <a:chExt cx="10802982" cy="4978546"/>
          </a:xfrm>
        </p:grpSpPr>
        <p:sp>
          <p:nvSpPr>
            <p:cNvPr id="4" name="Google Shape;117;p2"/>
            <p:cNvSpPr/>
            <p:nvPr/>
          </p:nvSpPr>
          <p:spPr>
            <a:xfrm>
              <a:off x="679269" y="1332411"/>
              <a:ext cx="10802982" cy="4978545"/>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5" name="TextBox 4"/>
            <p:cNvSpPr txBox="1"/>
            <p:nvPr/>
          </p:nvSpPr>
          <p:spPr>
            <a:xfrm>
              <a:off x="896121" y="1478865"/>
              <a:ext cx="10369277" cy="4832092"/>
            </a:xfrm>
            <a:prstGeom prst="rect">
              <a:avLst/>
            </a:prstGeom>
            <a:noFill/>
          </p:spPr>
          <p:txBody>
            <a:bodyPr wrap="square" rtlCol="0">
              <a:spAutoFit/>
            </a:bodyPr>
            <a:lstStyle/>
            <a:p>
              <a:pPr algn="just"/>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Nhỏ Th</a:t>
              </a:r>
              <a:r>
                <a:rPr lang="en-US" sz="2800">
                  <a:latin typeface="Cambria" panose="02040503050406030204" pitchFamily="18" charset="0"/>
                  <a:ea typeface="Cambria" panose="02040503050406030204" pitchFamily="18" charset="0"/>
                </a:rPr>
                <a:t>ắ</a:t>
              </a:r>
              <a:r>
                <a:rPr lang="vi-VN" sz="2800">
                  <a:latin typeface="Cambria" panose="02040503050406030204" pitchFamily="18" charset="0"/>
                  <a:ea typeface="Cambria" panose="02040503050406030204" pitchFamily="18" charset="0"/>
                </a:rPr>
                <a:t>m là cô bạn thân duy nhất của tôi. </a:t>
              </a: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Chúng tôi cùng lớn lên bên nhau, ngày ngày cùng đi chung một con đường đến lớp, cùng chia sẻ với nhau những vui buồn trong cuộc sống... </a:t>
              </a: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Tình cảm mà tôi cảm nhận được ở nhỏ Thắm là một tình bạn ấm áp và thân thiết. </a:t>
              </a: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Chúng tôi thân nhau đến mức đứa này đã quen với sự có mặt của đứa kia bên cạnh. </a:t>
              </a: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Trước đây, tôi chưa bao giờ nghĩ rằng sẽ có một ngày chúng tôi xa nhau. </a:t>
              </a: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 Vì vậy, khi nhỏ Th</a:t>
              </a:r>
              <a:r>
                <a:rPr lang="en-US" sz="2800">
                  <a:latin typeface="Cambria" panose="02040503050406030204" pitchFamily="18" charset="0"/>
                  <a:ea typeface="Cambria" panose="02040503050406030204" pitchFamily="18" charset="0"/>
                </a:rPr>
                <a:t>ắ</a:t>
              </a:r>
              <a:r>
                <a:rPr lang="vi-VN" sz="2800">
                  <a:latin typeface="Cambria" panose="02040503050406030204" pitchFamily="18" charset="0"/>
                  <a:ea typeface="Cambria" panose="02040503050406030204" pitchFamily="18" charset="0"/>
                </a:rPr>
                <a:t>m đi xa, tôi nhận ra tôi nhớ nó biết chừng nào. </a:t>
              </a: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Và nó nữa, chắc nó cũng nhớ tôi l</a:t>
              </a:r>
              <a:r>
                <a:rPr lang="en-US" sz="2800">
                  <a:latin typeface="Cambria" panose="02040503050406030204" pitchFamily="18" charset="0"/>
                  <a:ea typeface="Cambria" panose="02040503050406030204" pitchFamily="18" charset="0"/>
                </a:rPr>
                <a:t>ắ</a:t>
              </a:r>
              <a:r>
                <a:rPr lang="vi-VN" sz="2800">
                  <a:latin typeface="Cambria" panose="02040503050406030204" pitchFamily="18" charset="0"/>
                  <a:ea typeface="Cambria" panose="02040503050406030204" pitchFamily="18" charset="0"/>
                </a:rPr>
                <a:t>m. </a:t>
              </a: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Nhưng tôi tin chắc rằng dù xa cách, tình bạn thân thiết giữa tôi và nhỏ Th</a:t>
              </a:r>
              <a:r>
                <a:rPr lang="en-US" sz="2800">
                  <a:latin typeface="Cambria" panose="02040503050406030204" pitchFamily="18" charset="0"/>
                  <a:ea typeface="Cambria" panose="02040503050406030204" pitchFamily="18" charset="0"/>
                </a:rPr>
                <a:t>ắ</a:t>
              </a:r>
              <a:r>
                <a:rPr lang="vi-VN" sz="2800">
                  <a:latin typeface="Cambria" panose="02040503050406030204" pitchFamily="18" charset="0"/>
                  <a:ea typeface="Cambria" panose="02040503050406030204" pitchFamily="18" charset="0"/>
                </a:rPr>
                <a:t>m sẽ mãi mãi không thay đổi.</a:t>
              </a:r>
            </a:p>
            <a:p>
              <a:pPr algn="r"/>
              <a:r>
                <a:rPr lang="vi-VN" sz="2800">
                  <a:latin typeface="Cambria" panose="02040503050406030204" pitchFamily="18" charset="0"/>
                  <a:ea typeface="Cambria" panose="02040503050406030204" pitchFamily="18" charset="0"/>
                </a:rPr>
                <a:t>(Theo Nguyễn Nhật Ánh)</a:t>
              </a:r>
            </a:p>
          </p:txBody>
        </p:sp>
        <p:sp>
          <p:nvSpPr>
            <p:cNvPr id="6" name="Oval 5"/>
            <p:cNvSpPr/>
            <p:nvPr/>
          </p:nvSpPr>
          <p:spPr>
            <a:xfrm>
              <a:off x="1251431" y="1478864"/>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1</a:t>
              </a:r>
            </a:p>
          </p:txBody>
        </p:sp>
        <p:sp>
          <p:nvSpPr>
            <p:cNvPr id="7" name="Oval 6"/>
            <p:cNvSpPr/>
            <p:nvPr/>
          </p:nvSpPr>
          <p:spPr>
            <a:xfrm>
              <a:off x="8353271" y="1491927"/>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2</a:t>
              </a:r>
            </a:p>
          </p:txBody>
        </p:sp>
        <p:sp>
          <p:nvSpPr>
            <p:cNvPr id="8" name="Oval 7"/>
            <p:cNvSpPr/>
            <p:nvPr/>
          </p:nvSpPr>
          <p:spPr>
            <a:xfrm>
              <a:off x="9931264" y="2370622"/>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3</a:t>
              </a:r>
            </a:p>
          </p:txBody>
        </p:sp>
        <p:sp>
          <p:nvSpPr>
            <p:cNvPr id="9" name="Oval 8"/>
            <p:cNvSpPr/>
            <p:nvPr/>
          </p:nvSpPr>
          <p:spPr>
            <a:xfrm>
              <a:off x="2616063" y="3211870"/>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4</a:t>
              </a:r>
              <a:r>
                <a:rPr lang="en-US" sz="3000" b="1"/>
                <a:t>   </a:t>
              </a:r>
            </a:p>
          </p:txBody>
        </p:sp>
        <p:sp>
          <p:nvSpPr>
            <p:cNvPr id="10" name="Oval 9"/>
            <p:cNvSpPr/>
            <p:nvPr/>
          </p:nvSpPr>
          <p:spPr>
            <a:xfrm>
              <a:off x="5618343" y="3666311"/>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5</a:t>
              </a:r>
              <a:r>
                <a:rPr lang="en-US" sz="3000" b="1"/>
                <a:t>   </a:t>
              </a:r>
            </a:p>
          </p:txBody>
        </p:sp>
        <p:sp>
          <p:nvSpPr>
            <p:cNvPr id="11" name="Oval 10"/>
            <p:cNvSpPr/>
            <p:nvPr/>
          </p:nvSpPr>
          <p:spPr>
            <a:xfrm>
              <a:off x="7027390" y="4050360"/>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6</a:t>
              </a:r>
              <a:r>
                <a:rPr lang="en-US" sz="3000" b="1"/>
                <a:t>   </a:t>
              </a:r>
            </a:p>
          </p:txBody>
        </p:sp>
        <p:sp>
          <p:nvSpPr>
            <p:cNvPr id="12" name="Oval 11"/>
            <p:cNvSpPr/>
            <p:nvPr/>
          </p:nvSpPr>
          <p:spPr>
            <a:xfrm>
              <a:off x="7659631" y="4463146"/>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7</a:t>
              </a:r>
              <a:r>
                <a:rPr lang="en-US" sz="3000" b="1"/>
                <a:t>   </a:t>
              </a:r>
            </a:p>
          </p:txBody>
        </p:sp>
        <p:sp>
          <p:nvSpPr>
            <p:cNvPr id="13" name="Oval 12"/>
            <p:cNvSpPr/>
            <p:nvPr/>
          </p:nvSpPr>
          <p:spPr>
            <a:xfrm>
              <a:off x="3748184" y="4920346"/>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8</a:t>
              </a:r>
              <a:r>
                <a:rPr lang="en-US" sz="3000" b="1"/>
                <a:t>   </a:t>
              </a:r>
            </a:p>
          </p:txBody>
        </p:sp>
      </p:grpSp>
    </p:spTree>
    <p:extLst>
      <p:ext uri="{BB962C8B-B14F-4D97-AF65-F5344CB8AC3E}">
        <p14:creationId xmlns:p14="http://schemas.microsoft.com/office/powerpoint/2010/main" val="237160861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871778" y="5569435"/>
            <a:ext cx="9059485" cy="33381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725549" y="5053735"/>
            <a:ext cx="7526786" cy="49885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96119" y="5038208"/>
            <a:ext cx="2812875" cy="49885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96120" y="2095581"/>
            <a:ext cx="10369277" cy="292926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355859" y="1554779"/>
            <a:ext cx="2896476" cy="49885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49531" y="1541716"/>
            <a:ext cx="7203740" cy="49885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99912" y="373511"/>
            <a:ext cx="10591346" cy="1089529"/>
          </a:xfrm>
          <a:prstGeom prst="rect">
            <a:avLst/>
          </a:prstGeom>
          <a:noFill/>
        </p:spPr>
        <p:txBody>
          <a:bodyPr wrap="square" rtlCol="0">
            <a:spAutoFit/>
          </a:bodyPr>
          <a:lstStyle/>
          <a:p>
            <a:pPr algn="just">
              <a:lnSpc>
                <a:spcPct val="90000"/>
              </a:lnSpc>
            </a:pPr>
            <a:r>
              <a:rPr lang="vi-VN" sz="3600" b="1">
                <a:solidFill>
                  <a:schemeClr val="accent3">
                    <a:lumMod val="50000"/>
                  </a:schemeClr>
                </a:solidFill>
                <a:latin typeface="Cambria" panose="02040503050406030204" pitchFamily="18" charset="0"/>
                <a:ea typeface="Cambria" panose="02040503050406030204" pitchFamily="18" charset="0"/>
              </a:rPr>
              <a:t>a. Tìm phần mở đầu, triển khai và kết thúc của đoạn văn trên.</a:t>
            </a:r>
          </a:p>
        </p:txBody>
      </p:sp>
      <p:grpSp>
        <p:nvGrpSpPr>
          <p:cNvPr id="14" name="Group 13"/>
          <p:cNvGrpSpPr/>
          <p:nvPr/>
        </p:nvGrpSpPr>
        <p:grpSpPr>
          <a:xfrm>
            <a:off x="679269" y="1436915"/>
            <a:ext cx="10802982" cy="4978546"/>
            <a:chOff x="679269" y="1332411"/>
            <a:chExt cx="10802982" cy="4978546"/>
          </a:xfrm>
        </p:grpSpPr>
        <p:sp>
          <p:nvSpPr>
            <p:cNvPr id="4" name="Google Shape;117;p2"/>
            <p:cNvSpPr/>
            <p:nvPr/>
          </p:nvSpPr>
          <p:spPr>
            <a:xfrm>
              <a:off x="679269" y="1332411"/>
              <a:ext cx="10802982" cy="4978545"/>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5" name="TextBox 4"/>
            <p:cNvSpPr txBox="1"/>
            <p:nvPr/>
          </p:nvSpPr>
          <p:spPr>
            <a:xfrm>
              <a:off x="896121" y="1478865"/>
              <a:ext cx="10369277" cy="4832092"/>
            </a:xfrm>
            <a:prstGeom prst="rect">
              <a:avLst/>
            </a:prstGeom>
            <a:noFill/>
          </p:spPr>
          <p:txBody>
            <a:bodyPr wrap="square" rtlCol="0">
              <a:spAutoFit/>
            </a:bodyPr>
            <a:lstStyle/>
            <a:p>
              <a:pPr algn="just"/>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Nhỏ Th</a:t>
              </a:r>
              <a:r>
                <a:rPr lang="en-US" sz="2800">
                  <a:latin typeface="Cambria" panose="02040503050406030204" pitchFamily="18" charset="0"/>
                  <a:ea typeface="Cambria" panose="02040503050406030204" pitchFamily="18" charset="0"/>
                </a:rPr>
                <a:t>ắ</a:t>
              </a:r>
              <a:r>
                <a:rPr lang="vi-VN" sz="2800">
                  <a:latin typeface="Cambria" panose="02040503050406030204" pitchFamily="18" charset="0"/>
                  <a:ea typeface="Cambria" panose="02040503050406030204" pitchFamily="18" charset="0"/>
                </a:rPr>
                <a:t>m là cô bạn thân duy nhất của tôi. </a:t>
              </a: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Chúng tôi cùng lớn lên bên nhau, ngày ngày cùng đi chung một con đường đến lớp, cùng chia sẻ với nhau những vui buồn trong cuộc sống... </a:t>
              </a: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Tình cảm mà tôi cảm nhận được ở nhỏ Thắm là một tình bạn ấm áp và thân thiết. </a:t>
              </a: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Chúng tôi thân nhau đến mức đứa này đã quen với sự có mặt của đứa kia bên cạnh. </a:t>
              </a: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Trước đây, tôi chưa bao giờ nghĩ rằng sẽ có một ngày chúng tôi xa nhau. </a:t>
              </a: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 Vì vậy, khi nhỏ Th</a:t>
              </a:r>
              <a:r>
                <a:rPr lang="en-US" sz="2800">
                  <a:latin typeface="Cambria" panose="02040503050406030204" pitchFamily="18" charset="0"/>
                  <a:ea typeface="Cambria" panose="02040503050406030204" pitchFamily="18" charset="0"/>
                </a:rPr>
                <a:t>ắ</a:t>
              </a:r>
              <a:r>
                <a:rPr lang="vi-VN" sz="2800">
                  <a:latin typeface="Cambria" panose="02040503050406030204" pitchFamily="18" charset="0"/>
                  <a:ea typeface="Cambria" panose="02040503050406030204" pitchFamily="18" charset="0"/>
                </a:rPr>
                <a:t>m đi xa, tôi nhận ra tôi nhớ nó biết chừng nào. </a:t>
              </a: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Và nó nữa, chắc nó cũng nhớ tôi l</a:t>
              </a:r>
              <a:r>
                <a:rPr lang="en-US" sz="2800">
                  <a:latin typeface="Cambria" panose="02040503050406030204" pitchFamily="18" charset="0"/>
                  <a:ea typeface="Cambria" panose="02040503050406030204" pitchFamily="18" charset="0"/>
                </a:rPr>
                <a:t>ắ</a:t>
              </a:r>
              <a:r>
                <a:rPr lang="vi-VN" sz="2800">
                  <a:latin typeface="Cambria" panose="02040503050406030204" pitchFamily="18" charset="0"/>
                  <a:ea typeface="Cambria" panose="02040503050406030204" pitchFamily="18" charset="0"/>
                </a:rPr>
                <a:t>m. </a:t>
              </a: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Nhưng tôi tin chắc rằng dù xa cách, tình bạn thân thiết giữa tôi và nhỏ Th</a:t>
              </a:r>
              <a:r>
                <a:rPr lang="en-US" sz="2800">
                  <a:latin typeface="Cambria" panose="02040503050406030204" pitchFamily="18" charset="0"/>
                  <a:ea typeface="Cambria" panose="02040503050406030204" pitchFamily="18" charset="0"/>
                </a:rPr>
                <a:t>ắ</a:t>
              </a:r>
              <a:r>
                <a:rPr lang="vi-VN" sz="2800">
                  <a:latin typeface="Cambria" panose="02040503050406030204" pitchFamily="18" charset="0"/>
                  <a:ea typeface="Cambria" panose="02040503050406030204" pitchFamily="18" charset="0"/>
                </a:rPr>
                <a:t>m sẽ mãi mãi không thay đổi.</a:t>
              </a:r>
            </a:p>
            <a:p>
              <a:pPr algn="r"/>
              <a:r>
                <a:rPr lang="vi-VN" sz="2800">
                  <a:latin typeface="Cambria" panose="02040503050406030204" pitchFamily="18" charset="0"/>
                  <a:ea typeface="Cambria" panose="02040503050406030204" pitchFamily="18" charset="0"/>
                </a:rPr>
                <a:t>(Theo Nguyễn Nhật Ánh)</a:t>
              </a:r>
            </a:p>
          </p:txBody>
        </p:sp>
        <p:sp>
          <p:nvSpPr>
            <p:cNvPr id="6" name="Oval 5"/>
            <p:cNvSpPr/>
            <p:nvPr/>
          </p:nvSpPr>
          <p:spPr>
            <a:xfrm>
              <a:off x="1251431" y="1478864"/>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1</a:t>
              </a:r>
            </a:p>
          </p:txBody>
        </p:sp>
        <p:sp>
          <p:nvSpPr>
            <p:cNvPr id="7" name="Oval 6"/>
            <p:cNvSpPr/>
            <p:nvPr/>
          </p:nvSpPr>
          <p:spPr>
            <a:xfrm>
              <a:off x="8353271" y="1491927"/>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2</a:t>
              </a:r>
            </a:p>
          </p:txBody>
        </p:sp>
        <p:sp>
          <p:nvSpPr>
            <p:cNvPr id="8" name="Oval 7"/>
            <p:cNvSpPr/>
            <p:nvPr/>
          </p:nvSpPr>
          <p:spPr>
            <a:xfrm>
              <a:off x="9931264" y="2370622"/>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3</a:t>
              </a:r>
            </a:p>
          </p:txBody>
        </p:sp>
        <p:sp>
          <p:nvSpPr>
            <p:cNvPr id="9" name="Oval 8"/>
            <p:cNvSpPr/>
            <p:nvPr/>
          </p:nvSpPr>
          <p:spPr>
            <a:xfrm>
              <a:off x="2616063" y="3211870"/>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4</a:t>
              </a:r>
              <a:r>
                <a:rPr lang="en-US" sz="3000" b="1"/>
                <a:t>   </a:t>
              </a:r>
            </a:p>
          </p:txBody>
        </p:sp>
        <p:sp>
          <p:nvSpPr>
            <p:cNvPr id="10" name="Oval 9"/>
            <p:cNvSpPr/>
            <p:nvPr/>
          </p:nvSpPr>
          <p:spPr>
            <a:xfrm>
              <a:off x="5618343" y="3666311"/>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5</a:t>
              </a:r>
              <a:r>
                <a:rPr lang="en-US" sz="3000" b="1"/>
                <a:t>   </a:t>
              </a:r>
            </a:p>
          </p:txBody>
        </p:sp>
        <p:sp>
          <p:nvSpPr>
            <p:cNvPr id="11" name="Oval 10"/>
            <p:cNvSpPr/>
            <p:nvPr/>
          </p:nvSpPr>
          <p:spPr>
            <a:xfrm>
              <a:off x="7027390" y="4050360"/>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6</a:t>
              </a:r>
              <a:r>
                <a:rPr lang="en-US" sz="3000" b="1"/>
                <a:t>   </a:t>
              </a:r>
            </a:p>
          </p:txBody>
        </p:sp>
        <p:sp>
          <p:nvSpPr>
            <p:cNvPr id="12" name="Oval 11"/>
            <p:cNvSpPr/>
            <p:nvPr/>
          </p:nvSpPr>
          <p:spPr>
            <a:xfrm>
              <a:off x="7659631" y="4463146"/>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7</a:t>
              </a:r>
              <a:r>
                <a:rPr lang="en-US" sz="3000" b="1"/>
                <a:t>   </a:t>
              </a:r>
            </a:p>
          </p:txBody>
        </p:sp>
        <p:sp>
          <p:nvSpPr>
            <p:cNvPr id="13" name="Oval 12"/>
            <p:cNvSpPr/>
            <p:nvPr/>
          </p:nvSpPr>
          <p:spPr>
            <a:xfrm>
              <a:off x="3748184" y="4920346"/>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8</a:t>
              </a:r>
              <a:r>
                <a:rPr lang="en-US" sz="3000" b="1"/>
                <a:t>   </a:t>
              </a:r>
            </a:p>
          </p:txBody>
        </p:sp>
      </p:grpSp>
      <p:sp>
        <p:nvSpPr>
          <p:cNvPr id="22" name="Rounded Rectangular Callout 21"/>
          <p:cNvSpPr/>
          <p:nvPr/>
        </p:nvSpPr>
        <p:spPr>
          <a:xfrm>
            <a:off x="4754880" y="966651"/>
            <a:ext cx="1998617" cy="470264"/>
          </a:xfrm>
          <a:prstGeom prst="wedgeRoundRectCallout">
            <a:avLst>
              <a:gd name="adj1" fmla="val -147650"/>
              <a:gd name="adj2" fmla="val 90278"/>
              <a:gd name="adj3" fmla="val 16667"/>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5">
                    <a:lumMod val="75000"/>
                  </a:schemeClr>
                </a:solidFill>
                <a:latin typeface="Cambria" panose="02040503050406030204" pitchFamily="18" charset="0"/>
                <a:ea typeface="Cambria" panose="02040503050406030204" pitchFamily="18" charset="0"/>
              </a:rPr>
              <a:t>Mở đầu</a:t>
            </a:r>
          </a:p>
        </p:txBody>
      </p:sp>
      <p:sp>
        <p:nvSpPr>
          <p:cNvPr id="23" name="Rounded Rectangular Callout 22"/>
          <p:cNvSpPr/>
          <p:nvPr/>
        </p:nvSpPr>
        <p:spPr>
          <a:xfrm>
            <a:off x="11021557" y="2173960"/>
            <a:ext cx="1207020" cy="994071"/>
          </a:xfrm>
          <a:prstGeom prst="wedgeRoundRectCallout">
            <a:avLst>
              <a:gd name="adj1" fmla="val -63408"/>
              <a:gd name="adj2" fmla="val 35926"/>
              <a:gd name="adj3" fmla="val 16667"/>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5">
                    <a:lumMod val="75000"/>
                  </a:schemeClr>
                </a:solidFill>
                <a:latin typeface="Cambria" panose="02040503050406030204" pitchFamily="18" charset="0"/>
                <a:ea typeface="Cambria" panose="02040503050406030204" pitchFamily="18" charset="0"/>
              </a:rPr>
              <a:t>Triển khai</a:t>
            </a:r>
          </a:p>
        </p:txBody>
      </p:sp>
      <p:sp>
        <p:nvSpPr>
          <p:cNvPr id="24" name="Rounded Rectangular Callout 23"/>
          <p:cNvSpPr/>
          <p:nvPr/>
        </p:nvSpPr>
        <p:spPr>
          <a:xfrm>
            <a:off x="4195754" y="6097174"/>
            <a:ext cx="1998617" cy="470264"/>
          </a:xfrm>
          <a:prstGeom prst="wedgeRoundRectCallout">
            <a:avLst>
              <a:gd name="adj1" fmla="val -54840"/>
              <a:gd name="adj2" fmla="val -193055"/>
              <a:gd name="adj3" fmla="val 16667"/>
            </a:avLst>
          </a:prstGeom>
          <a:solidFill>
            <a:schemeClr val="accent3">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5">
                    <a:lumMod val="75000"/>
                  </a:schemeClr>
                </a:solidFill>
                <a:latin typeface="Cambria" panose="02040503050406030204" pitchFamily="18" charset="0"/>
                <a:ea typeface="Cambria" panose="02040503050406030204" pitchFamily="18" charset="0"/>
              </a:rPr>
              <a:t>Kết thúc</a:t>
            </a:r>
          </a:p>
        </p:txBody>
      </p:sp>
    </p:spTree>
    <p:extLst>
      <p:ext uri="{BB962C8B-B14F-4D97-AF65-F5344CB8AC3E}">
        <p14:creationId xmlns:p14="http://schemas.microsoft.com/office/powerpoint/2010/main" val="18728686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19" grpId="0" animBg="1"/>
      <p:bldP spid="18" grpId="0" animBg="1"/>
      <p:bldP spid="17" grpId="0" animBg="1"/>
      <p:bldP spid="2" grpId="0" animBg="1"/>
      <p:bldP spid="22"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6E4FF"/>
        </a:solidFill>
        <a:effectLst/>
      </p:bgPr>
    </p:bg>
    <p:spTree>
      <p:nvGrpSpPr>
        <p:cNvPr id="1" name=""/>
        <p:cNvGrpSpPr/>
        <p:nvPr/>
      </p:nvGrpSpPr>
      <p:grpSpPr>
        <a:xfrm>
          <a:off x="0" y="0"/>
          <a:ext cx="0" cy="0"/>
          <a:chOff x="0" y="0"/>
          <a:chExt cx="0" cy="0"/>
        </a:xfrm>
      </p:grpSpPr>
      <p:sp>
        <p:nvSpPr>
          <p:cNvPr id="5" name="矩形 4"/>
          <p:cNvSpPr/>
          <p:nvPr/>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8" name="图片 7" descr="3"/>
          <p:cNvPicPr>
            <a:picLocks noChangeAspect="1"/>
          </p:cNvPicPr>
          <p:nvPr/>
        </p:nvPicPr>
        <p:blipFill>
          <a:blip r:embed="rId3"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6" name="图片 5" descr="3"/>
          <p:cNvPicPr>
            <a:picLocks noChangeAspect="1"/>
          </p:cNvPicPr>
          <p:nvPr/>
        </p:nvPicPr>
        <p:blipFill>
          <a:blip r:embed="rId4"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
        <p:nvSpPr>
          <p:cNvPr id="12" name="TextBox 11"/>
          <p:cNvSpPr txBox="1"/>
          <p:nvPr/>
        </p:nvSpPr>
        <p:spPr>
          <a:xfrm>
            <a:off x="1308735" y="399053"/>
            <a:ext cx="10175964" cy="1200329"/>
          </a:xfrm>
          <a:prstGeom prst="rect">
            <a:avLst/>
          </a:prstGeom>
          <a:noFill/>
        </p:spPr>
        <p:txBody>
          <a:bodyPr wrap="square" rtlCol="0">
            <a:spAutoFit/>
          </a:bodyPr>
          <a:lstStyle/>
          <a:p>
            <a:pPr algn="just"/>
            <a:r>
              <a:rPr lang="vi-VN" sz="3600" b="1">
                <a:solidFill>
                  <a:schemeClr val="accent3">
                    <a:lumMod val="50000"/>
                  </a:schemeClr>
                </a:solidFill>
                <a:latin typeface="Cambria" panose="02040503050406030204" pitchFamily="18" charset="0"/>
                <a:ea typeface="Cambria" panose="02040503050406030204" pitchFamily="18" charset="0"/>
              </a:rPr>
              <a:t>b. Tìm nội dung tương ứng với từng phần của đoạn văn.</a:t>
            </a:r>
            <a:endParaRPr lang="en-US" sz="3600" b="1">
              <a:solidFill>
                <a:schemeClr val="accent3">
                  <a:lumMod val="50000"/>
                </a:schemeClr>
              </a:solidFill>
              <a:latin typeface="Cambria" panose="02040503050406030204" pitchFamily="18" charset="0"/>
              <a:ea typeface="Cambria" panose="02040503050406030204" pitchFamily="18" charset="0"/>
            </a:endParaRPr>
          </a:p>
        </p:txBody>
      </p:sp>
      <p:grpSp>
        <p:nvGrpSpPr>
          <p:cNvPr id="4" name="Group 3"/>
          <p:cNvGrpSpPr/>
          <p:nvPr/>
        </p:nvGrpSpPr>
        <p:grpSpPr>
          <a:xfrm>
            <a:off x="853981" y="1934936"/>
            <a:ext cx="10380071" cy="3799658"/>
            <a:chOff x="1232808" y="1934936"/>
            <a:chExt cx="10380071" cy="3799658"/>
          </a:xfrm>
        </p:grpSpPr>
        <p:sp>
          <p:nvSpPr>
            <p:cNvPr id="2" name="Flowchart: Alternate Process 1"/>
            <p:cNvSpPr/>
            <p:nvPr/>
          </p:nvSpPr>
          <p:spPr>
            <a:xfrm>
              <a:off x="1262246" y="2879451"/>
              <a:ext cx="2061482" cy="752021"/>
            </a:xfrm>
            <a:prstGeom prst="flowChartAlternate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ysClr val="windowText" lastClr="000000"/>
                  </a:solidFill>
                  <a:latin typeface="Cambria" panose="02040503050406030204" pitchFamily="18" charset="0"/>
                  <a:ea typeface="Cambria" panose="02040503050406030204" pitchFamily="18" charset="0"/>
                </a:rPr>
                <a:t>Mở đầu</a:t>
              </a:r>
            </a:p>
          </p:txBody>
        </p:sp>
        <p:sp>
          <p:nvSpPr>
            <p:cNvPr id="3" name="Flowchart: Terminator 2"/>
            <p:cNvSpPr/>
            <p:nvPr/>
          </p:nvSpPr>
          <p:spPr>
            <a:xfrm>
              <a:off x="1452428" y="1934936"/>
              <a:ext cx="1630412" cy="640080"/>
            </a:xfrm>
            <a:prstGeom prst="flowChartTermina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Cambria" panose="02040503050406030204" pitchFamily="18" charset="0"/>
                  <a:ea typeface="Cambria" panose="02040503050406030204" pitchFamily="18" charset="0"/>
                </a:rPr>
                <a:t>Phần </a:t>
              </a:r>
            </a:p>
          </p:txBody>
        </p:sp>
        <p:sp>
          <p:nvSpPr>
            <p:cNvPr id="9" name="Flowchart: Terminator 8"/>
            <p:cNvSpPr/>
            <p:nvPr/>
          </p:nvSpPr>
          <p:spPr>
            <a:xfrm>
              <a:off x="6483804" y="1934936"/>
              <a:ext cx="2542630" cy="64008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Cambria" panose="02040503050406030204" pitchFamily="18" charset="0"/>
                  <a:ea typeface="Cambria" panose="02040503050406030204" pitchFamily="18" charset="0"/>
                </a:rPr>
                <a:t>Nội dung</a:t>
              </a:r>
            </a:p>
          </p:txBody>
        </p:sp>
        <p:sp>
          <p:nvSpPr>
            <p:cNvPr id="10" name="Flowchart: Alternate Process 9"/>
            <p:cNvSpPr/>
            <p:nvPr/>
          </p:nvSpPr>
          <p:spPr>
            <a:xfrm>
              <a:off x="1232809" y="3844334"/>
              <a:ext cx="2061482" cy="705395"/>
            </a:xfrm>
            <a:prstGeom prst="flowChartAlternate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ysClr val="windowText" lastClr="000000"/>
                  </a:solidFill>
                  <a:latin typeface="Cambria" panose="02040503050406030204" pitchFamily="18" charset="0"/>
                  <a:ea typeface="Cambria" panose="02040503050406030204" pitchFamily="18" charset="0"/>
                </a:rPr>
                <a:t>Triển khai</a:t>
              </a:r>
            </a:p>
          </p:txBody>
        </p:sp>
        <p:sp>
          <p:nvSpPr>
            <p:cNvPr id="11" name="Flowchart: Alternate Process 10"/>
            <p:cNvSpPr/>
            <p:nvPr/>
          </p:nvSpPr>
          <p:spPr>
            <a:xfrm>
              <a:off x="1232808" y="4770028"/>
              <a:ext cx="2061482" cy="794749"/>
            </a:xfrm>
            <a:prstGeom prst="flowChartAlternate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ysClr val="windowText" lastClr="000000"/>
                  </a:solidFill>
                  <a:latin typeface="Cambria" panose="02040503050406030204" pitchFamily="18" charset="0"/>
                  <a:ea typeface="Cambria" panose="02040503050406030204" pitchFamily="18" charset="0"/>
                </a:rPr>
                <a:t>Kết thúc</a:t>
              </a:r>
            </a:p>
          </p:txBody>
        </p:sp>
        <p:sp>
          <p:nvSpPr>
            <p:cNvPr id="15" name="Flowchart: Alternate Process 14"/>
            <p:cNvSpPr/>
            <p:nvPr/>
          </p:nvSpPr>
          <p:spPr>
            <a:xfrm>
              <a:off x="4482692" y="2743063"/>
              <a:ext cx="7130187" cy="1062083"/>
            </a:xfrm>
            <a:prstGeom prst="flowChartAlternate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ysClr val="windowText" lastClr="000000"/>
                  </a:solidFill>
                  <a:latin typeface="Cambria" panose="02040503050406030204" pitchFamily="18" charset="0"/>
                  <a:ea typeface="Cambria" panose="02040503050406030204" pitchFamily="18" charset="0"/>
                </a:rPr>
                <a:t>Khẳng định tình cảm bền chặt với người bạn thân.</a:t>
              </a:r>
            </a:p>
          </p:txBody>
        </p:sp>
        <p:sp>
          <p:nvSpPr>
            <p:cNvPr id="16" name="Flowchart: Alternate Process 15"/>
            <p:cNvSpPr/>
            <p:nvPr/>
          </p:nvSpPr>
          <p:spPr>
            <a:xfrm>
              <a:off x="4453255" y="3974965"/>
              <a:ext cx="7159623" cy="587828"/>
            </a:xfrm>
            <a:prstGeom prst="flowChartAlternate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ysClr val="windowText" lastClr="000000"/>
                  </a:solidFill>
                  <a:latin typeface="Cambria" panose="02040503050406030204" pitchFamily="18" charset="0"/>
                  <a:ea typeface="Cambria" panose="02040503050406030204" pitchFamily="18" charset="0"/>
                </a:rPr>
                <a:t>Cho biết người bạn thân là ai.</a:t>
              </a:r>
            </a:p>
          </p:txBody>
        </p:sp>
        <p:sp>
          <p:nvSpPr>
            <p:cNvPr id="17" name="Flowchart: Alternate Process 16"/>
            <p:cNvSpPr/>
            <p:nvPr/>
          </p:nvSpPr>
          <p:spPr>
            <a:xfrm>
              <a:off x="4453254" y="4730840"/>
              <a:ext cx="7159623" cy="1003754"/>
            </a:xfrm>
            <a:prstGeom prst="flowChartAlternate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ysClr val="windowText" lastClr="000000"/>
                  </a:solidFill>
                  <a:latin typeface="Cambria" panose="02040503050406030204" pitchFamily="18" charset="0"/>
                  <a:ea typeface="Cambria" panose="02040503050406030204" pitchFamily="18" charset="0"/>
                </a:rPr>
                <a:t>Nêu những kỉ niệm gắn bó, thân thiết với bạn và tình cảm dành cho bạn.</a:t>
              </a:r>
            </a:p>
          </p:txBody>
        </p:sp>
      </p:grpSp>
      <p:cxnSp>
        <p:nvCxnSpPr>
          <p:cNvPr id="20" name="Straight Arrow Connector 19"/>
          <p:cNvCxnSpPr>
            <a:stCxn id="2" idx="3"/>
          </p:cNvCxnSpPr>
          <p:nvPr/>
        </p:nvCxnSpPr>
        <p:spPr>
          <a:xfrm>
            <a:off x="2944901" y="3255462"/>
            <a:ext cx="1129526" cy="1042218"/>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930182" y="4227012"/>
            <a:ext cx="1129526" cy="1042218"/>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915462" y="3213076"/>
            <a:ext cx="1144246" cy="1963712"/>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083823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7427" y="594997"/>
            <a:ext cx="10703588" cy="677108"/>
          </a:xfrm>
          <a:prstGeom prst="rect">
            <a:avLst/>
          </a:prstGeom>
          <a:noFill/>
        </p:spPr>
        <p:txBody>
          <a:bodyPr wrap="square" rtlCol="0">
            <a:spAutoFit/>
          </a:bodyPr>
          <a:lstStyle/>
          <a:p>
            <a:pPr algn="just"/>
            <a:r>
              <a:rPr lang="en-US" sz="3800" b="1">
                <a:solidFill>
                  <a:schemeClr val="accent3">
                    <a:lumMod val="50000"/>
                  </a:schemeClr>
                </a:solidFill>
                <a:latin typeface="Cambria" panose="02040503050406030204" pitchFamily="18" charset="0"/>
                <a:ea typeface="Cambria" panose="02040503050406030204" pitchFamily="18" charset="0"/>
              </a:rPr>
              <a:t>c. Tìm trong phần triển khai nội dung của đoạn:</a:t>
            </a:r>
          </a:p>
        </p:txBody>
      </p:sp>
      <p:sp>
        <p:nvSpPr>
          <p:cNvPr id="3" name="TextBox 2"/>
          <p:cNvSpPr txBox="1"/>
          <p:nvPr/>
        </p:nvSpPr>
        <p:spPr>
          <a:xfrm>
            <a:off x="692293" y="1526583"/>
            <a:ext cx="10842210" cy="2462213"/>
          </a:xfrm>
          <a:prstGeom prst="rect">
            <a:avLst/>
          </a:prstGeom>
          <a:noFill/>
        </p:spPr>
        <p:txBody>
          <a:bodyPr wrap="square" rtlCol="0">
            <a:spAutoFit/>
          </a:bodyPr>
          <a:lstStyle/>
          <a:p>
            <a:pPr algn="just">
              <a:spcBef>
                <a:spcPts val="600"/>
              </a:spcBef>
            </a:pPr>
            <a:r>
              <a:rPr lang="vi-VN" sz="3600">
                <a:solidFill>
                  <a:srgbClr val="002060"/>
                </a:solidFill>
                <a:latin typeface="Cambria" panose="02040503050406030204" pitchFamily="18" charset="0"/>
                <a:ea typeface="Cambria" panose="02040503050406030204" pitchFamily="18" charset="0"/>
              </a:rPr>
              <a:t>- Câu nêu kỉ niệm về người bạn.</a:t>
            </a:r>
          </a:p>
          <a:p>
            <a:pPr algn="just">
              <a:spcBef>
                <a:spcPts val="600"/>
              </a:spcBef>
            </a:pPr>
            <a:r>
              <a:rPr lang="vi-VN" sz="3600">
                <a:solidFill>
                  <a:srgbClr val="002060"/>
                </a:solidFill>
                <a:latin typeface="Cambria" panose="02040503050406030204" pitchFamily="18" charset="0"/>
                <a:ea typeface="Cambria" panose="02040503050406030204" pitchFamily="18" charset="0"/>
              </a:rPr>
              <a:t>- Từ ngữ trực tiếp biểu đạt tình cảm, cảm xúc.</a:t>
            </a:r>
          </a:p>
          <a:p>
            <a:pPr algn="just">
              <a:spcBef>
                <a:spcPts val="600"/>
              </a:spcBef>
            </a:pPr>
            <a:r>
              <a:rPr lang="vi-VN" sz="3600">
                <a:solidFill>
                  <a:srgbClr val="002060"/>
                </a:solidFill>
                <a:latin typeface="Cambria" panose="02040503050406030204" pitchFamily="18" charset="0"/>
                <a:ea typeface="Cambria" panose="02040503050406030204" pitchFamily="18" charset="0"/>
              </a:rPr>
              <a:t>- Suy nghĩ, việc làm thể hiện tình cảm, cảm xúc dành cho bạn.</a:t>
            </a:r>
          </a:p>
        </p:txBody>
      </p:sp>
    </p:spTree>
    <p:extLst>
      <p:ext uri="{BB962C8B-B14F-4D97-AF65-F5344CB8AC3E}">
        <p14:creationId xmlns:p14="http://schemas.microsoft.com/office/powerpoint/2010/main" val="21785632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92293" y="452536"/>
            <a:ext cx="10842210" cy="1569660"/>
            <a:chOff x="692293" y="1526583"/>
            <a:chExt cx="10842210" cy="1569660"/>
          </a:xfrm>
        </p:grpSpPr>
        <p:sp>
          <p:nvSpPr>
            <p:cNvPr id="3" name="TextBox 2"/>
            <p:cNvSpPr txBox="1"/>
            <p:nvPr/>
          </p:nvSpPr>
          <p:spPr>
            <a:xfrm>
              <a:off x="692293" y="1526583"/>
              <a:ext cx="10842210" cy="1569660"/>
            </a:xfrm>
            <a:prstGeom prst="rect">
              <a:avLst/>
            </a:prstGeom>
            <a:noFill/>
          </p:spPr>
          <p:txBody>
            <a:bodyPr wrap="square" rtlCol="0">
              <a:spAutoFit/>
            </a:bodyPr>
            <a:lstStyle/>
            <a:p>
              <a:pPr algn="just">
                <a:spcBef>
                  <a:spcPts val="600"/>
                </a:spcBef>
              </a:pPr>
              <a:r>
                <a:rPr lang="vi-VN" sz="3200" dirty="0">
                  <a:solidFill>
                    <a:srgbClr val="002060"/>
                  </a:solidFill>
                  <a:latin typeface="Cambria" panose="02040503050406030204" pitchFamily="18" charset="0"/>
                  <a:ea typeface="Cambria" panose="02040503050406030204" pitchFamily="18" charset="0"/>
                </a:rPr>
                <a:t>- </a:t>
              </a:r>
              <a:r>
                <a:rPr lang="vi-VN" sz="3200" b="1" dirty="0">
                  <a:solidFill>
                    <a:srgbClr val="002060"/>
                  </a:solidFill>
                  <a:latin typeface="Cambria" panose="02040503050406030204" pitchFamily="18" charset="0"/>
                  <a:ea typeface="Cambria" panose="02040503050406030204" pitchFamily="18" charset="0"/>
                </a:rPr>
                <a:t>Câu nêu kỉ niệm về người bạn</a:t>
              </a:r>
              <a:r>
                <a:rPr lang="en-US" sz="3200" dirty="0">
                  <a:solidFill>
                    <a:srgbClr val="002060"/>
                  </a:solidFill>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Chúng tôi cùng lớn lên bên nhau, ngày ngày cùng đi chung một con đường đến lớp, cùng chia sẻ với nhau những vui buồn trong cuộc sống...</a:t>
              </a:r>
              <a:r>
                <a:rPr lang="en-US" sz="3200" dirty="0">
                  <a:solidFill>
                    <a:srgbClr val="002060"/>
                  </a:solidFill>
                  <a:latin typeface="Cambria" panose="02040503050406030204" pitchFamily="18" charset="0"/>
                  <a:ea typeface="Cambria" panose="02040503050406030204" pitchFamily="18" charset="0"/>
                </a:rPr>
                <a:t> </a:t>
              </a:r>
              <a:endParaRPr lang="vi-VN" sz="3200" dirty="0">
                <a:solidFill>
                  <a:srgbClr val="002060"/>
                </a:solidFill>
                <a:latin typeface="Cambria" panose="02040503050406030204" pitchFamily="18" charset="0"/>
                <a:ea typeface="Cambria" panose="02040503050406030204" pitchFamily="18" charset="0"/>
              </a:endParaRPr>
            </a:p>
          </p:txBody>
        </p:sp>
        <p:sp>
          <p:nvSpPr>
            <p:cNvPr id="4" name="Oval 3"/>
            <p:cNvSpPr/>
            <p:nvPr/>
          </p:nvSpPr>
          <p:spPr>
            <a:xfrm>
              <a:off x="6946607" y="1552936"/>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grpSp>
      <p:sp>
        <p:nvSpPr>
          <p:cNvPr id="6" name="TextBox 5">
            <a:extLst>
              <a:ext uri="{FF2B5EF4-FFF2-40B4-BE49-F238E27FC236}">
                <a16:creationId xmlns:a16="http://schemas.microsoft.com/office/drawing/2014/main" id="{6D6CD78E-199E-802A-EFB9-CE421B0D44B9}"/>
              </a:ext>
            </a:extLst>
          </p:cNvPr>
          <p:cNvSpPr txBox="1"/>
          <p:nvPr/>
        </p:nvSpPr>
        <p:spPr>
          <a:xfrm>
            <a:off x="725981" y="1871289"/>
            <a:ext cx="10774833" cy="1077218"/>
          </a:xfrm>
          <a:prstGeom prst="rect">
            <a:avLst/>
          </a:prstGeom>
          <a:noFill/>
        </p:spPr>
        <p:txBody>
          <a:bodyPr wrap="square" rtlCol="0">
            <a:spAutoFit/>
          </a:bodyPr>
          <a:lstStyle/>
          <a:p>
            <a:pPr algn="just">
              <a:spcBef>
                <a:spcPts val="600"/>
              </a:spcBef>
            </a:pPr>
            <a:r>
              <a:rPr lang="vi-VN" sz="3200" b="1" dirty="0">
                <a:solidFill>
                  <a:srgbClr val="002060"/>
                </a:solidFill>
                <a:latin typeface="Cambria" panose="02040503050406030204" pitchFamily="18" charset="0"/>
                <a:ea typeface="Cambria" panose="02040503050406030204" pitchFamily="18" charset="0"/>
              </a:rPr>
              <a:t>- Từ ngữ trực tiếp biểu đạt tình cảm, cảm xúc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chemeClr val="accent5">
                    <a:lumMod val="50000"/>
                  </a:schemeClr>
                </a:solidFill>
                <a:latin typeface="Cambria" panose="02040503050406030204" pitchFamily="18" charset="0"/>
                <a:ea typeface="Cambria" panose="02040503050406030204" pitchFamily="18" charset="0"/>
              </a:rPr>
              <a:t>ấm</a:t>
            </a:r>
            <a:r>
              <a:rPr lang="en-US" sz="3200" b="1" dirty="0">
                <a:solidFill>
                  <a:schemeClr val="accent5">
                    <a:lumMod val="50000"/>
                  </a:schemeClr>
                </a:solidFill>
                <a:latin typeface="Cambria" panose="02040503050406030204" pitchFamily="18" charset="0"/>
                <a:ea typeface="Cambria" panose="02040503050406030204" pitchFamily="18" charset="0"/>
              </a:rPr>
              <a:t> </a:t>
            </a:r>
            <a:r>
              <a:rPr lang="en-US" sz="3200" b="1" dirty="0" err="1">
                <a:solidFill>
                  <a:schemeClr val="accent5">
                    <a:lumMod val="50000"/>
                  </a:schemeClr>
                </a:solidFill>
                <a:latin typeface="Cambria" panose="02040503050406030204" pitchFamily="18" charset="0"/>
                <a:ea typeface="Cambria" panose="02040503050406030204" pitchFamily="18" charset="0"/>
              </a:rPr>
              <a:t>áp</a:t>
            </a:r>
            <a:r>
              <a:rPr lang="en-US" sz="3200" b="1" dirty="0">
                <a:solidFill>
                  <a:schemeClr val="accent5">
                    <a:lumMod val="50000"/>
                  </a:schemeClr>
                </a:solidFill>
                <a:latin typeface="Cambria" panose="02040503050406030204" pitchFamily="18" charset="0"/>
                <a:ea typeface="Cambria" panose="02040503050406030204" pitchFamily="18" charset="0"/>
              </a:rPr>
              <a:t> </a:t>
            </a:r>
            <a:r>
              <a:rPr lang="en-US" sz="3200" b="1" dirty="0" err="1">
                <a:solidFill>
                  <a:schemeClr val="accent5">
                    <a:lumMod val="50000"/>
                  </a:schemeClr>
                </a:solidFill>
                <a:latin typeface="Cambria" panose="02040503050406030204" pitchFamily="18" charset="0"/>
                <a:ea typeface="Cambria" panose="02040503050406030204" pitchFamily="18" charset="0"/>
              </a:rPr>
              <a:t>và</a:t>
            </a:r>
            <a:r>
              <a:rPr lang="en-US" sz="3200" b="1" dirty="0">
                <a:solidFill>
                  <a:schemeClr val="accent5">
                    <a:lumMod val="50000"/>
                  </a:schemeClr>
                </a:solidFill>
                <a:latin typeface="Cambria" panose="02040503050406030204" pitchFamily="18" charset="0"/>
                <a:ea typeface="Cambria" panose="02040503050406030204" pitchFamily="18" charset="0"/>
              </a:rPr>
              <a:t> </a:t>
            </a:r>
            <a:r>
              <a:rPr lang="en-US" sz="3200" b="1" dirty="0" err="1">
                <a:solidFill>
                  <a:schemeClr val="accent5">
                    <a:lumMod val="50000"/>
                  </a:schemeClr>
                </a:solidFill>
                <a:latin typeface="Cambria" panose="02040503050406030204" pitchFamily="18" charset="0"/>
                <a:ea typeface="Cambria" panose="02040503050406030204" pitchFamily="18" charset="0"/>
              </a:rPr>
              <a:t>thân</a:t>
            </a:r>
            <a:r>
              <a:rPr lang="en-US" sz="3200" b="1" dirty="0">
                <a:solidFill>
                  <a:schemeClr val="accent5">
                    <a:lumMod val="50000"/>
                  </a:schemeClr>
                </a:solidFill>
                <a:latin typeface="Cambria" panose="02040503050406030204" pitchFamily="18" charset="0"/>
                <a:ea typeface="Cambria" panose="02040503050406030204" pitchFamily="18" charset="0"/>
              </a:rPr>
              <a:t> </a:t>
            </a:r>
            <a:r>
              <a:rPr lang="en-US" sz="3200" b="1" dirty="0" err="1">
                <a:solidFill>
                  <a:schemeClr val="accent5">
                    <a:lumMod val="50000"/>
                  </a:schemeClr>
                </a:solidFill>
                <a:latin typeface="Cambria" panose="02040503050406030204" pitchFamily="18" charset="0"/>
                <a:ea typeface="Cambria" panose="02040503050406030204" pitchFamily="18" charset="0"/>
              </a:rPr>
              <a:t>thiết</a:t>
            </a:r>
            <a:r>
              <a:rPr lang="en-US" sz="3200" b="1" dirty="0">
                <a:solidFill>
                  <a:schemeClr val="accent5">
                    <a:lumMod val="50000"/>
                  </a:schemeClr>
                </a:solidFill>
                <a:latin typeface="Cambria" panose="02040503050406030204" pitchFamily="18" charset="0"/>
                <a:ea typeface="Cambria" panose="02040503050406030204" pitchFamily="18" charset="0"/>
              </a:rPr>
              <a:t>.</a:t>
            </a:r>
            <a:endParaRPr lang="vi-VN" sz="3200" b="1" dirty="0">
              <a:solidFill>
                <a:schemeClr val="accent5">
                  <a:lumMod val="50000"/>
                </a:schemeClr>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DD1B0799-DA5F-FF55-CE3F-431FB840F146}"/>
              </a:ext>
            </a:extLst>
          </p:cNvPr>
          <p:cNvSpPr txBox="1"/>
          <p:nvPr/>
        </p:nvSpPr>
        <p:spPr>
          <a:xfrm>
            <a:off x="725981" y="2808929"/>
            <a:ext cx="11069312" cy="1077218"/>
          </a:xfrm>
          <a:prstGeom prst="rect">
            <a:avLst/>
          </a:prstGeom>
          <a:noFill/>
        </p:spPr>
        <p:txBody>
          <a:bodyPr wrap="square" rtlCol="0">
            <a:spAutoFit/>
          </a:bodyPr>
          <a:lstStyle/>
          <a:p>
            <a:pPr algn="just">
              <a:spcBef>
                <a:spcPts val="600"/>
              </a:spcBef>
            </a:pPr>
            <a:r>
              <a:rPr lang="vi-VN" sz="3200" b="1" dirty="0">
                <a:solidFill>
                  <a:srgbClr val="002060"/>
                </a:solidFill>
                <a:latin typeface="Cambria" panose="02040503050406030204" pitchFamily="18" charset="0"/>
                <a:ea typeface="Cambria" panose="02040503050406030204" pitchFamily="18" charset="0"/>
              </a:rPr>
              <a:t>- Suy nghĩ, việc làm thể hiện tình cảm, cảm xúc dành cho bạn</a:t>
            </a:r>
            <a:r>
              <a:rPr lang="en-US" sz="3200" b="1" dirty="0">
                <a:solidFill>
                  <a:srgbClr val="002060"/>
                </a:solidFill>
                <a:latin typeface="Cambria" panose="02040503050406030204" pitchFamily="18" charset="0"/>
                <a:ea typeface="Cambria" panose="02040503050406030204" pitchFamily="18" charset="0"/>
              </a:rPr>
              <a:t>: </a:t>
            </a:r>
            <a:endParaRPr lang="vi-VN" sz="3200" b="1" dirty="0">
              <a:solidFill>
                <a:srgbClr val="002060"/>
              </a:solidFill>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72E81715-5CDE-EF1F-F3F5-8ABAC839AA20}"/>
              </a:ext>
            </a:extLst>
          </p:cNvPr>
          <p:cNvGrpSpPr/>
          <p:nvPr/>
        </p:nvGrpSpPr>
        <p:grpSpPr>
          <a:xfrm>
            <a:off x="725981" y="3894909"/>
            <a:ext cx="11069312" cy="1077218"/>
            <a:chOff x="561703" y="2700786"/>
            <a:chExt cx="11069312" cy="1077218"/>
          </a:xfrm>
        </p:grpSpPr>
        <p:sp>
          <p:nvSpPr>
            <p:cNvPr id="9" name="TextBox 8">
              <a:extLst>
                <a:ext uri="{FF2B5EF4-FFF2-40B4-BE49-F238E27FC236}">
                  <a16:creationId xmlns:a16="http://schemas.microsoft.com/office/drawing/2014/main" id="{59EB355A-C3FA-182B-1D04-225FDECB34BE}"/>
                </a:ext>
              </a:extLst>
            </p:cNvPr>
            <p:cNvSpPr txBox="1"/>
            <p:nvPr/>
          </p:nvSpPr>
          <p:spPr>
            <a:xfrm>
              <a:off x="561703" y="2700786"/>
              <a:ext cx="11069312" cy="1077218"/>
            </a:xfrm>
            <a:prstGeom prst="rect">
              <a:avLst/>
            </a:prstGeom>
            <a:noFill/>
          </p:spPr>
          <p:txBody>
            <a:bodyPr wrap="square" rtlCol="0">
              <a:spAutoFit/>
            </a:bodyPr>
            <a:lstStyle/>
            <a:p>
              <a:pPr algn="just">
                <a:spcBef>
                  <a:spcPts val="600"/>
                </a:spcBef>
              </a:pP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Vì vậy, khi nhỏ Th</a:t>
              </a:r>
              <a:r>
                <a:rPr lang="en-US" sz="3200" dirty="0">
                  <a:latin typeface="Cambria" panose="02040503050406030204" pitchFamily="18" charset="0"/>
                  <a:ea typeface="Cambria" panose="02040503050406030204" pitchFamily="18" charset="0"/>
                </a:rPr>
                <a:t>ắ</a:t>
              </a:r>
              <a:r>
                <a:rPr lang="vi-VN" sz="3200" dirty="0">
                  <a:latin typeface="Cambria" panose="02040503050406030204" pitchFamily="18" charset="0"/>
                  <a:ea typeface="Cambria" panose="02040503050406030204" pitchFamily="18" charset="0"/>
                </a:rPr>
                <a:t>m đi xa, tôi nhận ra tôi nhớ nó biết chừng nào.</a:t>
              </a:r>
              <a:endParaRPr lang="vi-VN" sz="3200" b="1" dirty="0">
                <a:solidFill>
                  <a:srgbClr val="002060"/>
                </a:solidFill>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F9F7A9D6-B31D-5948-AF21-436BFFA4DD44}"/>
                </a:ext>
              </a:extLst>
            </p:cNvPr>
            <p:cNvSpPr/>
            <p:nvPr/>
          </p:nvSpPr>
          <p:spPr>
            <a:xfrm>
              <a:off x="643967" y="2791498"/>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6   </a:t>
              </a:r>
            </a:p>
          </p:txBody>
        </p:sp>
      </p:grpSp>
      <p:grpSp>
        <p:nvGrpSpPr>
          <p:cNvPr id="11" name="Group 10">
            <a:extLst>
              <a:ext uri="{FF2B5EF4-FFF2-40B4-BE49-F238E27FC236}">
                <a16:creationId xmlns:a16="http://schemas.microsoft.com/office/drawing/2014/main" id="{353417D3-6763-BE7D-4DB2-59DCE33E1934}"/>
              </a:ext>
            </a:extLst>
          </p:cNvPr>
          <p:cNvGrpSpPr/>
          <p:nvPr/>
        </p:nvGrpSpPr>
        <p:grpSpPr>
          <a:xfrm>
            <a:off x="725981" y="5062839"/>
            <a:ext cx="11069312" cy="1077218"/>
            <a:chOff x="561703" y="3901115"/>
            <a:chExt cx="11069312" cy="1077218"/>
          </a:xfrm>
        </p:grpSpPr>
        <p:sp>
          <p:nvSpPr>
            <p:cNvPr id="12" name="TextBox 11">
              <a:extLst>
                <a:ext uri="{FF2B5EF4-FFF2-40B4-BE49-F238E27FC236}">
                  <a16:creationId xmlns:a16="http://schemas.microsoft.com/office/drawing/2014/main" id="{EAB4EF33-2102-9609-3D66-DCAFC52D6D98}"/>
                </a:ext>
              </a:extLst>
            </p:cNvPr>
            <p:cNvSpPr txBox="1"/>
            <p:nvPr/>
          </p:nvSpPr>
          <p:spPr>
            <a:xfrm>
              <a:off x="561703" y="3901115"/>
              <a:ext cx="11069312" cy="1077218"/>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Nhưng tôi tin chắc rằng dù xa cách, tình bạn thân thiết giữa tôi và nhỏ Th</a:t>
              </a:r>
              <a:r>
                <a:rPr lang="en-US" sz="3200" dirty="0">
                  <a:latin typeface="Cambria" panose="02040503050406030204" pitchFamily="18" charset="0"/>
                  <a:ea typeface="Cambria" panose="02040503050406030204" pitchFamily="18" charset="0"/>
                </a:rPr>
                <a:t>ắ</a:t>
              </a:r>
              <a:r>
                <a:rPr lang="vi-VN" sz="3200" dirty="0">
                  <a:latin typeface="Cambria" panose="02040503050406030204" pitchFamily="18" charset="0"/>
                  <a:ea typeface="Cambria" panose="02040503050406030204" pitchFamily="18" charset="0"/>
                </a:rPr>
                <a:t>m sẽ mãi mãi không thay đổi.</a:t>
              </a:r>
            </a:p>
          </p:txBody>
        </p:sp>
        <p:sp>
          <p:nvSpPr>
            <p:cNvPr id="13" name="Oval 12">
              <a:extLst>
                <a:ext uri="{FF2B5EF4-FFF2-40B4-BE49-F238E27FC236}">
                  <a16:creationId xmlns:a16="http://schemas.microsoft.com/office/drawing/2014/main" id="{F4BB661A-3CAA-80AD-1321-B19287461123}"/>
                </a:ext>
              </a:extLst>
            </p:cNvPr>
            <p:cNvSpPr/>
            <p:nvPr/>
          </p:nvSpPr>
          <p:spPr>
            <a:xfrm>
              <a:off x="657030" y="3986785"/>
              <a:ext cx="462416"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8   </a:t>
              </a:r>
            </a:p>
          </p:txBody>
        </p:sp>
      </p:grpSp>
    </p:spTree>
    <p:extLst>
      <p:ext uri="{BB962C8B-B14F-4D97-AF65-F5344CB8AC3E}">
        <p14:creationId xmlns:p14="http://schemas.microsoft.com/office/powerpoint/2010/main" val="6054388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descr="3"/>
          <p:cNvPicPr>
            <a:picLocks noChangeAspect="1"/>
          </p:cNvPicPr>
          <p:nvPr/>
        </p:nvPicPr>
        <p:blipFill>
          <a:blip r:embed="rId2" cstate="screen">
            <a:extLst>
              <a:ext uri="{28A0092B-C50C-407E-A947-70E740481C1C}">
                <a14:useLocalDpi xmlns:a14="http://schemas.microsoft.com/office/drawing/2010/main"/>
              </a:ext>
            </a:extLst>
          </a:blip>
          <a:srcRect t="55710"/>
          <a:stretch>
            <a:fillRect/>
          </a:stretch>
        </p:blipFill>
        <p:spPr>
          <a:xfrm>
            <a:off x="-10795" y="4254500"/>
            <a:ext cx="12345035" cy="2603500"/>
          </a:xfrm>
          <a:prstGeom prst="rect">
            <a:avLst/>
          </a:prstGeom>
        </p:spPr>
      </p:pic>
      <p:grpSp>
        <p:nvGrpSpPr>
          <p:cNvPr id="3" name="组合 14"/>
          <p:cNvGrpSpPr/>
          <p:nvPr/>
        </p:nvGrpSpPr>
        <p:grpSpPr>
          <a:xfrm>
            <a:off x="503555" y="971951"/>
            <a:ext cx="10574020" cy="4993932"/>
            <a:chOff x="616" y="1274"/>
            <a:chExt cx="16652" cy="7203"/>
          </a:xfrm>
        </p:grpSpPr>
        <p:sp>
          <p:nvSpPr>
            <p:cNvPr id="4" name="矩形 10"/>
            <p:cNvSpPr/>
            <p:nvPr/>
          </p:nvSpPr>
          <p:spPr>
            <a:xfrm>
              <a:off x="1293" y="2040"/>
              <a:ext cx="15975" cy="6437"/>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9" descr="千库网_儿童节卡通植物装饰清新边框_元素编号12228134"/>
            <p:cNvPicPr>
              <a:picLocks noChangeAspect="1"/>
            </p:cNvPicPr>
            <p:nvPr/>
          </p:nvPicPr>
          <p:blipFill>
            <a:blip r:embed="rId3" cstate="screen">
              <a:extLst>
                <a:ext uri="{28A0092B-C50C-407E-A947-70E740481C1C}">
                  <a14:useLocalDpi xmlns:a14="http://schemas.microsoft.com/office/drawing/2010/main"/>
                </a:ext>
              </a:extLst>
            </a:blip>
            <a:srcRect l="59652" t="8308" r="1509" b="78239"/>
            <a:stretch>
              <a:fillRect/>
            </a:stretch>
          </p:blipFill>
          <p:spPr>
            <a:xfrm>
              <a:off x="616" y="1274"/>
              <a:ext cx="2156" cy="1121"/>
            </a:xfrm>
            <a:prstGeom prst="rect">
              <a:avLst/>
            </a:prstGeom>
          </p:spPr>
        </p:pic>
      </p:grpSp>
      <p:sp>
        <p:nvSpPr>
          <p:cNvPr id="6" name="TextBox 5"/>
          <p:cNvSpPr txBox="1"/>
          <p:nvPr/>
        </p:nvSpPr>
        <p:spPr>
          <a:xfrm>
            <a:off x="3962702" y="1478120"/>
            <a:ext cx="3770510" cy="830997"/>
          </a:xfrm>
          <a:prstGeom prst="rect">
            <a:avLst/>
          </a:prstGeom>
          <a:noFill/>
        </p:spPr>
        <p:txBody>
          <a:bodyPr wrap="square" rtlCol="0">
            <a:spAutoFit/>
          </a:bodyPr>
          <a:lstStyle/>
          <a:p>
            <a:pPr algn="ctr"/>
            <a:r>
              <a:rPr lang="en-US" sz="4800" b="1">
                <a:solidFill>
                  <a:schemeClr val="accent6">
                    <a:lumMod val="75000"/>
                  </a:schemeClr>
                </a:solidFill>
                <a:latin typeface="Cambria" panose="02040503050406030204" pitchFamily="18" charset="0"/>
                <a:ea typeface="Cambria" panose="02040503050406030204" pitchFamily="18" charset="0"/>
              </a:rPr>
              <a:t>KẾT LUẬN</a:t>
            </a:r>
          </a:p>
        </p:txBody>
      </p:sp>
      <p:sp>
        <p:nvSpPr>
          <p:cNvPr id="7" name="TextBox 6"/>
          <p:cNvSpPr txBox="1"/>
          <p:nvPr/>
        </p:nvSpPr>
        <p:spPr>
          <a:xfrm>
            <a:off x="1062501" y="2210915"/>
            <a:ext cx="9805796" cy="3170099"/>
          </a:xfrm>
          <a:prstGeom prst="rect">
            <a:avLst/>
          </a:prstGeom>
          <a:noFill/>
        </p:spPr>
        <p:txBody>
          <a:bodyPr wrap="square" rtlCol="0">
            <a:spAutoFit/>
          </a:bodyPr>
          <a:lstStyle/>
          <a:p>
            <a:pPr algn="just"/>
            <a:r>
              <a:rPr lang="en-US" sz="4000" b="1">
                <a:solidFill>
                  <a:schemeClr val="accent3">
                    <a:lumMod val="50000"/>
                  </a:schemeClr>
                </a:solidFill>
                <a:latin typeface="Cambria" panose="02040503050406030204" pitchFamily="18" charset="0"/>
                <a:ea typeface="Cambria" panose="02040503050406030204" pitchFamily="18" charset="0"/>
              </a:rPr>
              <a:t>  </a:t>
            </a:r>
            <a:r>
              <a:rPr lang="en-US" sz="4000" b="1">
                <a:solidFill>
                  <a:srgbClr val="0070C0"/>
                </a:solidFill>
                <a:latin typeface="Cambria" panose="02040503050406030204" pitchFamily="18" charset="0"/>
                <a:ea typeface="Cambria" panose="02040503050406030204" pitchFamily="18" charset="0"/>
              </a:rPr>
              <a:t>Đoạn văn thường gồm 3 phần: </a:t>
            </a:r>
            <a:r>
              <a:rPr lang="en-US" sz="4000" b="1">
                <a:solidFill>
                  <a:schemeClr val="accent3">
                    <a:lumMod val="50000"/>
                  </a:schemeClr>
                </a:solidFill>
                <a:latin typeface="Cambria" panose="02040503050406030204" pitchFamily="18" charset="0"/>
                <a:ea typeface="Cambria" panose="02040503050406030204" pitchFamily="18" charset="0"/>
              </a:rPr>
              <a:t>phần mở đầu, phần triển khai và phần kết thúc. Khi viết, ta lưu ý mỗi phần sẽ có nội dung tương ứng và có chứa từ ngữ biểu đạt tình cảm, cảm xúc.</a:t>
            </a:r>
          </a:p>
        </p:txBody>
      </p:sp>
    </p:spTree>
    <p:extLst>
      <p:ext uri="{BB962C8B-B14F-4D97-AF65-F5344CB8AC3E}">
        <p14:creationId xmlns:p14="http://schemas.microsoft.com/office/powerpoint/2010/main" val="36366724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7427" y="594997"/>
            <a:ext cx="10703588" cy="1200329"/>
          </a:xfrm>
          <a:prstGeom prst="rect">
            <a:avLst/>
          </a:prstGeom>
          <a:noFill/>
        </p:spPr>
        <p:txBody>
          <a:bodyPr wrap="square" rtlCol="0">
            <a:spAutoFit/>
          </a:bodyPr>
          <a:lstStyle/>
          <a:p>
            <a:pPr algn="just"/>
            <a:r>
              <a:rPr lang="en-US" sz="3600" b="1">
                <a:solidFill>
                  <a:schemeClr val="accent3">
                    <a:lumMod val="50000"/>
                  </a:schemeClr>
                </a:solidFill>
                <a:latin typeface="Cambria" panose="02040503050406030204" pitchFamily="18" charset="0"/>
                <a:ea typeface="Cambria" panose="02040503050406030204" pitchFamily="18" charset="0"/>
              </a:rPr>
              <a:t>2. </a:t>
            </a:r>
            <a:r>
              <a:rPr lang="vi-VN" sz="3600" b="1">
                <a:solidFill>
                  <a:schemeClr val="accent3">
                    <a:lumMod val="50000"/>
                  </a:schemeClr>
                </a:solidFill>
                <a:latin typeface="Cambria" panose="02040503050406030204" pitchFamily="18" charset="0"/>
                <a:ea typeface="Cambria" panose="02040503050406030204" pitchFamily="18" charset="0"/>
              </a:rPr>
              <a:t>Trao đổi về những điểm cần lưu ý khi viết đoạn văn nêu tình cảm, cảm xúc.</a:t>
            </a:r>
            <a:endParaRPr lang="en-US" sz="3600" b="1">
              <a:solidFill>
                <a:schemeClr val="accent3">
                  <a:lumMod val="50000"/>
                </a:schemeClr>
              </a:solidFill>
              <a:latin typeface="Cambria" panose="02040503050406030204" pitchFamily="18" charset="0"/>
              <a:ea typeface="Cambria" panose="02040503050406030204" pitchFamily="18" charset="0"/>
            </a:endParaRPr>
          </a:p>
        </p:txBody>
      </p:sp>
      <p:sp>
        <p:nvSpPr>
          <p:cNvPr id="3" name="TextBox 2"/>
          <p:cNvSpPr txBox="1"/>
          <p:nvPr/>
        </p:nvSpPr>
        <p:spPr>
          <a:xfrm>
            <a:off x="927427" y="1795326"/>
            <a:ext cx="1763486" cy="646331"/>
          </a:xfrm>
          <a:prstGeom prst="rect">
            <a:avLst/>
          </a:prstGeom>
          <a:noFill/>
        </p:spPr>
        <p:txBody>
          <a:bodyPr wrap="square" rtlCol="0">
            <a:spAutoFit/>
          </a:bodyPr>
          <a:lstStyle/>
          <a:p>
            <a:r>
              <a:rPr lang="en-US" sz="3600" b="1">
                <a:solidFill>
                  <a:schemeClr val="accent6">
                    <a:lumMod val="75000"/>
                  </a:schemeClr>
                </a:solidFill>
                <a:latin typeface="Cambria" panose="02040503050406030204" pitchFamily="18" charset="0"/>
                <a:ea typeface="Cambria" panose="02040503050406030204" pitchFamily="18" charset="0"/>
              </a:rPr>
              <a:t>Gợi ý:</a:t>
            </a:r>
          </a:p>
        </p:txBody>
      </p:sp>
      <p:sp>
        <p:nvSpPr>
          <p:cNvPr id="4" name="TextBox 3"/>
          <p:cNvSpPr txBox="1"/>
          <p:nvPr/>
        </p:nvSpPr>
        <p:spPr>
          <a:xfrm>
            <a:off x="796834" y="2441657"/>
            <a:ext cx="10698479" cy="3016210"/>
          </a:xfrm>
          <a:prstGeom prst="rect">
            <a:avLst/>
          </a:prstGeom>
          <a:noFill/>
        </p:spPr>
        <p:txBody>
          <a:bodyPr wrap="square" rtlCol="0">
            <a:spAutoFit/>
          </a:bodyPr>
          <a:lstStyle/>
          <a:p>
            <a:pPr algn="just">
              <a:spcBef>
                <a:spcPts val="600"/>
              </a:spcBef>
            </a:pPr>
            <a:r>
              <a:rPr lang="vi-VN" sz="3600" b="1">
                <a:solidFill>
                  <a:srgbClr val="002060"/>
                </a:solidFill>
                <a:latin typeface="Cambria" panose="02040503050406030204" pitchFamily="18" charset="0"/>
                <a:ea typeface="Cambria" panose="02040503050406030204" pitchFamily="18" charset="0"/>
              </a:rPr>
              <a:t>- Đoạn văn nêu tình cảm, cảm xúc thường có mấy phần? Đó là những phần nào?</a:t>
            </a:r>
          </a:p>
          <a:p>
            <a:pPr algn="just">
              <a:spcBef>
                <a:spcPts val="600"/>
              </a:spcBef>
            </a:pPr>
            <a:r>
              <a:rPr lang="vi-VN" sz="3600" b="1">
                <a:solidFill>
                  <a:srgbClr val="002060"/>
                </a:solidFill>
                <a:latin typeface="Cambria" panose="02040503050406030204" pitchFamily="18" charset="0"/>
                <a:ea typeface="Cambria" panose="02040503050406030204" pitchFamily="18" charset="0"/>
              </a:rPr>
              <a:t>- Nội dung chính của mỗi phần là gì?</a:t>
            </a:r>
          </a:p>
          <a:p>
            <a:pPr algn="just">
              <a:spcBef>
                <a:spcPts val="600"/>
              </a:spcBef>
            </a:pPr>
            <a:r>
              <a:rPr lang="vi-VN" sz="3600" b="1">
                <a:solidFill>
                  <a:srgbClr val="002060"/>
                </a:solidFill>
                <a:latin typeface="Cambria" panose="02040503050406030204" pitchFamily="18" charset="0"/>
                <a:ea typeface="Cambria" panose="02040503050406030204" pitchFamily="18" charset="0"/>
              </a:rPr>
              <a:t>- Người viết có thể biểu lộ tình cảm, cảm xúc bằng những cách nào?</a:t>
            </a:r>
          </a:p>
        </p:txBody>
      </p:sp>
    </p:spTree>
    <p:extLst>
      <p:ext uri="{BB962C8B-B14F-4D97-AF65-F5344CB8AC3E}">
        <p14:creationId xmlns:p14="http://schemas.microsoft.com/office/powerpoint/2010/main" val="253918556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Terminator 8"/>
          <p:cNvSpPr/>
          <p:nvPr/>
        </p:nvSpPr>
        <p:spPr>
          <a:xfrm>
            <a:off x="6096000" y="1680221"/>
            <a:ext cx="2542630" cy="64008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Cambria" panose="02040503050406030204" pitchFamily="18" charset="0"/>
                <a:ea typeface="Cambria" panose="02040503050406030204" pitchFamily="18" charset="0"/>
              </a:rPr>
              <a:t>Nội dung</a:t>
            </a:r>
          </a:p>
        </p:txBody>
      </p:sp>
      <p:grpSp>
        <p:nvGrpSpPr>
          <p:cNvPr id="3" name="Group 2"/>
          <p:cNvGrpSpPr/>
          <p:nvPr/>
        </p:nvGrpSpPr>
        <p:grpSpPr>
          <a:xfrm>
            <a:off x="705392" y="1742215"/>
            <a:ext cx="2090920" cy="4165421"/>
            <a:chOff x="692329" y="2548890"/>
            <a:chExt cx="2090920" cy="4165421"/>
          </a:xfrm>
        </p:grpSpPr>
        <p:sp>
          <p:nvSpPr>
            <p:cNvPr id="7" name="Flowchart: Alternate Process 6"/>
            <p:cNvSpPr/>
            <p:nvPr/>
          </p:nvSpPr>
          <p:spPr>
            <a:xfrm>
              <a:off x="721767" y="3493405"/>
              <a:ext cx="2061482" cy="752021"/>
            </a:xfrm>
            <a:prstGeom prst="flowChartAlternate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ysClr val="windowText" lastClr="000000"/>
                  </a:solidFill>
                  <a:latin typeface="Cambria" panose="02040503050406030204" pitchFamily="18" charset="0"/>
                  <a:ea typeface="Cambria" panose="02040503050406030204" pitchFamily="18" charset="0"/>
                </a:rPr>
                <a:t>Mở đầu</a:t>
              </a:r>
            </a:p>
          </p:txBody>
        </p:sp>
        <p:sp>
          <p:nvSpPr>
            <p:cNvPr id="8" name="Flowchart: Terminator 7"/>
            <p:cNvSpPr/>
            <p:nvPr/>
          </p:nvSpPr>
          <p:spPr>
            <a:xfrm>
              <a:off x="937302" y="2548890"/>
              <a:ext cx="1630412" cy="640080"/>
            </a:xfrm>
            <a:prstGeom prst="flowChartTermina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Cambria" panose="02040503050406030204" pitchFamily="18" charset="0"/>
                  <a:ea typeface="Cambria" panose="02040503050406030204" pitchFamily="18" charset="0"/>
                </a:rPr>
                <a:t>Phần </a:t>
              </a:r>
            </a:p>
          </p:txBody>
        </p:sp>
        <p:sp>
          <p:nvSpPr>
            <p:cNvPr id="10" name="Flowchart: Alternate Process 9"/>
            <p:cNvSpPr/>
            <p:nvPr/>
          </p:nvSpPr>
          <p:spPr>
            <a:xfrm>
              <a:off x="692330" y="4758737"/>
              <a:ext cx="2061482" cy="705395"/>
            </a:xfrm>
            <a:prstGeom prst="flowChartAlternate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ysClr val="windowText" lastClr="000000"/>
                  </a:solidFill>
                  <a:latin typeface="Cambria" panose="02040503050406030204" pitchFamily="18" charset="0"/>
                  <a:ea typeface="Cambria" panose="02040503050406030204" pitchFamily="18" charset="0"/>
                </a:rPr>
                <a:t>Triển khai</a:t>
              </a:r>
            </a:p>
          </p:txBody>
        </p:sp>
        <p:sp>
          <p:nvSpPr>
            <p:cNvPr id="11" name="Flowchart: Alternate Process 10"/>
            <p:cNvSpPr/>
            <p:nvPr/>
          </p:nvSpPr>
          <p:spPr>
            <a:xfrm>
              <a:off x="692329" y="5919562"/>
              <a:ext cx="2061482" cy="794749"/>
            </a:xfrm>
            <a:prstGeom prst="flowChartAlternate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ysClr val="windowText" lastClr="000000"/>
                  </a:solidFill>
                  <a:latin typeface="Cambria" panose="02040503050406030204" pitchFamily="18" charset="0"/>
                  <a:ea typeface="Cambria" panose="02040503050406030204" pitchFamily="18" charset="0"/>
                </a:rPr>
                <a:t>Kết thúc</a:t>
              </a:r>
            </a:p>
          </p:txBody>
        </p:sp>
      </p:grpSp>
      <p:sp>
        <p:nvSpPr>
          <p:cNvPr id="12" name="Flowchart: Alternate Process 11"/>
          <p:cNvSpPr/>
          <p:nvPr/>
        </p:nvSpPr>
        <p:spPr>
          <a:xfrm>
            <a:off x="3955276" y="2562525"/>
            <a:ext cx="7644541" cy="1062083"/>
          </a:xfrm>
          <a:prstGeom prst="flowChartAlternate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dirty="0">
                <a:solidFill>
                  <a:schemeClr val="tx1"/>
                </a:solidFill>
                <a:latin typeface="Cambria" panose="02040503050406030204" pitchFamily="18" charset="0"/>
                <a:ea typeface="Cambria" panose="02040503050406030204" pitchFamily="18" charset="0"/>
              </a:rPr>
              <a:t>Giới thiệu người sẽ thể hiện tình cảm, cảm xúc là ai?</a:t>
            </a:r>
            <a:endParaRPr lang="en-US" sz="4400" b="1" dirty="0">
              <a:solidFill>
                <a:schemeClr val="tx1"/>
              </a:solidFill>
              <a:latin typeface="Cambria" panose="02040503050406030204" pitchFamily="18" charset="0"/>
              <a:ea typeface="Cambria" panose="02040503050406030204" pitchFamily="18" charset="0"/>
            </a:endParaRPr>
          </a:p>
        </p:txBody>
      </p:sp>
      <p:sp>
        <p:nvSpPr>
          <p:cNvPr id="13" name="Flowchart: Alternate Process 12"/>
          <p:cNvSpPr/>
          <p:nvPr/>
        </p:nvSpPr>
        <p:spPr>
          <a:xfrm>
            <a:off x="3955276" y="3736420"/>
            <a:ext cx="7673978" cy="1262612"/>
          </a:xfrm>
          <a:prstGeom prst="flowChartAlternate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a:solidFill>
                  <a:schemeClr val="tx1"/>
                </a:solidFill>
                <a:latin typeface="Cambria" panose="02040503050406030204" pitchFamily="18" charset="0"/>
                <a:ea typeface="Cambria" panose="02040503050406030204" pitchFamily="18" charset="0"/>
              </a:rPr>
              <a:t>Nêu những kỉ niệm gắn bó, thân thiết với người đó và tình cảm dành cho họ.</a:t>
            </a:r>
            <a:endParaRPr lang="en-US" sz="4400" b="1">
              <a:solidFill>
                <a:schemeClr val="tx1"/>
              </a:solidFill>
              <a:latin typeface="Cambria" panose="02040503050406030204" pitchFamily="18" charset="0"/>
              <a:ea typeface="Cambria" panose="02040503050406030204" pitchFamily="18" charset="0"/>
            </a:endParaRPr>
          </a:p>
        </p:txBody>
      </p:sp>
      <p:sp>
        <p:nvSpPr>
          <p:cNvPr id="14" name="Flowchart: Alternate Process 13"/>
          <p:cNvSpPr/>
          <p:nvPr/>
        </p:nvSpPr>
        <p:spPr>
          <a:xfrm>
            <a:off x="3955276" y="5079316"/>
            <a:ext cx="7644541" cy="1003754"/>
          </a:xfrm>
          <a:prstGeom prst="flowChartAlternate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a:solidFill>
                  <a:schemeClr val="tx1"/>
                </a:solidFill>
                <a:latin typeface="Cambria" panose="02040503050406030204" pitchFamily="18" charset="0"/>
                <a:ea typeface="Cambria" panose="02040503050406030204" pitchFamily="18" charset="0"/>
              </a:rPr>
              <a:t>Khẳng định tình cảm bền chặt với họ.</a:t>
            </a:r>
            <a:endParaRPr lang="en-US" sz="4400" b="1">
              <a:solidFill>
                <a:schemeClr val="tx1"/>
              </a:solidFill>
              <a:latin typeface="Cambria" panose="02040503050406030204" pitchFamily="18" charset="0"/>
              <a:ea typeface="Cambria" panose="02040503050406030204" pitchFamily="18" charset="0"/>
            </a:endParaRPr>
          </a:p>
        </p:txBody>
      </p:sp>
      <p:cxnSp>
        <p:nvCxnSpPr>
          <p:cNvPr id="15" name="Straight Arrow Connector 14"/>
          <p:cNvCxnSpPr/>
          <p:nvPr/>
        </p:nvCxnSpPr>
        <p:spPr>
          <a:xfrm flipV="1">
            <a:off x="2796312" y="3093567"/>
            <a:ext cx="1158964" cy="4673"/>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766874" y="4367726"/>
            <a:ext cx="1158964" cy="4673"/>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766874" y="5581759"/>
            <a:ext cx="1158964" cy="4673"/>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C217487-8B94-34FB-A4E5-D509CADC10E7}"/>
              </a:ext>
            </a:extLst>
          </p:cNvPr>
          <p:cNvSpPr txBox="1"/>
          <p:nvPr/>
        </p:nvSpPr>
        <p:spPr>
          <a:xfrm>
            <a:off x="1388787" y="637914"/>
            <a:ext cx="11090366" cy="615553"/>
          </a:xfrm>
          <a:prstGeom prst="rect">
            <a:avLst/>
          </a:prstGeom>
          <a:noFill/>
        </p:spPr>
        <p:txBody>
          <a:bodyPr wrap="square" rtlCol="0">
            <a:spAutoFit/>
          </a:bodyPr>
          <a:lstStyle/>
          <a:p>
            <a:pPr algn="just">
              <a:spcBef>
                <a:spcPts val="600"/>
              </a:spcBef>
            </a:pPr>
            <a:r>
              <a:rPr lang="vi-VN" sz="3400" b="1" dirty="0">
                <a:solidFill>
                  <a:schemeClr val="accent6">
                    <a:lumMod val="75000"/>
                  </a:schemeClr>
                </a:solidFill>
                <a:latin typeface="Cambria" panose="02040503050406030204" pitchFamily="18" charset="0"/>
                <a:ea typeface="Cambria" panose="02040503050406030204" pitchFamily="18" charset="0"/>
              </a:rPr>
              <a:t>Đoạn văn nêu tình cảm, cảm xúc thường có </a:t>
            </a:r>
            <a:r>
              <a:rPr lang="en-US" sz="3400" b="1" dirty="0">
                <a:solidFill>
                  <a:schemeClr val="accent6">
                    <a:lumMod val="75000"/>
                  </a:schemeClr>
                </a:solidFill>
                <a:latin typeface="Cambria" panose="02040503050406030204" pitchFamily="18" charset="0"/>
                <a:ea typeface="Cambria" panose="02040503050406030204" pitchFamily="18" charset="0"/>
              </a:rPr>
              <a:t>3 </a:t>
            </a:r>
            <a:r>
              <a:rPr lang="en-US" sz="3400" b="1" dirty="0" err="1">
                <a:solidFill>
                  <a:schemeClr val="accent6">
                    <a:lumMod val="75000"/>
                  </a:schemeClr>
                </a:solidFill>
                <a:latin typeface="Cambria" panose="02040503050406030204" pitchFamily="18" charset="0"/>
                <a:ea typeface="Cambria" panose="02040503050406030204" pitchFamily="18" charset="0"/>
              </a:rPr>
              <a:t>phần</a:t>
            </a:r>
            <a:r>
              <a:rPr lang="en-US" sz="3400" b="1" dirty="0">
                <a:solidFill>
                  <a:schemeClr val="accent6">
                    <a:lumMod val="75000"/>
                  </a:schemeClr>
                </a:solidFill>
                <a:latin typeface="Cambria" panose="02040503050406030204" pitchFamily="18" charset="0"/>
                <a:ea typeface="Cambria" panose="02040503050406030204" pitchFamily="18" charset="0"/>
              </a:rPr>
              <a:t>. </a:t>
            </a:r>
            <a:endParaRPr lang="vi-VN" sz="3400" b="1" dirty="0">
              <a:solidFill>
                <a:schemeClr val="accent6">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83394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par>
                                <p:cTn id="23" presetID="22" presetClass="entr" presetSubtype="8"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heme/theme1.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269</TotalTime>
  <Words>1029</Words>
  <Application>Microsoft Office PowerPoint</Application>
  <PresentationFormat>Widescreen</PresentationFormat>
  <Paragraphs>71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Cambria</vt:lpstr>
      <vt:lpstr>Tahoma</vt:lpstr>
      <vt:lpstr>Wingdings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dc:creator>
  <cp:keywords>MĂNGNON</cp:keywords>
  <cp:lastModifiedBy>Thảo Hoàng</cp:lastModifiedBy>
  <cp:revision>34</cp:revision>
  <dcterms:created xsi:type="dcterms:W3CDTF">2023-12-02T08:22:58Z</dcterms:created>
  <dcterms:modified xsi:type="dcterms:W3CDTF">2025-01-20T04:32:52Z</dcterms:modified>
</cp:coreProperties>
</file>