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5" r:id="rId2"/>
  </p:sldMasterIdLst>
  <p:notesMasterIdLst>
    <p:notesMasterId r:id="rId15"/>
  </p:notesMasterIdLst>
  <p:sldIdLst>
    <p:sldId id="256" r:id="rId3"/>
    <p:sldId id="262" r:id="rId4"/>
    <p:sldId id="260" r:id="rId5"/>
    <p:sldId id="263" r:id="rId6"/>
    <p:sldId id="453" r:id="rId7"/>
    <p:sldId id="261" r:id="rId8"/>
    <p:sldId id="456" r:id="rId9"/>
    <p:sldId id="457" r:id="rId10"/>
    <p:sldId id="458" r:id="rId11"/>
    <p:sldId id="264" r:id="rId12"/>
    <p:sldId id="473" r:id="rId13"/>
    <p:sldId id="265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FFF98"/>
    <a:srgbClr val="FF7302"/>
    <a:srgbClr val="85C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8B262-24B6-49DB-8119-B92E457D0FCA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279EF-4879-460D-ACB4-1D9EB0314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11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279EF-4879-460D-ACB4-1D9EB0314F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5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6839F-7DF3-E0E5-7272-0926AFED1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3607D-1ED7-3A59-FF57-EE26B6810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AFC83-7EDF-B9DB-8313-D8D92C358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2C6E-89E2-46AC-B02B-D00E4C509CF2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E8692-413E-AA5A-8C98-24AF079BF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7BEEF-487E-BBEA-3A09-D79DCCB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458274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1909C-54E9-165B-0E35-84A6D6CEC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EF348-527B-B969-52E5-F6ECFDCB0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E88E2-D4B5-43D1-6256-4AD1875E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2C6E-89E2-46AC-B02B-D00E4C509CF2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AFF61-C6A8-A6B0-A337-6944F92D3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06DF-C2BE-4FF2-B80B-6146B3C9F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186597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31F62E-71FB-5DE9-1220-0BB32FCD8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DF6D7-9488-CE18-F7DA-267390D76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1D119-2847-9028-0870-E88F59C98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2C6E-89E2-46AC-B02B-D00E4C509CF2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0658F-5CE3-6721-F28D-FD5CF4047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1E2CC-0209-B20B-75C1-936F3F581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219995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2DD9-41D4-7272-5885-583CB1E3E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1FB5BD-231D-210B-B541-874618337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C310A-4314-9459-5B78-3D77081D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1F576-EE02-1791-267C-CC71B5E34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EE001-5B66-E58D-0D6E-DF779A4FA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013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1004-4B1C-FD7D-35FE-870D0EFF8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DE724-1242-2899-6283-98B00436B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8B817-EBAC-ADC2-9B08-FB8D571CA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46806-0FA1-7A90-075A-7F7947BA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4A3D2-0863-A0B0-06A7-59AD5F3A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A cartoon of a landscape with flowers&#10;&#10;Description automatically generated">
            <a:extLst>
              <a:ext uri="{FF2B5EF4-FFF2-40B4-BE49-F238E27FC236}">
                <a16:creationId xmlns:a16="http://schemas.microsoft.com/office/drawing/2014/main" id="{8DC054E9-6ADD-4726-74CA-5FC5ADE518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6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Single Corner Rounded 7">
            <a:extLst>
              <a:ext uri="{FF2B5EF4-FFF2-40B4-BE49-F238E27FC236}">
                <a16:creationId xmlns:a16="http://schemas.microsoft.com/office/drawing/2014/main" id="{D1EE401C-880D-34B2-0331-B4CCE91EBB3E}"/>
              </a:ext>
            </a:extLst>
          </p:cNvPr>
          <p:cNvSpPr/>
          <p:nvPr userDrawn="1"/>
        </p:nvSpPr>
        <p:spPr>
          <a:xfrm>
            <a:off x="228600" y="365124"/>
            <a:ext cx="11717866" cy="6238875"/>
          </a:xfrm>
          <a:prstGeom prst="round1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535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E5C70-85DA-C408-C9D6-092B00D3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66F47-547C-4187-B7CE-C30793E06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002C7-866A-05C2-DA44-84ACBED31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43A53-0088-D813-7401-559FB41A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3191D-2014-5EA1-57B5-FD24B85A9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749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8CD0-E560-F73A-3A81-182ED7880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5561A-6772-D09A-32B9-AFB88CEFF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819AA-F218-A268-863B-F9BB72735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650D6-3855-C537-D2C8-07FAF0D4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507AE-46F0-B193-A622-C1E2843C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DEC12-844F-482E-EBD2-BE1E2994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969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9443A-3CB4-393F-9FC4-4AD41F7DC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6274C-1434-DD8F-022F-63321B52F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B30382-D21F-8A42-6F80-A0F4D9827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90705-1D82-3293-B9EB-51ECAD7EC5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D4918C-1FDF-3ADE-2D9D-4AD6E8D56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458C05-8916-C19C-EEE7-CD41E4B34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E218DE-14E7-5D5A-A425-674CB3AF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2E3819-2709-0F7C-4A22-85791309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197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B3818-0B16-F9CB-C301-709E1C30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F5B8A-8E17-55FA-57CC-C436BE842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39BFC5-93D7-2813-6967-787321511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FC564-A9AB-6F8C-3E5E-37213416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159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0ED107-5F33-464E-C4EC-44B737AA8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1C1D4-AB40-76EF-C2B6-4E26CD29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D3D50-0004-A4BF-601A-DEAD7F14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85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F25FE-6B8C-3ECD-946A-76DF3B69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2EE61-4021-0676-4552-42B724449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CDE8D-6BEF-4605-049B-1F90E7E97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6D77B-5195-97B3-3F2D-5711E78F1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78AA4-48F3-BCED-E141-9C627429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9D58B-D539-036D-6DFD-4ADEF0E70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495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08989-1FC5-9F08-9CB8-CC8852350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4CF64-32E8-FE7A-DED7-2A798DC9D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C6DC-5ED6-DE52-BFB9-7328DDDBB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2C6E-89E2-46AC-B02B-D00E4C509CF2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E4E11-5ECD-11E8-9A76-B0C9E6322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5EBB5-483F-E9BA-E113-74A09E0FC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0912760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199E2-DDB3-4E19-2D28-D84EF4F2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D1D35-AEFE-8B69-2EF0-CFD167ADB8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238C7A-5B2D-4CCA-AFA7-5B4AE18DD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B4B84-63B5-D181-7BA6-6BC18961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E584B-1EF6-5E87-D3A9-F306D353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EE584-142A-B1BE-B6A8-33999013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452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E8988-F2B7-2A4D-269A-7B47A0394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37D22-B8CE-A24A-A3B1-4D789F4E6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D12C2-1966-E527-0190-2B1B38DF3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39147-12BD-C9B0-66DA-B76E949A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44C10-D230-E1C2-CF54-EF2668A1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793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A61F3A-4087-3471-5C24-496A53687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90EB80-DA22-8ABC-6244-1D8CB423E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550E8-E747-9737-9000-D760E4490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6DE82-B73C-6539-9EB2-C7B52ED0E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5D896-4333-C040-F4C6-391F833A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964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B3E30-E9E9-DB14-4191-F1020927C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566FA-29C0-2619-0B04-376DB355D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0DF27-C51E-9206-9903-06CE9B236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2C6E-89E2-46AC-B02B-D00E4C509CF2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3CCCB-7E2C-8B66-E18B-F95C634FA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E5742-49C2-6B59-B3D8-09ACE2A0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238646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C154-E138-3CFB-182A-7D79B896D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B065B-BEFE-7F46-4D27-84468CC54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3B910A-6CA3-0375-6E0A-36C0EF0F8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C1CBC-984F-665A-A826-4566BD7E9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2C6E-89E2-46AC-B02B-D00E4C509CF2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470E4-3149-02ED-584C-3E430CD0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9ECA6-2CE4-56B9-E70E-D3FD3A11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360866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A4DAF-1E92-E998-F2F6-14EC5373D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B47B5-E8E5-E591-A4BA-09A77B687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C7BD4-0E5E-2F9E-9AA7-8AB29C8DA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892D97-85EB-D688-0E38-867B36C7BA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B26206-3A53-82D6-A409-104FD93A89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352C48-17EE-90A8-8DDE-4857BFE8C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2C6E-89E2-46AC-B02B-D00E4C509CF2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A9210F-104F-91E8-101A-C2AD23D63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BD2929-F6C9-21AE-BBF2-F0D3F2846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746308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A4E8F-C127-4896-5A15-8C7F9DBB3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6CAAD-4B6A-D5F6-8285-8497885FD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2C6E-89E2-46AC-B02B-D00E4C509CF2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B06B63-0971-277A-D94E-5C1CA2099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CD5015-F0E9-14E6-D805-57EF6B8A6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719902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50CF7B-EDD3-AFCD-3F00-8548AECEC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2C6E-89E2-46AC-B02B-D00E4C509CF2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EC718D-70BE-6A92-4663-83D435F2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8B729-0CAF-A9BF-3BEE-36B79692C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745712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D887D-77C6-22E8-A6D2-D5670EB36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8BD7B-F0FE-CA53-0208-3020492DD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B336B-50E6-40BC-8222-9CD0A8ECE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364BF-B757-0D03-A8FA-31878C0F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2C6E-89E2-46AC-B02B-D00E4C509CF2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F1143-F108-9A56-4927-D42FDA1F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A7310-CFDC-6E60-4B0A-31A42EF93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968947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FDBEA-C277-4D26-E379-CA309A045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70318-CE72-24B3-03F4-E9CD9DDABD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8589A-17FC-B58B-B285-10DD7E29A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BED5E-8612-94E2-45E8-4BD136C99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2C6E-89E2-46AC-B02B-D00E4C509CF2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B060D-728C-8DD0-3A06-A5DFCD7EE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6E850-5F4D-984D-9843-EDB936BE4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413059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033F3F-9462-03DB-736A-C42B1A1E6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953BE-9F14-C8F1-7495-4D27E4245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861D7-DE70-FF66-640A-CEB1BE33A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052C6E-89E2-46AC-B02B-D00E4C509CF2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F6011-F6F1-6C69-EC5B-B0AB9D5E5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EC5D6-8768-64A6-1202-B78631266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EDBCD3-BD4A-41B0-BE0F-1DC18A1FB414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49B3612-68BB-B731-89FD-EC3B702866D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5678" y="114793"/>
            <a:ext cx="1529397" cy="15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9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C6EC93-EA82-06B0-68FD-6EE2BCA26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8031A-70C8-729D-EA96-C1DFD6433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002CD-785B-304A-25EA-C610B88E28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FA90E9-4947-4802-81FD-36F90647CDE3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A3EFE-11AA-D279-DB39-871D328D9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E3034-3D3A-125D-48E5-D2CB8CD04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002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896C5-5F64-2F22-BEB1-1301D5AAE1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93B64-9839-58F0-8B26-B8CDCF67E9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group of school supplies&#10;&#10;Description automatically generated">
            <a:extLst>
              <a:ext uri="{FF2B5EF4-FFF2-40B4-BE49-F238E27FC236}">
                <a16:creationId xmlns:a16="http://schemas.microsoft.com/office/drawing/2014/main" id="{A592518D-92DC-65BA-1300-1C5F4E942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203C40-2BC3-C98A-A0F7-A6454B46C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20" y="348836"/>
            <a:ext cx="3416639" cy="1368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BEF07C-E609-E05E-5366-A43F41818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360" y="1624475"/>
            <a:ext cx="8291279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29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CAC2-96B8-FFA6-6854-ED6BFDDB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F5FF3-1322-5117-C5CC-0E6246113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 descr="A group of school supplies&#10;&#10;Description automatically generated">
            <a:extLst>
              <a:ext uri="{FF2B5EF4-FFF2-40B4-BE49-F238E27FC236}">
                <a16:creationId xmlns:a16="http://schemas.microsoft.com/office/drawing/2014/main" id="{7791F458-3571-480D-E02E-0D94285CD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8FFA75-FE54-FB64-9D47-5E1488D77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295" y="948804"/>
            <a:ext cx="8437477" cy="236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9433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kids sitting on a bench&#10;&#10;Description automatically generated">
            <a:extLst>
              <a:ext uri="{FF2B5EF4-FFF2-40B4-BE49-F238E27FC236}">
                <a16:creationId xmlns:a16="http://schemas.microsoft.com/office/drawing/2014/main" id="{53A7E6CF-968F-F1E6-1440-2A863C542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BF8E80-D888-9C6F-3690-AF913D4A67C2}"/>
              </a:ext>
            </a:extLst>
          </p:cNvPr>
          <p:cNvSpPr txBox="1"/>
          <p:nvPr/>
        </p:nvSpPr>
        <p:spPr>
          <a:xfrm>
            <a:off x="2357120" y="772220"/>
            <a:ext cx="81788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000" b="1" i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0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i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30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0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0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hia sẻ với người thân nội dung em đã viết ở đoạn văn giới thiện nhân vật trong một cuốn sách.</a:t>
            </a:r>
          </a:p>
          <a:p>
            <a:pPr lvl="0" algn="just"/>
            <a:r>
              <a:rPr lang="vi-VN" sz="30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Nhớ lại nội dung đã viết ở phần mở đầu.</a:t>
            </a:r>
          </a:p>
          <a:p>
            <a:pPr lvl="0" algn="just"/>
            <a:r>
              <a:rPr lang="vi-VN" sz="30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Chia sẻ với người thân về các thông tin trong phần mở đầu đó.</a:t>
            </a:r>
          </a:p>
          <a:p>
            <a:pPr lvl="0" algn="just"/>
            <a:r>
              <a:rPr lang="vi-VN" sz="30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Lắng nghe góp ý của người thân về nội dung em đã viết.</a:t>
            </a:r>
          </a:p>
        </p:txBody>
      </p:sp>
    </p:spTree>
    <p:extLst>
      <p:ext uri="{BB962C8B-B14F-4D97-AF65-F5344CB8AC3E}">
        <p14:creationId xmlns:p14="http://schemas.microsoft.com/office/powerpoint/2010/main" val="66674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CAC2-96B8-FFA6-6854-ED6BFDDB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F5FF3-1322-5117-C5CC-0E6246113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 descr="A group of school supplies&#10;&#10;Description automatically generated">
            <a:extLst>
              <a:ext uri="{FF2B5EF4-FFF2-40B4-BE49-F238E27FC236}">
                <a16:creationId xmlns:a16="http://schemas.microsoft.com/office/drawing/2014/main" id="{7791F458-3571-480D-E02E-0D94285CD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3A7605-597F-46F4-31C9-4C1EBEC77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417" y="681037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59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un and clouds in a field&#10;&#10;Description automatically generated">
            <a:extLst>
              <a:ext uri="{FF2B5EF4-FFF2-40B4-BE49-F238E27FC236}">
                <a16:creationId xmlns:a16="http://schemas.microsoft.com/office/drawing/2014/main" id="{257341DF-4E4F-FE0F-FEB9-C054320ED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r="-2" b="17167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11DED8CD-9BCC-B479-918C-C0DCE6C679B9}"/>
              </a:ext>
            </a:extLst>
          </p:cNvPr>
          <p:cNvSpPr/>
          <p:nvPr/>
        </p:nvSpPr>
        <p:spPr>
          <a:xfrm>
            <a:off x="406416" y="475488"/>
            <a:ext cx="11372580" cy="6044184"/>
          </a:xfrm>
          <a:prstGeom prst="snipRoundRect">
            <a:avLst/>
          </a:prstGeom>
          <a:solidFill>
            <a:schemeClr val="bg1"/>
          </a:solidFill>
          <a:ln w="57150">
            <a:solidFill>
              <a:srgbClr val="85C7F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08B522-7AED-7CA8-23BD-62DDAE61CF1A}"/>
              </a:ext>
            </a:extLst>
          </p:cNvPr>
          <p:cNvSpPr/>
          <p:nvPr/>
        </p:nvSpPr>
        <p:spPr>
          <a:xfrm>
            <a:off x="1496830" y="2103120"/>
            <a:ext cx="9475970" cy="24485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 bài: Viết đoạn văn giới thiệu một nhân vật trong cuốn sách em đã đọc.</a:t>
            </a:r>
          </a:p>
        </p:txBody>
      </p:sp>
    </p:spTree>
    <p:extLst>
      <p:ext uri="{BB962C8B-B14F-4D97-AF65-F5344CB8AC3E}">
        <p14:creationId xmlns:p14="http://schemas.microsoft.com/office/powerpoint/2010/main" val="4023575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un and clouds in a field&#10;&#10;Description automatically generated">
            <a:extLst>
              <a:ext uri="{FF2B5EF4-FFF2-40B4-BE49-F238E27FC236}">
                <a16:creationId xmlns:a16="http://schemas.microsoft.com/office/drawing/2014/main" id="{257341DF-4E4F-FE0F-FEB9-C054320ED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r="-2" b="17167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11DED8CD-9BCC-B479-918C-C0DCE6C679B9}"/>
              </a:ext>
            </a:extLst>
          </p:cNvPr>
          <p:cNvSpPr/>
          <p:nvPr/>
        </p:nvSpPr>
        <p:spPr>
          <a:xfrm>
            <a:off x="406416" y="475488"/>
            <a:ext cx="11372580" cy="5907024"/>
          </a:xfrm>
          <a:prstGeom prst="snipRoundRect">
            <a:avLst/>
          </a:prstGeom>
          <a:solidFill>
            <a:schemeClr val="bg1"/>
          </a:solidFill>
          <a:ln w="57150">
            <a:solidFill>
              <a:srgbClr val="85C7F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08B522-7AED-7CA8-23BD-62DDAE61CF1A}"/>
              </a:ext>
            </a:extLst>
          </p:cNvPr>
          <p:cNvSpPr/>
          <p:nvPr/>
        </p:nvSpPr>
        <p:spPr>
          <a:xfrm>
            <a:off x="568960" y="203200"/>
            <a:ext cx="10932160" cy="1243584"/>
          </a:xfrm>
          <a:prstGeom prst="roundRect">
            <a:avLst/>
          </a:prstGeom>
          <a:solidFill>
            <a:srgbClr val="FF73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Dựa vào kết quả tìm ý trong hoạt động Viết ở Bài 18, viết đoạn văn giới thiệu nhân vật trong cuốn sách mà em đã đọc.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F12922-DA15-F359-0F33-81372FC7EE20}"/>
              </a:ext>
            </a:extLst>
          </p:cNvPr>
          <p:cNvSpPr txBox="1"/>
          <p:nvPr/>
        </p:nvSpPr>
        <p:spPr>
          <a:xfrm>
            <a:off x="802640" y="1686560"/>
            <a:ext cx="9316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Lưu ý:</a:t>
            </a:r>
            <a:endParaRPr lang="vi-VN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Tập trung giới thiệu những đặc điểm nổi bật của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 vật.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43E1C2-2396-25CE-9464-E1F90671E7F5}"/>
              </a:ext>
            </a:extLst>
          </p:cNvPr>
          <p:cNvSpPr/>
          <p:nvPr/>
        </p:nvSpPr>
        <p:spPr>
          <a:xfrm>
            <a:off x="1127760" y="3017520"/>
            <a:ext cx="9702800" cy="29159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Ma-ri-a rất ưa quan sát. Hồi 6 tuổi, mỗi khi gia nhân bưng trà lên, cô lại để ý sự chuyển động của tách đựng trà trên đĩa. Là người luôn say mê khám phá, Ma-ri-a làm đi làm lại thí nghiệm để giải thích cho điều kì lạ cô đã thấy. Cuối cùng, cô đã phát hiện ra: Khi giữa tách trà và đĩa có một chút nước thì tách trà sẽ đứng yên.</a:t>
            </a:r>
          </a:p>
          <a:p>
            <a:pPr algn="r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(Hoàng Hà Thu)</a:t>
            </a:r>
          </a:p>
        </p:txBody>
      </p:sp>
    </p:spTree>
    <p:extLst>
      <p:ext uri="{BB962C8B-B14F-4D97-AF65-F5344CB8AC3E}">
        <p14:creationId xmlns:p14="http://schemas.microsoft.com/office/powerpoint/2010/main" val="2178726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un and clouds in a field&#10;&#10;Description automatically generated">
            <a:extLst>
              <a:ext uri="{FF2B5EF4-FFF2-40B4-BE49-F238E27FC236}">
                <a16:creationId xmlns:a16="http://schemas.microsoft.com/office/drawing/2014/main" id="{257341DF-4E4F-FE0F-FEB9-C054320ED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r="-2" b="17167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11DED8CD-9BCC-B479-918C-C0DCE6C679B9}"/>
              </a:ext>
            </a:extLst>
          </p:cNvPr>
          <p:cNvSpPr/>
          <p:nvPr/>
        </p:nvSpPr>
        <p:spPr>
          <a:xfrm>
            <a:off x="406416" y="475488"/>
            <a:ext cx="6232128" cy="5907024"/>
          </a:xfrm>
          <a:prstGeom prst="snipRoundRect">
            <a:avLst/>
          </a:prstGeom>
          <a:solidFill>
            <a:schemeClr val="bg1"/>
          </a:solidFill>
          <a:ln w="57150">
            <a:solidFill>
              <a:srgbClr val="85C7F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9D659C12-211D-A00F-C0C2-DC6EB5A79072}"/>
              </a:ext>
            </a:extLst>
          </p:cNvPr>
          <p:cNvSpPr/>
          <p:nvPr/>
        </p:nvSpPr>
        <p:spPr>
          <a:xfrm>
            <a:off x="6931153" y="2112265"/>
            <a:ext cx="3656294" cy="7240794"/>
          </a:xfrm>
          <a:custGeom>
            <a:avLst/>
            <a:gdLst/>
            <a:ahLst/>
            <a:cxnLst/>
            <a:rect l="l" t="t" r="r" b="b"/>
            <a:pathLst>
              <a:path w="1955437" h="4337383">
                <a:moveTo>
                  <a:pt x="0" y="0"/>
                </a:moveTo>
                <a:lnTo>
                  <a:pt x="1955437" y="0"/>
                </a:lnTo>
                <a:lnTo>
                  <a:pt x="1955437" y="4337383"/>
                </a:lnTo>
                <a:lnTo>
                  <a:pt x="0" y="43373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38C61-7041-0CD5-2085-4DAD0DCDF461}"/>
              </a:ext>
            </a:extLst>
          </p:cNvPr>
          <p:cNvSpPr txBox="1"/>
          <p:nvPr/>
        </p:nvSpPr>
        <p:spPr>
          <a:xfrm>
            <a:off x="539496" y="1616923"/>
            <a:ext cx="6099048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Nhân vật Ma-ri-a có đặc điểm nào nổi bật?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 ngữ nào thể hiện tình cảm, cảm xúc đối với nhân vật Cơ-rô-xét-ti?..</a:t>
            </a:r>
          </a:p>
        </p:txBody>
      </p:sp>
    </p:spTree>
    <p:extLst>
      <p:ext uri="{BB962C8B-B14F-4D97-AF65-F5344CB8AC3E}">
        <p14:creationId xmlns:p14="http://schemas.microsoft.com/office/powerpoint/2010/main" val="3101051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un and clouds in a field&#10;&#10;Description automatically generated">
            <a:extLst>
              <a:ext uri="{FF2B5EF4-FFF2-40B4-BE49-F238E27FC236}">
                <a16:creationId xmlns:a16="http://schemas.microsoft.com/office/drawing/2014/main" id="{257341DF-4E4F-FE0F-FEB9-C054320ED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r="-2" b="17167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11DED8CD-9BCC-B479-918C-C0DCE6C679B9}"/>
              </a:ext>
            </a:extLst>
          </p:cNvPr>
          <p:cNvSpPr/>
          <p:nvPr/>
        </p:nvSpPr>
        <p:spPr>
          <a:xfrm>
            <a:off x="406416" y="475488"/>
            <a:ext cx="11372580" cy="5907024"/>
          </a:xfrm>
          <a:prstGeom prst="snipRoundRect">
            <a:avLst/>
          </a:prstGeom>
          <a:solidFill>
            <a:schemeClr val="bg1"/>
          </a:solidFill>
          <a:ln w="57150">
            <a:solidFill>
              <a:srgbClr val="85C7F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F12922-DA15-F359-0F33-81372FC7EE20}"/>
              </a:ext>
            </a:extLst>
          </p:cNvPr>
          <p:cNvSpPr txBox="1"/>
          <p:nvPr/>
        </p:nvSpPr>
        <p:spPr>
          <a:xfrm>
            <a:off x="843280" y="1076960"/>
            <a:ext cx="10373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Thể hiện tình cảm, cảm xúc đối với nhân vật, qua đó khích lệ mọi người cùng tìm đọc cuốn sách.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43E1C2-2396-25CE-9464-E1F90671E7F5}"/>
              </a:ext>
            </a:extLst>
          </p:cNvPr>
          <p:cNvSpPr/>
          <p:nvPr/>
        </p:nvSpPr>
        <p:spPr>
          <a:xfrm>
            <a:off x="1330960" y="2783840"/>
            <a:ext cx="9702800" cy="29159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cuốn Những tấm lòng cao cả của A-mi-xi, tôi vô cùng cảm phục thầy Cơ-rô-xét-ti. Sau rất nhiều năm, thầy vẫn nhớ tên, nhớ tính nết, nhớ chỗ ngồi của học trò và còn giữ được cả bài viết của học trò ngày ấy.</a:t>
            </a:r>
          </a:p>
          <a:p>
            <a:pPr lvl="0" algn="r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(Vũ Anh Tú)</a:t>
            </a:r>
          </a:p>
        </p:txBody>
      </p:sp>
    </p:spTree>
    <p:extLst>
      <p:ext uri="{BB962C8B-B14F-4D97-AF65-F5344CB8AC3E}">
        <p14:creationId xmlns:p14="http://schemas.microsoft.com/office/powerpoint/2010/main" val="2113952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un and clouds in a field&#10;&#10;Description automatically generated">
            <a:extLst>
              <a:ext uri="{FF2B5EF4-FFF2-40B4-BE49-F238E27FC236}">
                <a16:creationId xmlns:a16="http://schemas.microsoft.com/office/drawing/2014/main" id="{257341DF-4E4F-FE0F-FEB9-C054320ED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r="-2" b="17167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11DED8CD-9BCC-B479-918C-C0DCE6C679B9}"/>
              </a:ext>
            </a:extLst>
          </p:cNvPr>
          <p:cNvSpPr/>
          <p:nvPr/>
        </p:nvSpPr>
        <p:spPr>
          <a:xfrm>
            <a:off x="406416" y="475488"/>
            <a:ext cx="11372580" cy="5907024"/>
          </a:xfrm>
          <a:prstGeom prst="snipRoundRect">
            <a:avLst/>
          </a:prstGeom>
          <a:solidFill>
            <a:schemeClr val="bg1"/>
          </a:solidFill>
          <a:ln w="57150">
            <a:solidFill>
              <a:srgbClr val="85C7F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3A916D-A8E2-420A-2EEF-1D6C2F798E00}"/>
              </a:ext>
            </a:extLst>
          </p:cNvPr>
          <p:cNvGrpSpPr/>
          <p:nvPr/>
        </p:nvGrpSpPr>
        <p:grpSpPr>
          <a:xfrm>
            <a:off x="6772275" y="541366"/>
            <a:ext cx="4988905" cy="6623781"/>
            <a:chOff x="6772275" y="541366"/>
            <a:chExt cx="4988905" cy="6623781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4350B237-EEB2-12B9-6D39-1E0188F1E50A}"/>
                </a:ext>
              </a:extLst>
            </p:cNvPr>
            <p:cNvSpPr/>
            <p:nvPr/>
          </p:nvSpPr>
          <p:spPr>
            <a:xfrm>
              <a:off x="6772275" y="541366"/>
              <a:ext cx="4988905" cy="3097184"/>
            </a:xfrm>
            <a:custGeom>
              <a:avLst/>
              <a:gdLst/>
              <a:ahLst/>
              <a:cxnLst/>
              <a:rect l="l" t="t" r="r" b="b"/>
              <a:pathLst>
                <a:path w="1841844" h="957759">
                  <a:moveTo>
                    <a:pt x="0" y="0"/>
                  </a:moveTo>
                  <a:lnTo>
                    <a:pt x="1841844" y="0"/>
                  </a:lnTo>
                  <a:lnTo>
                    <a:pt x="1841844" y="957760"/>
                  </a:lnTo>
                  <a:lnTo>
                    <a:pt x="0" y="957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1244773"/>
              <a:endParaRPr lang="vi-VN" sz="24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98B7CB3A-5A2F-7316-698C-6B546E43EE36}"/>
                </a:ext>
              </a:extLst>
            </p:cNvPr>
            <p:cNvSpPr/>
            <p:nvPr/>
          </p:nvSpPr>
          <p:spPr>
            <a:xfrm>
              <a:off x="8641970" y="3543299"/>
              <a:ext cx="1939198" cy="3621848"/>
            </a:xfrm>
            <a:custGeom>
              <a:avLst/>
              <a:gdLst/>
              <a:ahLst/>
              <a:cxnLst/>
              <a:rect l="l" t="t" r="r" b="b"/>
              <a:pathLst>
                <a:path w="1939198" h="3621848">
                  <a:moveTo>
                    <a:pt x="0" y="0"/>
                  </a:moveTo>
                  <a:lnTo>
                    <a:pt x="1939198" y="0"/>
                  </a:lnTo>
                  <a:lnTo>
                    <a:pt x="1939198" y="3621848"/>
                  </a:lnTo>
                  <a:lnTo>
                    <a:pt x="0" y="3621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B12ED3-34B0-F38E-8354-025CFCDB7790}"/>
                </a:ext>
              </a:extLst>
            </p:cNvPr>
            <p:cNvSpPr txBox="1"/>
            <p:nvPr/>
          </p:nvSpPr>
          <p:spPr>
            <a:xfrm>
              <a:off x="7415784" y="1517904"/>
              <a:ext cx="3593592" cy="90914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n-GB" sz="66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Lưu</a:t>
              </a:r>
              <a:r>
                <a:rPr lang="en-GB" sz="66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GB" sz="66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GB" sz="66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endParaRPr lang="vi-VN" sz="6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030142-2723-6C98-0BBD-EA06ED79EDC2}"/>
              </a:ext>
            </a:extLst>
          </p:cNvPr>
          <p:cNvGrpSpPr/>
          <p:nvPr/>
        </p:nvGrpSpPr>
        <p:grpSpPr>
          <a:xfrm>
            <a:off x="1182623" y="1618488"/>
            <a:ext cx="5157217" cy="4169664"/>
            <a:chOff x="1182623" y="1618488"/>
            <a:chExt cx="5157217" cy="416966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1C25386-22C2-F3CA-7D68-512C14212FF5}"/>
                </a:ext>
              </a:extLst>
            </p:cNvPr>
            <p:cNvGrpSpPr/>
            <p:nvPr/>
          </p:nvGrpSpPr>
          <p:grpSpPr>
            <a:xfrm>
              <a:off x="1182623" y="1618488"/>
              <a:ext cx="5157217" cy="4169664"/>
              <a:chOff x="1182623" y="1618488"/>
              <a:chExt cx="5157217" cy="4169664"/>
            </a:xfrm>
          </p:grpSpPr>
          <p:sp>
            <p:nvSpPr>
              <p:cNvPr id="13" name="Rectangle: Diagonal Corners Rounded 12">
                <a:extLst>
                  <a:ext uri="{FF2B5EF4-FFF2-40B4-BE49-F238E27FC236}">
                    <a16:creationId xmlns:a16="http://schemas.microsoft.com/office/drawing/2014/main" id="{12C7CA73-DC68-0C98-7995-94BB0E6E9E31}"/>
                  </a:ext>
                </a:extLst>
              </p:cNvPr>
              <p:cNvSpPr/>
              <p:nvPr/>
            </p:nvSpPr>
            <p:spPr>
              <a:xfrm>
                <a:off x="1182624" y="1618488"/>
                <a:ext cx="5157216" cy="4169664"/>
              </a:xfrm>
              <a:prstGeom prst="round2Diag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" name="Rectangle: Diagonal Corners Rounded 13">
                <a:extLst>
                  <a:ext uri="{FF2B5EF4-FFF2-40B4-BE49-F238E27FC236}">
                    <a16:creationId xmlns:a16="http://schemas.microsoft.com/office/drawing/2014/main" id="{5F79B3C3-02E8-055A-419F-EC993B9811D1}"/>
                  </a:ext>
                </a:extLst>
              </p:cNvPr>
              <p:cNvSpPr/>
              <p:nvPr/>
            </p:nvSpPr>
            <p:spPr>
              <a:xfrm rot="540769">
                <a:off x="1182623" y="1618488"/>
                <a:ext cx="5157216" cy="4169664"/>
              </a:xfrm>
              <a:prstGeom prst="round2Diag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F7A4CF-B896-1689-35A8-E5F2F50E4961}"/>
                </a:ext>
              </a:extLst>
            </p:cNvPr>
            <p:cNvSpPr txBox="1"/>
            <p:nvPr/>
          </p:nvSpPr>
          <p:spPr>
            <a:xfrm>
              <a:off x="1320801" y="2245680"/>
              <a:ext cx="4805680" cy="31085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vi-VN" sz="2800" dirty="0"/>
                <a:t> Tập trung giới thiệu những đặc điểm nổi bật của nhân vật;</a:t>
              </a:r>
              <a:endParaRPr lang="en-US" sz="2800" dirty="0"/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vi-VN" sz="2800" dirty="0"/>
                <a:t>Thể hiện tình</a:t>
              </a:r>
              <a:r>
                <a:rPr lang="en-US" sz="2800" dirty="0"/>
                <a:t> </a:t>
              </a:r>
              <a:r>
                <a:rPr lang="vi-VN" sz="2800" dirty="0"/>
                <a:t>cảm, cảm xúc đối với nhân vật và cuốn sách để khích lệ mọi người cùng tìm đọc.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3625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un and clouds in a field&#10;&#10;Description automatically generated">
            <a:extLst>
              <a:ext uri="{FF2B5EF4-FFF2-40B4-BE49-F238E27FC236}">
                <a16:creationId xmlns:a16="http://schemas.microsoft.com/office/drawing/2014/main" id="{257341DF-4E4F-FE0F-FEB9-C054320ED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r="-2" b="17167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11DED8CD-9BCC-B479-918C-C0DCE6C679B9}"/>
              </a:ext>
            </a:extLst>
          </p:cNvPr>
          <p:cNvSpPr/>
          <p:nvPr/>
        </p:nvSpPr>
        <p:spPr>
          <a:xfrm>
            <a:off x="406416" y="475488"/>
            <a:ext cx="11372580" cy="5907024"/>
          </a:xfrm>
          <a:prstGeom prst="snipRoundRect">
            <a:avLst/>
          </a:prstGeom>
          <a:solidFill>
            <a:schemeClr val="bg1"/>
          </a:solidFill>
          <a:ln w="57150">
            <a:solidFill>
              <a:srgbClr val="85C7F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08B522-7AED-7CA8-23BD-62DDAE61CF1A}"/>
              </a:ext>
            </a:extLst>
          </p:cNvPr>
          <p:cNvSpPr/>
          <p:nvPr/>
        </p:nvSpPr>
        <p:spPr>
          <a:xfrm>
            <a:off x="568960" y="203200"/>
            <a:ext cx="10932160" cy="1243584"/>
          </a:xfrm>
          <a:prstGeom prst="roundRect">
            <a:avLst/>
          </a:prstGeom>
          <a:solidFill>
            <a:srgbClr val="FF73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Dựa vào kết quả tìm ý trong hoạt động Viết ở Bài 18, viết đoạn văn giới thiệu nhân vật trong cuốn sách mà em đã đọc.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F12922-DA15-F359-0F33-81372FC7EE20}"/>
              </a:ext>
            </a:extLst>
          </p:cNvPr>
          <p:cNvSpPr txBox="1"/>
          <p:nvPr/>
        </p:nvSpPr>
        <p:spPr>
          <a:xfrm>
            <a:off x="802640" y="1686560"/>
            <a:ext cx="9316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Lưu ý: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 Tập trung giới thiệu những đặc điểm nổi bật 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 vật.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43E1C2-2396-25CE-9464-E1F90671E7F5}"/>
              </a:ext>
            </a:extLst>
          </p:cNvPr>
          <p:cNvSpPr/>
          <p:nvPr/>
        </p:nvSpPr>
        <p:spPr>
          <a:xfrm>
            <a:off x="1127760" y="3017520"/>
            <a:ext cx="9702800" cy="29159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Ma-ri-a rất ưa quan sát. Hồi 6 tuổi, mỗi khi gia nhân bưng trà lên, cô lại để ý sự chuyển động của tách đựng trà trên đĩa. Là người luôn say mê khám phá, Ma-ri-a làm đi làm lại thí nghiệm để giải thích cho điều kì lạ cô đã thấy. Cuối cùng, cô đã phát hiện ra: Khi giữa tách trà và đĩa có một chút nước thì tách trà sẽ đứng yên.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(Hoàng Hà Thu)</a:t>
            </a:r>
          </a:p>
        </p:txBody>
      </p:sp>
    </p:spTree>
    <p:extLst>
      <p:ext uri="{BB962C8B-B14F-4D97-AF65-F5344CB8AC3E}">
        <p14:creationId xmlns:p14="http://schemas.microsoft.com/office/powerpoint/2010/main" val="178640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un and clouds in a field&#10;&#10;Description automatically generated">
            <a:extLst>
              <a:ext uri="{FF2B5EF4-FFF2-40B4-BE49-F238E27FC236}">
                <a16:creationId xmlns:a16="http://schemas.microsoft.com/office/drawing/2014/main" id="{257341DF-4E4F-FE0F-FEB9-C054320ED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r="-2" b="17167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11DED8CD-9BCC-B479-918C-C0DCE6C679B9}"/>
              </a:ext>
            </a:extLst>
          </p:cNvPr>
          <p:cNvSpPr/>
          <p:nvPr/>
        </p:nvSpPr>
        <p:spPr>
          <a:xfrm>
            <a:off x="406416" y="475488"/>
            <a:ext cx="11372580" cy="5907024"/>
          </a:xfrm>
          <a:prstGeom prst="snipRoundRect">
            <a:avLst/>
          </a:prstGeom>
          <a:solidFill>
            <a:schemeClr val="bg1"/>
          </a:solidFill>
          <a:ln w="57150">
            <a:solidFill>
              <a:srgbClr val="85C7F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08B522-7AED-7CA8-23BD-62DDAE61CF1A}"/>
              </a:ext>
            </a:extLst>
          </p:cNvPr>
          <p:cNvSpPr/>
          <p:nvPr/>
        </p:nvSpPr>
        <p:spPr>
          <a:xfrm>
            <a:off x="2245360" y="71120"/>
            <a:ext cx="7426960" cy="914400"/>
          </a:xfrm>
          <a:prstGeom prst="roundRect">
            <a:avLst/>
          </a:prstGeom>
          <a:solidFill>
            <a:srgbClr val="FF73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soát và chỉnh sửa.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673BEF-9B49-5B3E-2695-25608E635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72" y="2108834"/>
            <a:ext cx="10217279" cy="194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22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un and clouds in a field&#10;&#10;Description automatically generated">
            <a:extLst>
              <a:ext uri="{FF2B5EF4-FFF2-40B4-BE49-F238E27FC236}">
                <a16:creationId xmlns:a16="http://schemas.microsoft.com/office/drawing/2014/main" id="{257341DF-4E4F-FE0F-FEB9-C054320ED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r="-2" b="17167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11DED8CD-9BCC-B479-918C-C0DCE6C679B9}"/>
              </a:ext>
            </a:extLst>
          </p:cNvPr>
          <p:cNvSpPr/>
          <p:nvPr/>
        </p:nvSpPr>
        <p:spPr>
          <a:xfrm>
            <a:off x="406416" y="475488"/>
            <a:ext cx="11372580" cy="5907024"/>
          </a:xfrm>
          <a:prstGeom prst="snipRoundRect">
            <a:avLst/>
          </a:prstGeom>
          <a:solidFill>
            <a:schemeClr val="bg1"/>
          </a:solidFill>
          <a:ln w="57150">
            <a:solidFill>
              <a:srgbClr val="85C7F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3A916D-A8E2-420A-2EEF-1D6C2F798E00}"/>
              </a:ext>
            </a:extLst>
          </p:cNvPr>
          <p:cNvGrpSpPr/>
          <p:nvPr/>
        </p:nvGrpSpPr>
        <p:grpSpPr>
          <a:xfrm>
            <a:off x="7415784" y="1517904"/>
            <a:ext cx="3593592" cy="5647243"/>
            <a:chOff x="7415784" y="1517904"/>
            <a:chExt cx="3593592" cy="5647243"/>
          </a:xfrm>
        </p:grpSpPr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98B7CB3A-5A2F-7316-698C-6B546E43EE36}"/>
                </a:ext>
              </a:extLst>
            </p:cNvPr>
            <p:cNvSpPr/>
            <p:nvPr/>
          </p:nvSpPr>
          <p:spPr>
            <a:xfrm>
              <a:off x="8641970" y="3543299"/>
              <a:ext cx="1939198" cy="3621848"/>
            </a:xfrm>
            <a:custGeom>
              <a:avLst/>
              <a:gdLst/>
              <a:ahLst/>
              <a:cxnLst/>
              <a:rect l="l" t="t" r="r" b="b"/>
              <a:pathLst>
                <a:path w="1939198" h="3621848">
                  <a:moveTo>
                    <a:pt x="0" y="0"/>
                  </a:moveTo>
                  <a:lnTo>
                    <a:pt x="1939198" y="0"/>
                  </a:lnTo>
                  <a:lnTo>
                    <a:pt x="1939198" y="3621848"/>
                  </a:lnTo>
                  <a:lnTo>
                    <a:pt x="0" y="3621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B12ED3-34B0-F38E-8354-025CFCDB7790}"/>
                </a:ext>
              </a:extLst>
            </p:cNvPr>
            <p:cNvSpPr txBox="1"/>
            <p:nvPr/>
          </p:nvSpPr>
          <p:spPr>
            <a:xfrm>
              <a:off x="7415784" y="1517904"/>
              <a:ext cx="3593592" cy="90914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030142-2723-6C98-0BBD-EA06ED79EDC2}"/>
              </a:ext>
            </a:extLst>
          </p:cNvPr>
          <p:cNvGrpSpPr/>
          <p:nvPr/>
        </p:nvGrpSpPr>
        <p:grpSpPr>
          <a:xfrm>
            <a:off x="1182623" y="802640"/>
            <a:ext cx="7158737" cy="4985512"/>
            <a:chOff x="1182623" y="1618488"/>
            <a:chExt cx="5157217" cy="416966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1C25386-22C2-F3CA-7D68-512C14212FF5}"/>
                </a:ext>
              </a:extLst>
            </p:cNvPr>
            <p:cNvGrpSpPr/>
            <p:nvPr/>
          </p:nvGrpSpPr>
          <p:grpSpPr>
            <a:xfrm>
              <a:off x="1182623" y="1618488"/>
              <a:ext cx="5157217" cy="4169664"/>
              <a:chOff x="1182623" y="1618488"/>
              <a:chExt cx="5157217" cy="4169664"/>
            </a:xfrm>
          </p:grpSpPr>
          <p:sp>
            <p:nvSpPr>
              <p:cNvPr id="13" name="Rectangle: Diagonal Corners Rounded 12">
                <a:extLst>
                  <a:ext uri="{FF2B5EF4-FFF2-40B4-BE49-F238E27FC236}">
                    <a16:creationId xmlns:a16="http://schemas.microsoft.com/office/drawing/2014/main" id="{12C7CA73-DC68-0C98-7995-94BB0E6E9E31}"/>
                  </a:ext>
                </a:extLst>
              </p:cNvPr>
              <p:cNvSpPr/>
              <p:nvPr/>
            </p:nvSpPr>
            <p:spPr>
              <a:xfrm>
                <a:off x="1182624" y="1618488"/>
                <a:ext cx="5157216" cy="4169664"/>
              </a:xfrm>
              <a:prstGeom prst="round2Diag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Rectangle: Diagonal Corners Rounded 13">
                <a:extLst>
                  <a:ext uri="{FF2B5EF4-FFF2-40B4-BE49-F238E27FC236}">
                    <a16:creationId xmlns:a16="http://schemas.microsoft.com/office/drawing/2014/main" id="{5F79B3C3-02E8-055A-419F-EC993B9811D1}"/>
                  </a:ext>
                </a:extLst>
              </p:cNvPr>
              <p:cNvSpPr/>
              <p:nvPr/>
            </p:nvSpPr>
            <p:spPr>
              <a:xfrm rot="540769">
                <a:off x="1182623" y="1618488"/>
                <a:ext cx="5157216" cy="4169664"/>
              </a:xfrm>
              <a:prstGeom prst="round2Diag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F7A4CF-B896-1689-35A8-E5F2F50E4961}"/>
                </a:ext>
              </a:extLst>
            </p:cNvPr>
            <p:cNvSpPr txBox="1"/>
            <p:nvPr/>
          </p:nvSpPr>
          <p:spPr>
            <a:xfrm>
              <a:off x="1320801" y="1888790"/>
              <a:ext cx="4805680" cy="36809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Bố cục đoạn văn đã đảm bảo 3 phần chưa?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Nội dung gi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ớ</a:t>
              </a: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thiệu đã đúng và đầy đủ chưa, đã tập trung nêu các đặc điểm của nhân vật chưa?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Dẫn chứng minh hoạ (về hành động, lời nói,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suy nghĩ,...) cho từng đặc điểm ấy có cụ thể, thuyết phục không?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Còn lỗi nào về dùng từ, đặt câu?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7890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600</Words>
  <Application>Microsoft Office PowerPoint</Application>
  <PresentationFormat>Widescreen</PresentationFormat>
  <Paragraphs>30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Cambria</vt:lpstr>
      <vt:lpstr>Aptos Display</vt:lpstr>
      <vt:lpstr>Arial</vt:lpstr>
      <vt:lpstr>Calibri</vt:lpstr>
      <vt:lpstr>Aptos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Máy Tính Trường Sơn</cp:lastModifiedBy>
  <cp:revision>18</cp:revision>
  <dcterms:created xsi:type="dcterms:W3CDTF">2024-08-14T12:13:54Z</dcterms:created>
  <dcterms:modified xsi:type="dcterms:W3CDTF">2025-11-18T15:47:48Z</dcterms:modified>
</cp:coreProperties>
</file>