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13"/>
  </p:notesMasterIdLst>
  <p:sldIdLst>
    <p:sldId id="258" r:id="rId3"/>
    <p:sldId id="260" r:id="rId4"/>
    <p:sldId id="264" r:id="rId5"/>
    <p:sldId id="262" r:id="rId6"/>
    <p:sldId id="286" r:id="rId7"/>
    <p:sldId id="273" r:id="rId8"/>
    <p:sldId id="279" r:id="rId9"/>
    <p:sldId id="288" r:id="rId10"/>
    <p:sldId id="318" r:id="rId11"/>
    <p:sldId id="34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66CC"/>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0680" autoAdjust="0"/>
  </p:normalViewPr>
  <p:slideViewPr>
    <p:cSldViewPr snapToGrid="0">
      <p:cViewPr varScale="1">
        <p:scale>
          <a:sx n="56" d="100"/>
          <a:sy n="56" d="100"/>
        </p:scale>
        <p:origin x="1296"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7D0757-5F41-4D25-A74E-A0D2ED120ABC}" type="datetimeFigureOut">
              <a:rPr lang="en-US" smtClean="0"/>
              <a:t>10/16/2025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A57DCD-C6C3-4CE9-B49F-039A011F006A}" type="slidenum">
              <a:rPr lang="en-US" smtClean="0"/>
              <a:t>‹#›</a:t>
            </a:fld>
            <a:endParaRPr lang="en-US"/>
          </a:p>
        </p:txBody>
      </p:sp>
    </p:spTree>
    <p:extLst>
      <p:ext uri="{BB962C8B-B14F-4D97-AF65-F5344CB8AC3E}">
        <p14:creationId xmlns:p14="http://schemas.microsoft.com/office/powerpoint/2010/main" val="3541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800" i="1" kern="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Bài đọc</a:t>
            </a:r>
            <a:r>
              <a:rPr lang="nl-NL" sz="1800" b="1" i="1" kern="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Hang Sơn Đoòng – Những điều kì thú</a:t>
            </a:r>
            <a:r>
              <a:rPr lang="nl-NL" sz="1800" i="1" kern="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đã nói về quá trình hình thành, kích thước rộng lớn và hệ sinh thái đặc biệt, nguyên sơ</a:t>
            </a:r>
            <a:endParaRPr lang="en-US" dirty="0"/>
          </a:p>
        </p:txBody>
      </p:sp>
      <p:sp>
        <p:nvSpPr>
          <p:cNvPr id="4" name="Slide Number Placeholder 3"/>
          <p:cNvSpPr>
            <a:spLocks noGrp="1"/>
          </p:cNvSpPr>
          <p:nvPr>
            <p:ph type="sldNum" sz="quarter" idx="5"/>
          </p:nvPr>
        </p:nvSpPr>
        <p:spPr/>
        <p:txBody>
          <a:bodyPr/>
          <a:lstStyle/>
          <a:p>
            <a:fld id="{1CA57DCD-C6C3-4CE9-B49F-039A011F006A}" type="slidenum">
              <a:rPr lang="en-US" smtClean="0"/>
              <a:t>2</a:t>
            </a:fld>
            <a:endParaRPr lang="en-US"/>
          </a:p>
        </p:txBody>
      </p:sp>
    </p:spTree>
    <p:extLst>
      <p:ext uri="{BB962C8B-B14F-4D97-AF65-F5344CB8AC3E}">
        <p14:creationId xmlns:p14="http://schemas.microsoft.com/office/powerpoint/2010/main" val="3628437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800" i="1" dirty="0">
                <a:effectLst/>
                <a:latin typeface="Times New Roman" panose="02020603050405020304" pitchFamily="18" charset="0"/>
                <a:ea typeface="Times New Roman" panose="02020603050405020304" pitchFamily="18" charset="0"/>
              </a:rPr>
              <a:t>Hang Sơn Đoòng </a:t>
            </a:r>
            <a:r>
              <a:rPr lang="en-US" sz="1800" i="1" dirty="0" err="1">
                <a:effectLst/>
                <a:latin typeface="Times New Roman" panose="02020603050405020304" pitchFamily="18" charset="0"/>
                <a:ea typeface="Times New Roman" panose="02020603050405020304" pitchFamily="18" charset="0"/>
              </a:rPr>
              <a:t>là</a:t>
            </a:r>
            <a:r>
              <a:rPr lang="en-US" sz="1800" i="1" dirty="0">
                <a:effectLst/>
                <a:latin typeface="Times New Roman" panose="02020603050405020304" pitchFamily="18" charset="0"/>
                <a:ea typeface="Times New Roman" panose="02020603050405020304" pitchFamily="18" charset="0"/>
              </a:rPr>
              <a:t> hang </a:t>
            </a:r>
            <a:r>
              <a:rPr lang="en-US" sz="1800" i="1" dirty="0" err="1">
                <a:effectLst/>
                <a:latin typeface="Times New Roman" panose="02020603050405020304" pitchFamily="18" charset="0"/>
                <a:ea typeface="Times New Roman" panose="02020603050405020304" pitchFamily="18" charset="0"/>
              </a:rPr>
              <a:t>động</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tự</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nhiên</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lớn</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nhất</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thế</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giới</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Sự</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độc</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đáo</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bên</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trong</a:t>
            </a:r>
            <a:r>
              <a:rPr lang="en-US" sz="1800" i="1" dirty="0">
                <a:effectLst/>
                <a:latin typeface="Times New Roman" panose="02020603050405020304" pitchFamily="18" charset="0"/>
                <a:ea typeface="Times New Roman" panose="02020603050405020304" pitchFamily="18" charset="0"/>
              </a:rPr>
              <a:t> hang: </a:t>
            </a:r>
            <a:r>
              <a:rPr lang="en-US" sz="1800" i="1" dirty="0" err="1">
                <a:effectLst/>
                <a:latin typeface="Times New Roman" panose="02020603050405020304" pitchFamily="18" charset="0"/>
                <a:ea typeface="Times New Roman" panose="02020603050405020304" pitchFamily="18" charset="0"/>
              </a:rPr>
              <a:t>chứa</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nhiều</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thạch</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nhũ</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với</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kích</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thước</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khổng</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lồ</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cao</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hơn</a:t>
            </a:r>
            <a:r>
              <a:rPr lang="en-US" sz="1800" i="1" dirty="0">
                <a:effectLst/>
                <a:latin typeface="Times New Roman" panose="02020603050405020304" pitchFamily="18" charset="0"/>
                <a:ea typeface="Times New Roman" panose="02020603050405020304" pitchFamily="18" charset="0"/>
              </a:rPr>
              <a:t> 80m), </a:t>
            </a:r>
            <a:r>
              <a:rPr lang="en-US" sz="1800" i="1" dirty="0" err="1">
                <a:effectLst/>
                <a:latin typeface="Times New Roman" panose="02020603050405020304" pitchFamily="18" charset="0"/>
                <a:ea typeface="Times New Roman" panose="02020603050405020304" pitchFamily="18" charset="0"/>
              </a:rPr>
              <a:t>chứa</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cả</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rừng</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cây</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nguyên</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sinh</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đang</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phát</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triển</a:t>
            </a:r>
            <a:r>
              <a:rPr lang="en-US" sz="1800" i="1" dirty="0">
                <a:effectLst/>
                <a:latin typeface="Times New Roman" panose="02020603050405020304" pitchFamily="18" charset="0"/>
                <a:ea typeface="Times New Roman" panose="02020603050405020304" pitchFamily="18" charset="0"/>
              </a:rPr>
              <a:t> ở </a:t>
            </a:r>
            <a:r>
              <a:rPr lang="en-US" sz="1800" i="1" dirty="0" err="1">
                <a:effectLst/>
                <a:latin typeface="Times New Roman" panose="02020603050405020304" pitchFamily="18" charset="0"/>
                <a:ea typeface="Times New Roman" panose="02020603050405020304" pitchFamily="18" charset="0"/>
              </a:rPr>
              <a:t>trong</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lòng</a:t>
            </a:r>
            <a:r>
              <a:rPr lang="en-US" sz="1800" i="1" dirty="0">
                <a:effectLst/>
                <a:latin typeface="Times New Roman" panose="02020603050405020304" pitchFamily="18" charset="0"/>
                <a:ea typeface="Times New Roman" panose="02020603050405020304" pitchFamily="18" charset="0"/>
              </a:rPr>
              <a:t> hang, </a:t>
            </a:r>
            <a:r>
              <a:rPr lang="en-US" sz="1800" i="1" dirty="0" err="1">
                <a:effectLst/>
                <a:latin typeface="Times New Roman" panose="02020603050405020304" pitchFamily="18" charset="0"/>
                <a:ea typeface="Times New Roman" panose="02020603050405020304" pitchFamily="18" charset="0"/>
              </a:rPr>
              <a:t>chứa</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hệ</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sinh</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thái</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thời</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tiết</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riêng</a:t>
            </a:r>
            <a:r>
              <a:rPr lang="en-US" sz="1800" i="1" dirty="0">
                <a:effectLst/>
                <a:latin typeface="Times New Roman" panose="02020603050405020304" pitchFamily="18" charset="0"/>
                <a:ea typeface="Times New Roman" panose="02020603050405020304" pitchFamily="18" charset="0"/>
              </a:rPr>
              <a:t> hay </a:t>
            </a:r>
            <a:r>
              <a:rPr lang="en-US" sz="1800" i="1" dirty="0" err="1">
                <a:effectLst/>
                <a:latin typeface="Times New Roman" panose="02020603050405020304" pitchFamily="18" charset="0"/>
                <a:ea typeface="Times New Roman" panose="02020603050405020304" pitchFamily="18" charset="0"/>
              </a:rPr>
              <a:t>dòng</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sông</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ngầm</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bất</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tận</a:t>
            </a:r>
            <a:r>
              <a:rPr lang="en-US" sz="1800" i="1" dirty="0">
                <a:effectLst/>
                <a:latin typeface="Times New Roman" panose="02020603050405020304" pitchFamily="18" charset="0"/>
                <a:ea typeface="Times New Roman" panose="02020603050405020304" pitchFamily="18" charset="0"/>
              </a:rPr>
              <a:t>.</a:t>
            </a:r>
            <a:endParaRPr lang="en-US" dirty="0"/>
          </a:p>
        </p:txBody>
      </p:sp>
      <p:sp>
        <p:nvSpPr>
          <p:cNvPr id="4" name="Slide Number Placeholder 3"/>
          <p:cNvSpPr>
            <a:spLocks noGrp="1"/>
          </p:cNvSpPr>
          <p:nvPr>
            <p:ph type="sldNum" sz="quarter" idx="5"/>
          </p:nvPr>
        </p:nvSpPr>
        <p:spPr/>
        <p:txBody>
          <a:bodyPr/>
          <a:lstStyle/>
          <a:p>
            <a:fld id="{1CA57DCD-C6C3-4CE9-B49F-039A011F006A}" type="slidenum">
              <a:rPr lang="en-US" smtClean="0"/>
              <a:t>7</a:t>
            </a:fld>
            <a:endParaRPr lang="en-US"/>
          </a:p>
        </p:txBody>
      </p:sp>
    </p:spTree>
    <p:extLst>
      <p:ext uri="{BB962C8B-B14F-4D97-AF65-F5344CB8AC3E}">
        <p14:creationId xmlns:p14="http://schemas.microsoft.com/office/powerpoint/2010/main" val="3078846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042E99-1137-4561-A7D8-F8C66E7E56D2}"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206536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solidFill>
                  <a:srgbClr val="ED0000"/>
                </a:solidFill>
                <a:effectLst/>
                <a:latin typeface="Times New Roman" panose="02020603050405020304" pitchFamily="18" charset="0"/>
                <a:ea typeface="Times New Roman" panose="02020603050405020304" pitchFamily="18" charset="0"/>
              </a:rPr>
              <a:t>Liên hệ: Qua nội dung bài đọc em có cảm nhận gì về cảnh đẹp hang động của nước ta?</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CA57DCD-C6C3-4CE9-B49F-039A011F006A}" type="slidenum">
              <a:rPr lang="en-US" smtClean="0"/>
              <a:t>10</a:t>
            </a:fld>
            <a:endParaRPr lang="en-US"/>
          </a:p>
        </p:txBody>
      </p:sp>
    </p:spTree>
    <p:extLst>
      <p:ext uri="{BB962C8B-B14F-4D97-AF65-F5344CB8AC3E}">
        <p14:creationId xmlns:p14="http://schemas.microsoft.com/office/powerpoint/2010/main" val="137216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583225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075F38F-E782-483E-9E63-81A6AA2DC926}" type="datetimeFigureOut">
              <a:rPr lang="en-US" smtClean="0"/>
              <a:t>10/16/2025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42184C5-56CD-4BB0-8919-EEFBBCD6CA35}" type="slidenum">
              <a:rPr lang="en-US" smtClean="0"/>
              <a:t>‹#›</a:t>
            </a:fld>
            <a:endParaRPr lang="en-US"/>
          </a:p>
        </p:txBody>
      </p:sp>
    </p:spTree>
    <p:extLst>
      <p:ext uri="{BB962C8B-B14F-4D97-AF65-F5344CB8AC3E}">
        <p14:creationId xmlns:p14="http://schemas.microsoft.com/office/powerpoint/2010/main" val="3992045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075F38F-E782-483E-9E63-81A6AA2DC926}" type="datetimeFigureOut">
              <a:rPr lang="en-US" smtClean="0"/>
              <a:t>10/16/2025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42184C5-56CD-4BB0-8919-EEFBBCD6CA35}" type="slidenum">
              <a:rPr lang="en-US" smtClean="0"/>
              <a:t>‹#›</a:t>
            </a:fld>
            <a:endParaRPr lang="en-US"/>
          </a:p>
        </p:txBody>
      </p:sp>
    </p:spTree>
    <p:extLst>
      <p:ext uri="{BB962C8B-B14F-4D97-AF65-F5344CB8AC3E}">
        <p14:creationId xmlns:p14="http://schemas.microsoft.com/office/powerpoint/2010/main" val="20860125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7" name="图片 6" descr="1_0000s_0004_10"/>
          <p:cNvPicPr>
            <a:picLocks noChangeAspect="1"/>
          </p:cNvPicPr>
          <p:nvPr userDrawn="1"/>
        </p:nvPicPr>
        <p:blipFill>
          <a:blip r:embed="rId2"/>
          <a:stretch>
            <a:fillRect/>
          </a:stretch>
        </p:blipFill>
        <p:spPr>
          <a:xfrm>
            <a:off x="-5715" y="-46990"/>
            <a:ext cx="12218035" cy="6894195"/>
          </a:xfrm>
          <a:prstGeom prst="rect">
            <a:avLst/>
          </a:prstGeom>
        </p:spPr>
      </p:pic>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0821A2-C1B7-40A8-9AD4-F868C31DAC1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2025/10/16</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2FFE7-3918-4A6E-801E-3B7F987216DB}"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pic>
        <p:nvPicPr>
          <p:cNvPr id="8" name="图片 7" descr="1_0000s_0001_3D"/>
          <p:cNvPicPr>
            <a:picLocks noChangeAspect="1"/>
          </p:cNvPicPr>
          <p:nvPr userDrawn="1"/>
        </p:nvPicPr>
        <p:blipFill>
          <a:blip r:embed="rId3"/>
          <a:srcRect l="70118" b="80930"/>
          <a:stretch>
            <a:fillRect/>
          </a:stretch>
        </p:blipFill>
        <p:spPr>
          <a:xfrm>
            <a:off x="8722360" y="28575"/>
            <a:ext cx="3625850" cy="1156970"/>
          </a:xfrm>
          <a:prstGeom prst="rect">
            <a:avLst/>
          </a:prstGeom>
        </p:spPr>
      </p:pic>
    </p:spTree>
    <p:extLst>
      <p:ext uri="{BB962C8B-B14F-4D97-AF65-F5344CB8AC3E}">
        <p14:creationId xmlns:p14="http://schemas.microsoft.com/office/powerpoint/2010/main" val="1736118243"/>
      </p:ext>
    </p:extLst>
  </p:cSld>
  <p:clrMapOvr>
    <a:masterClrMapping/>
  </p:clrMapOvr>
  <p:transition spd="slow">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4247958"/>
      </p:ext>
    </p:extLst>
  </p:cSld>
  <p:clrMapOvr>
    <a:masterClrMapping/>
  </p:clrMapOvr>
  <p:transition spd="slow">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0821A2-C1B7-40A8-9AD4-F868C31DAC1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2025/10/16</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2FFE7-3918-4A6E-801E-3B7F987216DB}"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622966247"/>
      </p:ext>
    </p:extLst>
  </p:cSld>
  <p:clrMapOvr>
    <a:masterClrMapping/>
  </p:clrMapOvr>
  <p:transition spd="slow">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0821A2-C1B7-40A8-9AD4-F868C31DAC1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2025/10/16</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2FFE7-3918-4A6E-801E-3B7F987216DB}"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1666249593"/>
      </p:ext>
    </p:extLst>
  </p:cSld>
  <p:clrMapOvr>
    <a:masterClrMapping/>
  </p:clrMapOvr>
  <p:transition spd="slow">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0821A2-C1B7-40A8-9AD4-F868C31DAC1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2025/10/16</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2FFE7-3918-4A6E-801E-3B7F987216DB}"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3463752479"/>
      </p:ext>
    </p:extLst>
  </p:cSld>
  <p:clrMapOvr>
    <a:masterClrMapping/>
  </p:clrMapOvr>
  <p:transition spd="slow">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0821A2-C1B7-40A8-9AD4-F868C31DAC1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2025/10/16</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2FFE7-3918-4A6E-801E-3B7F987216DB}"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1819242444"/>
      </p:ext>
    </p:extLst>
  </p:cSld>
  <p:clrMapOvr>
    <a:masterClrMapping/>
  </p:clrMapOvr>
  <p:transition spd="slow">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0821A2-C1B7-40A8-9AD4-F868C31DAC1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2025/10/16</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2FFE7-3918-4A6E-801E-3B7F987216DB}"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4184327213"/>
      </p:ext>
    </p:extLst>
  </p:cSld>
  <p:clrMapOvr>
    <a:masterClrMapping/>
  </p:clrMapOvr>
  <p:transition spd="slow">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0821A2-C1B7-40A8-9AD4-F868C31DAC1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2025/10/16</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2FFE7-3918-4A6E-801E-3B7F987216DB}"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3139022907"/>
      </p:ext>
    </p:extLst>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图片 27">
            <a:extLst>
              <a:ext uri="{FF2B5EF4-FFF2-40B4-BE49-F238E27FC236}">
                <a16:creationId xmlns:a16="http://schemas.microsoft.com/office/drawing/2014/main" id="{96DE8BEB-F38D-5B4A-F9CB-8A40C3E60F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34051" y="3232488"/>
            <a:ext cx="2857949" cy="3625512"/>
          </a:xfrm>
          <a:prstGeom prst="rect">
            <a:avLst/>
          </a:prstGeom>
        </p:spPr>
      </p:pic>
      <p:pic>
        <p:nvPicPr>
          <p:cNvPr id="8" name="图片 28">
            <a:extLst>
              <a:ext uri="{FF2B5EF4-FFF2-40B4-BE49-F238E27FC236}">
                <a16:creationId xmlns:a16="http://schemas.microsoft.com/office/drawing/2014/main" id="{E8FF8847-4C00-0A9A-C5A4-6C57D1ACDF8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39600" y="3907812"/>
            <a:ext cx="2325599" cy="2950188"/>
          </a:xfrm>
          <a:prstGeom prst="rect">
            <a:avLst/>
          </a:prstGeom>
        </p:spPr>
      </p:pic>
    </p:spTree>
    <p:extLst>
      <p:ext uri="{BB962C8B-B14F-4D97-AF65-F5344CB8AC3E}">
        <p14:creationId xmlns:p14="http://schemas.microsoft.com/office/powerpoint/2010/main" val="12245852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0821A2-C1B7-40A8-9AD4-F868C31DAC1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2025/10/16</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2FFE7-3918-4A6E-801E-3B7F987216DB}"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822197121"/>
      </p:ext>
    </p:extLst>
  </p:cSld>
  <p:clrMapOvr>
    <a:masterClrMapping/>
  </p:clrMapOvr>
  <p:transition spd="slow">
    <p:pull/>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0821A2-C1B7-40A8-9AD4-F868C31DAC1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2025/10/16</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2FFE7-3918-4A6E-801E-3B7F987216DB}"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2214260788"/>
      </p:ext>
    </p:extLst>
  </p:cSld>
  <p:clrMapOvr>
    <a:masterClrMapping/>
  </p:clrMapOvr>
  <p:transition spd="slow">
    <p:pul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0821A2-C1B7-40A8-9AD4-F868C31DAC1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2025/10/16</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2FFE7-3918-4A6E-801E-3B7F987216DB}"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2425778354"/>
      </p:ext>
    </p:extLst>
  </p:cSld>
  <p:clrMapOvr>
    <a:masterClrMapping/>
  </p:clrMapOvr>
  <p:transition spd="slow">
    <p:pull/>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0821A2-C1B7-40A8-9AD4-F868C31DAC1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2025/10/16</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2FFE7-3918-4A6E-801E-3B7F987216DB}"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438257557"/>
      </p:ext>
    </p:extLst>
  </p:cSld>
  <p:clrMapOvr>
    <a:masterClrMapping/>
  </p:clrMapOvr>
  <p:transition spd="slow">
    <p:pull/>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0821A2-C1B7-40A8-9AD4-F868C31DAC1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2025/10/16</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2FFE7-3918-4A6E-801E-3B7F987216DB}"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2629887320"/>
      </p:ext>
    </p:extLst>
  </p:cSld>
  <p:clrMapOvr>
    <a:masterClrMapping/>
  </p:clrMapOvr>
  <p:transition spd="slow">
    <p:pull/>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0821A2-C1B7-40A8-9AD4-F868C31DAC1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2025/10/16</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2FFE7-3918-4A6E-801E-3B7F987216DB}"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2466763408"/>
      </p:ext>
    </p:extLst>
  </p:cSld>
  <p:clrMapOvr>
    <a:masterClrMapping/>
  </p:clrMapOvr>
  <p:transition spd="slow">
    <p:pull/>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0821A2-C1B7-40A8-9AD4-F868C31DAC1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2025/10/16</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2FFE7-3918-4A6E-801E-3B7F987216DB}"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3742126506"/>
      </p:ext>
    </p:extLst>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矩形: 圆角 12">
            <a:extLst>
              <a:ext uri="{FF2B5EF4-FFF2-40B4-BE49-F238E27FC236}">
                <a16:creationId xmlns:a16="http://schemas.microsoft.com/office/drawing/2014/main" id="{872C3E8A-54F7-F585-46E6-DB9CAFB98201}"/>
              </a:ext>
            </a:extLst>
          </p:cNvPr>
          <p:cNvSpPr/>
          <p:nvPr userDrawn="1"/>
        </p:nvSpPr>
        <p:spPr>
          <a:xfrm>
            <a:off x="245661" y="223370"/>
            <a:ext cx="11709778" cy="6532272"/>
          </a:xfrm>
          <a:prstGeom prst="roundRect">
            <a:avLst>
              <a:gd name="adj" fmla="val 1077"/>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6756182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29497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61037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9075F38F-E782-483E-9E63-81A6AA2DC926}" type="datetimeFigureOut">
              <a:rPr lang="en-US" smtClean="0"/>
              <a:t>10/16/2025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642184C5-56CD-4BB0-8919-EEFBBCD6CA35}" type="slidenum">
              <a:rPr lang="en-US" smtClean="0"/>
              <a:t>‹#›</a:t>
            </a:fld>
            <a:endParaRPr lang="en-US"/>
          </a:p>
        </p:txBody>
      </p:sp>
    </p:spTree>
    <p:extLst>
      <p:ext uri="{BB962C8B-B14F-4D97-AF65-F5344CB8AC3E}">
        <p14:creationId xmlns:p14="http://schemas.microsoft.com/office/powerpoint/2010/main" val="24304414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9075F38F-E782-483E-9E63-81A6AA2DC926}" type="datetimeFigureOut">
              <a:rPr lang="en-US" smtClean="0"/>
              <a:t>10/16/2025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42184C5-56CD-4BB0-8919-EEFBBCD6CA35}" type="slidenum">
              <a:rPr lang="en-US" smtClean="0"/>
              <a:t>‹#›</a:t>
            </a:fld>
            <a:endParaRPr lang="en-US"/>
          </a:p>
        </p:txBody>
      </p:sp>
    </p:spTree>
    <p:extLst>
      <p:ext uri="{BB962C8B-B14F-4D97-AF65-F5344CB8AC3E}">
        <p14:creationId xmlns:p14="http://schemas.microsoft.com/office/powerpoint/2010/main" val="8708441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075F38F-E782-483E-9E63-81A6AA2DC926}" type="datetimeFigureOut">
              <a:rPr lang="en-US" smtClean="0"/>
              <a:t>10/16/2025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42184C5-56CD-4BB0-8919-EEFBBCD6CA35}" type="slidenum">
              <a:rPr lang="en-US" smtClean="0"/>
              <a:t>‹#›</a:t>
            </a:fld>
            <a:endParaRPr lang="en-US"/>
          </a:p>
        </p:txBody>
      </p:sp>
    </p:spTree>
    <p:extLst>
      <p:ext uri="{BB962C8B-B14F-4D97-AF65-F5344CB8AC3E}">
        <p14:creationId xmlns:p14="http://schemas.microsoft.com/office/powerpoint/2010/main" val="14666021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075F38F-E782-483E-9E63-81A6AA2DC926}" type="datetimeFigureOut">
              <a:rPr lang="en-US" smtClean="0"/>
              <a:t>10/16/2025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42184C5-56CD-4BB0-8919-EEFBBCD6CA35}" type="slidenum">
              <a:rPr lang="en-US" smtClean="0"/>
              <a:t>‹#›</a:t>
            </a:fld>
            <a:endParaRPr lang="en-US"/>
          </a:p>
        </p:txBody>
      </p:sp>
    </p:spTree>
    <p:extLst>
      <p:ext uri="{BB962C8B-B14F-4D97-AF65-F5344CB8AC3E}">
        <p14:creationId xmlns:p14="http://schemas.microsoft.com/office/powerpoint/2010/main" val="22723806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4">
            <a:extLst>
              <a:ext uri="{FF2B5EF4-FFF2-40B4-BE49-F238E27FC236}">
                <a16:creationId xmlns:a16="http://schemas.microsoft.com/office/drawing/2014/main" id="{71D1E945-2C0D-E02F-86B5-DBE21224B64E}"/>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57706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660751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7" r:id="rId4"/>
    <p:sldLayoutId id="2147483666"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transition spd="slow">
    <p:pull/>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7DEE32CA-22EF-3A96-4E18-93517F61B4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2015" y="914399"/>
            <a:ext cx="8592273" cy="4653528"/>
          </a:xfrm>
          <a:prstGeom prst="rect">
            <a:avLst/>
          </a:prstGeom>
        </p:spPr>
      </p:pic>
      <p:pic>
        <p:nvPicPr>
          <p:cNvPr id="3" name="图片 23">
            <a:extLst>
              <a:ext uri="{FF2B5EF4-FFF2-40B4-BE49-F238E27FC236}">
                <a16:creationId xmlns:a16="http://schemas.microsoft.com/office/drawing/2014/main" id="{825E4BB3-0DFC-1F72-969C-B374EFB4A9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5848" y="1511475"/>
            <a:ext cx="6096012" cy="6096012"/>
          </a:xfrm>
          <a:prstGeom prst="rect">
            <a:avLst/>
          </a:prstGeom>
        </p:spPr>
      </p:pic>
      <p:pic>
        <p:nvPicPr>
          <p:cNvPr id="4" name="Picture 3"/>
          <p:cNvPicPr>
            <a:picLocks noChangeAspect="1"/>
          </p:cNvPicPr>
          <p:nvPr/>
        </p:nvPicPr>
        <p:blipFill>
          <a:blip r:embed="rId4"/>
          <a:stretch>
            <a:fillRect/>
          </a:stretch>
        </p:blipFill>
        <p:spPr>
          <a:xfrm>
            <a:off x="4090702" y="1988660"/>
            <a:ext cx="6854803" cy="2487805"/>
          </a:xfrm>
          <a:prstGeom prst="rect">
            <a:avLst/>
          </a:prstGeom>
        </p:spPr>
      </p:pic>
    </p:spTree>
    <p:extLst>
      <p:ext uri="{BB962C8B-B14F-4D97-AF65-F5344CB8AC3E}">
        <p14:creationId xmlns:p14="http://schemas.microsoft.com/office/powerpoint/2010/main" val="29106348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7DEE32CA-22EF-3A96-4E18-93517F61B4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2015" y="914399"/>
            <a:ext cx="8592273" cy="4653528"/>
          </a:xfrm>
          <a:prstGeom prst="rect">
            <a:avLst/>
          </a:prstGeom>
        </p:spPr>
      </p:pic>
      <p:pic>
        <p:nvPicPr>
          <p:cNvPr id="3" name="图片 23">
            <a:extLst>
              <a:ext uri="{FF2B5EF4-FFF2-40B4-BE49-F238E27FC236}">
                <a16:creationId xmlns:a16="http://schemas.microsoft.com/office/drawing/2014/main" id="{825E4BB3-0DFC-1F72-969C-B374EFB4A9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5848" y="1511475"/>
            <a:ext cx="6096012" cy="6096012"/>
          </a:xfrm>
          <a:prstGeom prst="rect">
            <a:avLst/>
          </a:prstGeom>
        </p:spPr>
      </p:pic>
      <p:pic>
        <p:nvPicPr>
          <p:cNvPr id="6" name="Picture 5" descr="A green and red text on a black background&#10;&#10;Description automatically generated">
            <a:extLst>
              <a:ext uri="{FF2B5EF4-FFF2-40B4-BE49-F238E27FC236}">
                <a16:creationId xmlns:a16="http://schemas.microsoft.com/office/drawing/2014/main" id="{8AF32B2E-FFD3-97B7-4A99-E22CF59FE8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8480" y="1290491"/>
            <a:ext cx="5761031" cy="4638119"/>
          </a:xfrm>
          <a:prstGeom prst="rect">
            <a:avLst/>
          </a:prstGeom>
        </p:spPr>
      </p:pic>
    </p:spTree>
    <p:extLst>
      <p:ext uri="{BB962C8B-B14F-4D97-AF65-F5344CB8AC3E}">
        <p14:creationId xmlns:p14="http://schemas.microsoft.com/office/powerpoint/2010/main" val="10521680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ave with water and rocks&#10;&#10;Description automatically generated">
            <a:extLst>
              <a:ext uri="{FF2B5EF4-FFF2-40B4-BE49-F238E27FC236}">
                <a16:creationId xmlns:a16="http://schemas.microsoft.com/office/drawing/2014/main" id="{AAE829FC-B588-3333-6FF6-31317E24BF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5389275" cy="6858000"/>
          </a:xfrm>
          <a:prstGeom prst="rect">
            <a:avLst/>
          </a:prstGeom>
        </p:spPr>
      </p:pic>
      <p:pic>
        <p:nvPicPr>
          <p:cNvPr id="12" name="Picture 11">
            <a:extLst>
              <a:ext uri="{FF2B5EF4-FFF2-40B4-BE49-F238E27FC236}">
                <a16:creationId xmlns:a16="http://schemas.microsoft.com/office/drawing/2014/main" id="{6F0DEDC2-125A-C69A-4AEE-294C799A8F90}"/>
              </a:ext>
            </a:extLst>
          </p:cNvPr>
          <p:cNvPicPr>
            <a:picLocks noChangeAspect="1"/>
          </p:cNvPicPr>
          <p:nvPr/>
        </p:nvPicPr>
        <p:blipFill>
          <a:blip r:embed="rId4"/>
          <a:stretch>
            <a:fillRect/>
          </a:stretch>
        </p:blipFill>
        <p:spPr>
          <a:xfrm>
            <a:off x="66675" y="5976938"/>
            <a:ext cx="1162050" cy="881062"/>
          </a:xfrm>
          <a:prstGeom prst="ellipse">
            <a:avLst/>
          </a:prstGeom>
          <a:ln>
            <a:noFill/>
          </a:ln>
          <a:effectLst>
            <a:softEdge rad="112500"/>
          </a:effectLst>
        </p:spPr>
      </p:pic>
      <p:pic>
        <p:nvPicPr>
          <p:cNvPr id="13" name="图片 54">
            <a:extLst>
              <a:ext uri="{FF2B5EF4-FFF2-40B4-BE49-F238E27FC236}">
                <a16:creationId xmlns:a16="http://schemas.microsoft.com/office/drawing/2014/main" id="{C951E82F-CE53-76DF-E6B3-93366E522A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229725" y="3540532"/>
            <a:ext cx="3314702" cy="3203168"/>
          </a:xfrm>
          <a:prstGeom prst="rect">
            <a:avLst/>
          </a:prstGeom>
        </p:spPr>
      </p:pic>
      <p:pic>
        <p:nvPicPr>
          <p:cNvPr id="15" name="图片 6">
            <a:extLst>
              <a:ext uri="{FF2B5EF4-FFF2-40B4-BE49-F238E27FC236}">
                <a16:creationId xmlns:a16="http://schemas.microsoft.com/office/drawing/2014/main" id="{50A3FE6D-73EB-5D00-A009-BDC1374F13F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95887" y="714375"/>
            <a:ext cx="6996113" cy="3331482"/>
          </a:xfrm>
          <a:prstGeom prst="rect">
            <a:avLst/>
          </a:prstGeom>
          <a:ln>
            <a:no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id="{1F3EC1AD-483C-B1CB-7F08-D6553A502073}"/>
              </a:ext>
            </a:extLst>
          </p:cNvPr>
          <p:cNvPicPr>
            <a:picLocks noChangeAspect="1"/>
          </p:cNvPicPr>
          <p:nvPr/>
        </p:nvPicPr>
        <p:blipFill>
          <a:blip r:embed="rId7"/>
          <a:stretch>
            <a:fillRect/>
          </a:stretch>
        </p:blipFill>
        <p:spPr>
          <a:xfrm>
            <a:off x="10839472" y="0"/>
            <a:ext cx="1523956" cy="1508868"/>
          </a:xfrm>
          <a:prstGeom prst="rect">
            <a:avLst/>
          </a:prstGeom>
        </p:spPr>
      </p:pic>
      <p:pic>
        <p:nvPicPr>
          <p:cNvPr id="20" name="Picture 19">
            <a:extLst>
              <a:ext uri="{FF2B5EF4-FFF2-40B4-BE49-F238E27FC236}">
                <a16:creationId xmlns:a16="http://schemas.microsoft.com/office/drawing/2014/main" id="{CB5D198F-AB59-4A26-E090-C60BBDF9AD64}"/>
              </a:ext>
            </a:extLst>
          </p:cNvPr>
          <p:cNvPicPr>
            <a:picLocks noChangeAspect="1"/>
          </p:cNvPicPr>
          <p:nvPr/>
        </p:nvPicPr>
        <p:blipFill>
          <a:blip r:embed="rId8"/>
          <a:stretch>
            <a:fillRect/>
          </a:stretch>
        </p:blipFill>
        <p:spPr>
          <a:xfrm>
            <a:off x="5511609" y="1347488"/>
            <a:ext cx="7321931" cy="2505673"/>
          </a:xfrm>
          <a:prstGeom prst="rect">
            <a:avLst/>
          </a:prstGeom>
        </p:spPr>
      </p:pic>
      <p:pic>
        <p:nvPicPr>
          <p:cNvPr id="23" name="Picture 22">
            <a:extLst>
              <a:ext uri="{FF2B5EF4-FFF2-40B4-BE49-F238E27FC236}">
                <a16:creationId xmlns:a16="http://schemas.microsoft.com/office/drawing/2014/main" id="{70DD182B-DCDB-4B1C-CD66-E97DC5776B7D}"/>
              </a:ext>
            </a:extLst>
          </p:cNvPr>
          <p:cNvPicPr>
            <a:picLocks noChangeAspect="1"/>
          </p:cNvPicPr>
          <p:nvPr/>
        </p:nvPicPr>
        <p:blipFill>
          <a:blip r:embed="rId9"/>
          <a:stretch>
            <a:fillRect/>
          </a:stretch>
        </p:blipFill>
        <p:spPr>
          <a:xfrm>
            <a:off x="4188626" y="0"/>
            <a:ext cx="2024047" cy="2158171"/>
          </a:xfrm>
          <a:prstGeom prst="rect">
            <a:avLst/>
          </a:prstGeom>
        </p:spPr>
      </p:pic>
    </p:spTree>
    <p:extLst>
      <p:ext uri="{BB962C8B-B14F-4D97-AF65-F5344CB8AC3E}">
        <p14:creationId xmlns:p14="http://schemas.microsoft.com/office/powerpoint/2010/main" val="37004174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ppt_x"/>
                                          </p:val>
                                        </p:tav>
                                        <p:tav tm="100000">
                                          <p:val>
                                            <p:strVal val="#ppt_x"/>
                                          </p:val>
                                        </p:tav>
                                      </p:tavLst>
                                    </p:anim>
                                    <p:anim calcmode="lin" valueType="num">
                                      <p:cBhvr additive="base">
                                        <p:cTn id="1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78849" y="805222"/>
            <a:ext cx="11858477" cy="6466242"/>
          </a:xfrm>
          <a:prstGeom prst="rect">
            <a:avLst/>
          </a:prstGeom>
        </p:spPr>
      </p:pic>
      <p:pic>
        <p:nvPicPr>
          <p:cNvPr id="8" name="Picture 7">
            <a:extLst>
              <a:ext uri="{FF2B5EF4-FFF2-40B4-BE49-F238E27FC236}">
                <a16:creationId xmlns:a16="http://schemas.microsoft.com/office/drawing/2014/main" id="{B5D2DAB1-4E2B-D3BA-EEFF-36D06A6A162B}"/>
              </a:ext>
            </a:extLst>
          </p:cNvPr>
          <p:cNvPicPr>
            <a:picLocks noChangeAspect="1"/>
          </p:cNvPicPr>
          <p:nvPr/>
        </p:nvPicPr>
        <p:blipFill>
          <a:blip r:embed="rId3"/>
          <a:stretch>
            <a:fillRect/>
          </a:stretch>
        </p:blipFill>
        <p:spPr>
          <a:xfrm>
            <a:off x="2095883" y="0"/>
            <a:ext cx="7206214" cy="1508443"/>
          </a:xfrm>
          <a:prstGeom prst="rect">
            <a:avLst/>
          </a:prstGeom>
        </p:spPr>
      </p:pic>
      <p:sp>
        <p:nvSpPr>
          <p:cNvPr id="9" name="TextBox 8"/>
          <p:cNvSpPr txBox="1"/>
          <p:nvPr/>
        </p:nvSpPr>
        <p:spPr>
          <a:xfrm>
            <a:off x="783551" y="1790328"/>
            <a:ext cx="10448592" cy="3939540"/>
          </a:xfrm>
          <a:prstGeom prst="rect">
            <a:avLst/>
          </a:prstGeom>
          <a:noFill/>
        </p:spPr>
        <p:txBody>
          <a:bodyPr wrap="square" rtlCol="0">
            <a:spAutoFit/>
          </a:bodyPr>
          <a:lstStyle/>
          <a:p>
            <a:pPr algn="just"/>
            <a:r>
              <a:rPr lang="vi-VN" sz="2500" dirty="0">
                <a:latin typeface="Cambria" panose="02040503050406030204" pitchFamily="18" charset="0"/>
                <a:ea typeface="Cambria" panose="02040503050406030204" pitchFamily="18" charset="0"/>
              </a:rPr>
              <a:t>-</a:t>
            </a:r>
            <a:r>
              <a:rPr lang="en-US" sz="2500" dirty="0">
                <a:latin typeface="Cambria" panose="02040503050406030204" pitchFamily="18" charset="0"/>
                <a:ea typeface="Cambria" panose="02040503050406030204" pitchFamily="18" charset="0"/>
              </a:rPr>
              <a:t> </a:t>
            </a:r>
            <a:r>
              <a:rPr lang="vi-VN" sz="2500" dirty="0">
                <a:latin typeface="Cambria" panose="02040503050406030204" pitchFamily="18" charset="0"/>
                <a:ea typeface="Cambria" panose="02040503050406030204" pitchFamily="18" charset="0"/>
              </a:rPr>
              <a:t>Đọc đúng từ ngữ, câu, đoạn và toàn bộ bài Hang Sơn Đoòng – Những điều kì thú. Biết thể hiện ngữ điệu phù hợp, thể hiện sự say mê, ngưỡng mộ với vẻ đẹp kì vĩ của hang động. Biết cách đọc ngắt nghỉ hợp lí, tốc độ đọc khoảng 90 – 100 tiếng trong 1 phút</a:t>
            </a:r>
            <a:r>
              <a:rPr lang="en-US" sz="2500" dirty="0">
                <a:latin typeface="Cambria" panose="02040503050406030204" pitchFamily="18" charset="0"/>
                <a:ea typeface="Cambria" panose="02040503050406030204" pitchFamily="18" charset="0"/>
              </a:rPr>
              <a:t>.</a:t>
            </a:r>
            <a:r>
              <a:rPr lang="vi-VN" sz="2500" dirty="0">
                <a:latin typeface="Cambria" panose="02040503050406030204" pitchFamily="18" charset="0"/>
                <a:ea typeface="Cambria" panose="02040503050406030204" pitchFamily="18" charset="0"/>
              </a:rPr>
              <a:t>  </a:t>
            </a:r>
          </a:p>
          <a:p>
            <a:pPr algn="just"/>
            <a:r>
              <a:rPr lang="vi-VN" sz="2500" dirty="0">
                <a:latin typeface="Cambria" panose="02040503050406030204" pitchFamily="18" charset="0"/>
                <a:ea typeface="Cambria" panose="02040503050406030204" pitchFamily="18" charset="0"/>
              </a:rPr>
              <a:t>-</a:t>
            </a:r>
            <a:r>
              <a:rPr lang="en-US" sz="2500" dirty="0">
                <a:latin typeface="Cambria" panose="02040503050406030204" pitchFamily="18" charset="0"/>
                <a:ea typeface="Cambria" panose="02040503050406030204" pitchFamily="18" charset="0"/>
              </a:rPr>
              <a:t> </a:t>
            </a:r>
            <a:r>
              <a:rPr lang="vi-VN" sz="2500" dirty="0">
                <a:latin typeface="Cambria" panose="02040503050406030204" pitchFamily="18" charset="0"/>
                <a:ea typeface="Cambria" panose="02040503050406030204" pitchFamily="18" charset="0"/>
              </a:rPr>
              <a:t>Nhận biết được các thông tin nổi bật, hiểu nội dung của đoạn và văn bản, bộc lộ được ý kiến của bản thân về những thông tin đã tiếp nhận được sau khi đọc văn bản.</a:t>
            </a:r>
            <a:endParaRPr lang="en-US" sz="2500" dirty="0">
              <a:latin typeface="Cambria" panose="02040503050406030204" pitchFamily="18" charset="0"/>
              <a:ea typeface="Cambria" panose="02040503050406030204" pitchFamily="18" charset="0"/>
            </a:endParaRPr>
          </a:p>
          <a:p>
            <a:pPr algn="just"/>
            <a:r>
              <a:rPr lang="en-US" sz="2500" dirty="0">
                <a:latin typeface="Cambria" panose="02040503050406030204" pitchFamily="18" charset="0"/>
                <a:ea typeface="Cambria" panose="02040503050406030204" pitchFamily="18" charset="0"/>
              </a:rPr>
              <a:t>- </a:t>
            </a:r>
            <a:r>
              <a:rPr lang="vi-VN" sz="2500" dirty="0">
                <a:latin typeface="Cambria" panose="02040503050406030204" pitchFamily="18" charset="0"/>
                <a:ea typeface="Cambria" panose="02040503050406030204" pitchFamily="18" charset="0"/>
              </a:rPr>
              <a:t>Nhận biết được những thông tin nổi bật về hang Sơn Đoòng, biết phân b</a:t>
            </a:r>
            <a:r>
              <a:rPr lang="en-US" sz="2500" dirty="0">
                <a:latin typeface="Cambria" panose="02040503050406030204" pitchFamily="18" charset="0"/>
                <a:ea typeface="Cambria" panose="02040503050406030204" pitchFamily="18" charset="0"/>
              </a:rPr>
              <a:t>ổ</a:t>
            </a:r>
            <a:r>
              <a:rPr lang="vi-VN" sz="2500" dirty="0">
                <a:latin typeface="Cambria" panose="02040503050406030204" pitchFamily="18" charset="0"/>
                <a:ea typeface="Cambria" panose="02040503050406030204" pitchFamily="18" charset="0"/>
              </a:rPr>
              <a:t> bố cục của văn bản, tìm được ý chính trong mỗi đoạn, hiểu được nội dung của từng đoạn, cũng như chủ đề của toàn bài đọc. </a:t>
            </a:r>
            <a:endParaRPr lang="en-US" sz="25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609928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7DEE32CA-22EF-3A96-4E18-93517F61B4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2015" y="914399"/>
            <a:ext cx="8592273" cy="4653528"/>
          </a:xfrm>
          <a:prstGeom prst="rect">
            <a:avLst/>
          </a:prstGeom>
        </p:spPr>
      </p:pic>
      <p:pic>
        <p:nvPicPr>
          <p:cNvPr id="3" name="图片 23">
            <a:extLst>
              <a:ext uri="{FF2B5EF4-FFF2-40B4-BE49-F238E27FC236}">
                <a16:creationId xmlns:a16="http://schemas.microsoft.com/office/drawing/2014/main" id="{825E4BB3-0DFC-1F72-969C-B374EFB4A9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5848" y="1511475"/>
            <a:ext cx="6096012" cy="6096012"/>
          </a:xfrm>
          <a:prstGeom prst="rect">
            <a:avLst/>
          </a:prstGeom>
        </p:spPr>
      </p:pic>
      <p:pic>
        <p:nvPicPr>
          <p:cNvPr id="5" name="Picture 4"/>
          <p:cNvPicPr>
            <a:picLocks noChangeAspect="1"/>
          </p:cNvPicPr>
          <p:nvPr/>
        </p:nvPicPr>
        <p:blipFill>
          <a:blip r:embed="rId4"/>
          <a:stretch>
            <a:fillRect/>
          </a:stretch>
        </p:blipFill>
        <p:spPr>
          <a:xfrm>
            <a:off x="3728055" y="2106379"/>
            <a:ext cx="7340191" cy="2453102"/>
          </a:xfrm>
          <a:prstGeom prst="rect">
            <a:avLst/>
          </a:prstGeom>
        </p:spPr>
      </p:pic>
    </p:spTree>
    <p:extLst>
      <p:ext uri="{BB962C8B-B14F-4D97-AF65-F5344CB8AC3E}">
        <p14:creationId xmlns:p14="http://schemas.microsoft.com/office/powerpoint/2010/main" val="9311995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C87D609-3A9E-9426-5CD6-FFA754D90812}"/>
              </a:ext>
            </a:extLst>
          </p:cNvPr>
          <p:cNvSpPr/>
          <p:nvPr/>
        </p:nvSpPr>
        <p:spPr>
          <a:xfrm>
            <a:off x="400296" y="1534160"/>
            <a:ext cx="11410704" cy="4328160"/>
          </a:xfrm>
          <a:prstGeom prst="roundRect">
            <a:avLst/>
          </a:prstGeom>
          <a:solidFill>
            <a:schemeClr val="bg1"/>
          </a:solidFill>
          <a:ln w="38100">
            <a:solidFill>
              <a:schemeClr val="accent2">
                <a:lumMod val="50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3EC6DF54-E2D2-ABF9-BC92-E90B2304FA26}"/>
              </a:ext>
            </a:extLst>
          </p:cNvPr>
          <p:cNvSpPr txBox="1"/>
          <p:nvPr/>
        </p:nvSpPr>
        <p:spPr>
          <a:xfrm>
            <a:off x="707390" y="1859280"/>
            <a:ext cx="10820400" cy="1569660"/>
          </a:xfrm>
          <a:prstGeom prst="rect">
            <a:avLst/>
          </a:prstGeom>
          <a:noFill/>
        </p:spPr>
        <p:txBody>
          <a:bodyPr wrap="square" rtlCol="0">
            <a:spAutoFit/>
          </a:bodyPr>
          <a:lstStyle/>
          <a:p>
            <a:pPr algn="just"/>
            <a:r>
              <a:rPr lang="en-US" sz="3200" i="1" dirty="0">
                <a:latin typeface="Calibri" panose="020F0502020204030204" pitchFamily="34" charset="0"/>
                <a:ea typeface="Cambria" panose="02040503050406030204" pitchFamily="18" charset="0"/>
                <a:cs typeface="Calibri" panose="020F0502020204030204" pitchFamily="34" charset="0"/>
              </a:rPr>
              <a:t>   </a:t>
            </a:r>
            <a:r>
              <a:rPr lang="vi-VN" sz="3200" i="1" dirty="0">
                <a:latin typeface="Calibri" panose="020F0502020204030204" pitchFamily="34" charset="0"/>
                <a:ea typeface="Cambria" panose="02040503050406030204" pitchFamily="18" charset="0"/>
                <a:cs typeface="Calibri" panose="020F0502020204030204" pitchFamily="34" charset="0"/>
              </a:rPr>
              <a:t>Hang Sơn Đoòng</a:t>
            </a:r>
            <a:r>
              <a:rPr lang="en-US" sz="3200" i="1" dirty="0">
                <a:latin typeface="Calibri" panose="020F0502020204030204" pitchFamily="34" charset="0"/>
                <a:ea typeface="Cambria" panose="02040503050406030204" pitchFamily="18" charset="0"/>
                <a:cs typeface="Calibri" panose="020F0502020204030204" pitchFamily="34" charset="0"/>
              </a:rPr>
              <a:t> </a:t>
            </a:r>
            <a:r>
              <a:rPr lang="vi-VN" sz="3200" i="1" dirty="0">
                <a:latin typeface="Calibri" panose="020F0502020204030204" pitchFamily="34" charset="0"/>
                <a:ea typeface="Cambria" panose="02040503050406030204" pitchFamily="18" charset="0"/>
                <a:cs typeface="Calibri" panose="020F0502020204030204" pitchFamily="34" charset="0"/>
              </a:rPr>
              <a:t>được hình thành từ một vết đứt gãy của dãy Trường Sơn, bị dòng nước sông Rào Thương bào mòn liên tục trong một khoảng thời gian dài (từ 2 đến 5 triệu năm).</a:t>
            </a:r>
            <a:endParaRPr lang="en-US" sz="3200" dirty="0">
              <a:solidFill>
                <a:srgbClr val="FF0000"/>
              </a:solidFill>
              <a:latin typeface="Calibri" panose="020F0502020204030204" pitchFamily="34" charset="0"/>
              <a:ea typeface="Cambria" panose="02040503050406030204" pitchFamily="18" charset="0"/>
              <a:cs typeface="Calibri" panose="020F0502020204030204" pitchFamily="34" charset="0"/>
            </a:endParaRPr>
          </a:p>
        </p:txBody>
      </p:sp>
      <p:pic>
        <p:nvPicPr>
          <p:cNvPr id="4" name="Picture 3">
            <a:extLst>
              <a:ext uri="{FF2B5EF4-FFF2-40B4-BE49-F238E27FC236}">
                <a16:creationId xmlns:a16="http://schemas.microsoft.com/office/drawing/2014/main" id="{685049CD-2CFC-787F-FF50-7A2B3C2F05EB}"/>
              </a:ext>
            </a:extLst>
          </p:cNvPr>
          <p:cNvPicPr>
            <a:picLocks noChangeAspect="1"/>
          </p:cNvPicPr>
          <p:nvPr/>
        </p:nvPicPr>
        <p:blipFill>
          <a:blip r:embed="rId2"/>
          <a:stretch>
            <a:fillRect/>
          </a:stretch>
        </p:blipFill>
        <p:spPr>
          <a:xfrm>
            <a:off x="1267446" y="0"/>
            <a:ext cx="12034547" cy="1359526"/>
          </a:xfrm>
          <a:prstGeom prst="rect">
            <a:avLst/>
          </a:prstGeom>
        </p:spPr>
      </p:pic>
      <p:sp>
        <p:nvSpPr>
          <p:cNvPr id="12" name="TextBox 11">
            <a:extLst>
              <a:ext uri="{FF2B5EF4-FFF2-40B4-BE49-F238E27FC236}">
                <a16:creationId xmlns:a16="http://schemas.microsoft.com/office/drawing/2014/main" id="{6CB9B9F4-0FC2-5EC3-EA04-CD6FB13E21CB}"/>
              </a:ext>
            </a:extLst>
          </p:cNvPr>
          <p:cNvSpPr txBox="1"/>
          <p:nvPr/>
        </p:nvSpPr>
        <p:spPr>
          <a:xfrm>
            <a:off x="585470" y="3688080"/>
            <a:ext cx="10820400" cy="1569660"/>
          </a:xfrm>
          <a:prstGeom prst="rect">
            <a:avLst/>
          </a:prstGeom>
          <a:noFill/>
        </p:spPr>
        <p:txBody>
          <a:bodyPr wrap="square" rtlCol="0">
            <a:spAutoFit/>
          </a:bodyPr>
          <a:lstStyle/>
          <a:p>
            <a:pPr algn="just"/>
            <a:r>
              <a:rPr lang="en-US" sz="3200" i="1" dirty="0">
                <a:latin typeface="Calibri" panose="020F0502020204030204" pitchFamily="34" charset="0"/>
                <a:ea typeface="Cambria" panose="02040503050406030204" pitchFamily="18" charset="0"/>
                <a:cs typeface="Calibri" panose="020F0502020204030204" pitchFamily="34" charset="0"/>
              </a:rPr>
              <a:t>   </a:t>
            </a:r>
            <a:r>
              <a:rPr lang="vi-VN" sz="3200" i="1" dirty="0">
                <a:latin typeface="Calibri" panose="020F0502020204030204" pitchFamily="34" charset="0"/>
                <a:ea typeface="Cambria" panose="02040503050406030204" pitchFamily="18" charset="0"/>
                <a:cs typeface="Calibri" panose="020F0502020204030204" pitchFamily="34" charset="0"/>
              </a:rPr>
              <a:t>Sơn Đoòng còn là nơi trú ngụ của nhiều loài động vật,</a:t>
            </a:r>
            <a:r>
              <a:rPr lang="en-US" sz="3200" i="1" dirty="0">
                <a:solidFill>
                  <a:srgbClr val="FF0000"/>
                </a:solidFill>
                <a:latin typeface="Calibri" panose="020F0502020204030204" pitchFamily="34" charset="0"/>
                <a:ea typeface="Cambria" panose="02040503050406030204" pitchFamily="18" charset="0"/>
                <a:cs typeface="Calibri" panose="020F0502020204030204" pitchFamily="34" charset="0"/>
              </a:rPr>
              <a:t> </a:t>
            </a:r>
            <a:r>
              <a:rPr lang="vi-VN" sz="3200" i="1" dirty="0">
                <a:latin typeface="Calibri" panose="020F0502020204030204" pitchFamily="34" charset="0"/>
                <a:ea typeface="Cambria" panose="02040503050406030204" pitchFamily="18" charset="0"/>
                <a:cs typeface="Calibri" panose="020F0502020204030204" pitchFamily="34" charset="0"/>
              </a:rPr>
              <a:t>trong đó</a:t>
            </a:r>
            <a:r>
              <a:rPr lang="en-US" sz="3200" i="1" dirty="0">
                <a:solidFill>
                  <a:srgbClr val="FF0000"/>
                </a:solidFill>
                <a:latin typeface="Calibri" panose="020F0502020204030204" pitchFamily="34" charset="0"/>
                <a:ea typeface="Cambria" panose="02040503050406030204" pitchFamily="18" charset="0"/>
                <a:cs typeface="Calibri" panose="020F0502020204030204" pitchFamily="34" charset="0"/>
              </a:rPr>
              <a:t> </a:t>
            </a:r>
            <a:r>
              <a:rPr lang="vi-VN" sz="3200" i="1" dirty="0">
                <a:latin typeface="Calibri" panose="020F0502020204030204" pitchFamily="34" charset="0"/>
                <a:ea typeface="Cambria" panose="02040503050406030204" pitchFamily="18" charset="0"/>
                <a:cs typeface="Calibri" panose="020F0502020204030204" pitchFamily="34" charset="0"/>
              </a:rPr>
              <a:t>có một số loài cá, nhện, cuốn chiếu, bọ cạp,...</a:t>
            </a:r>
            <a:r>
              <a:rPr lang="en-US" sz="3200" i="1" dirty="0">
                <a:solidFill>
                  <a:srgbClr val="FF0000"/>
                </a:solidFill>
                <a:latin typeface="Calibri" panose="020F0502020204030204" pitchFamily="34" charset="0"/>
                <a:ea typeface="Cambria" panose="02040503050406030204" pitchFamily="18" charset="0"/>
                <a:cs typeface="Calibri" panose="020F0502020204030204" pitchFamily="34" charset="0"/>
              </a:rPr>
              <a:t> </a:t>
            </a:r>
            <a:r>
              <a:rPr lang="vi-VN" sz="3200" i="1" dirty="0">
                <a:latin typeface="Calibri" panose="020F0502020204030204" pitchFamily="34" charset="0"/>
                <a:ea typeface="Cambria" panose="02040503050406030204" pitchFamily="18" charset="0"/>
                <a:cs typeface="Calibri" panose="020F0502020204030204" pitchFamily="34" charset="0"/>
              </a:rPr>
              <a:t>với đặc diểm chung là</a:t>
            </a:r>
            <a:r>
              <a:rPr lang="vi-VN" sz="3200" i="1" dirty="0">
                <a:solidFill>
                  <a:srgbClr val="FF0000"/>
                </a:solidFill>
                <a:latin typeface="Calibri" panose="020F0502020204030204" pitchFamily="34" charset="0"/>
                <a:ea typeface="Cambria" panose="02040503050406030204" pitchFamily="18" charset="0"/>
                <a:cs typeface="Calibri" panose="020F0502020204030204" pitchFamily="34" charset="0"/>
              </a:rPr>
              <a:t> </a:t>
            </a:r>
            <a:r>
              <a:rPr lang="vi-VN" sz="3200" i="1" dirty="0">
                <a:latin typeface="Calibri" panose="020F0502020204030204" pitchFamily="34" charset="0"/>
                <a:ea typeface="Cambria" panose="02040503050406030204" pitchFamily="18" charset="0"/>
                <a:cs typeface="Calibri" panose="020F0502020204030204" pitchFamily="34" charset="0"/>
              </a:rPr>
              <a:t>không có mắt và cơ thể trong suốt.</a:t>
            </a:r>
            <a:endParaRPr lang="en-US" sz="3200" dirty="0">
              <a:latin typeface="Calibri" panose="020F0502020204030204" pitchFamily="34" charset="0"/>
              <a:ea typeface="Cambria" panose="02040503050406030204" pitchFamily="18" charset="0"/>
              <a:cs typeface="Calibri" panose="020F0502020204030204" pitchFamily="34" charset="0"/>
            </a:endParaRPr>
          </a:p>
        </p:txBody>
      </p:sp>
      <p:cxnSp>
        <p:nvCxnSpPr>
          <p:cNvPr id="6" name="Straight Connector 5">
            <a:extLst>
              <a:ext uri="{FF2B5EF4-FFF2-40B4-BE49-F238E27FC236}">
                <a16:creationId xmlns:a16="http://schemas.microsoft.com/office/drawing/2014/main" id="{ADB90DD6-2FA1-B847-C8E8-9CCBF6DD2BD7}"/>
              </a:ext>
            </a:extLst>
          </p:cNvPr>
          <p:cNvCxnSpPr>
            <a:cxnSpLocks/>
          </p:cNvCxnSpPr>
          <p:nvPr/>
        </p:nvCxnSpPr>
        <p:spPr>
          <a:xfrm flipH="1">
            <a:off x="3814011" y="1859280"/>
            <a:ext cx="228600" cy="619225"/>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8" name="Straight Connector 7">
            <a:extLst>
              <a:ext uri="{FF2B5EF4-FFF2-40B4-BE49-F238E27FC236}">
                <a16:creationId xmlns:a16="http://schemas.microsoft.com/office/drawing/2014/main" id="{1D12334B-A47A-2E4E-9F0B-680AB50C33BF}"/>
              </a:ext>
            </a:extLst>
          </p:cNvPr>
          <p:cNvCxnSpPr>
            <a:cxnSpLocks/>
          </p:cNvCxnSpPr>
          <p:nvPr/>
        </p:nvCxnSpPr>
        <p:spPr>
          <a:xfrm flipH="1">
            <a:off x="11405870" y="2380051"/>
            <a:ext cx="228600" cy="619225"/>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9" name="Straight Connector 8">
            <a:extLst>
              <a:ext uri="{FF2B5EF4-FFF2-40B4-BE49-F238E27FC236}">
                <a16:creationId xmlns:a16="http://schemas.microsoft.com/office/drawing/2014/main" id="{8EAA952B-2FF5-4760-6679-77ABEB6B25B9}"/>
              </a:ext>
            </a:extLst>
          </p:cNvPr>
          <p:cNvCxnSpPr>
            <a:cxnSpLocks/>
          </p:cNvCxnSpPr>
          <p:nvPr/>
        </p:nvCxnSpPr>
        <p:spPr>
          <a:xfrm flipH="1">
            <a:off x="2763253" y="3676480"/>
            <a:ext cx="228600" cy="619225"/>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2A705CFF-14C5-4F0B-D60E-066D64DDFFD3}"/>
              </a:ext>
            </a:extLst>
          </p:cNvPr>
          <p:cNvCxnSpPr>
            <a:cxnSpLocks/>
          </p:cNvCxnSpPr>
          <p:nvPr/>
        </p:nvCxnSpPr>
        <p:spPr>
          <a:xfrm flipH="1">
            <a:off x="1038846" y="4163297"/>
            <a:ext cx="228600" cy="619225"/>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2445364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7DEE32CA-22EF-3A96-4E18-93517F61B4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2015" y="914399"/>
            <a:ext cx="8592273" cy="4653528"/>
          </a:xfrm>
          <a:prstGeom prst="rect">
            <a:avLst/>
          </a:prstGeom>
        </p:spPr>
      </p:pic>
      <p:pic>
        <p:nvPicPr>
          <p:cNvPr id="3" name="图片 23">
            <a:extLst>
              <a:ext uri="{FF2B5EF4-FFF2-40B4-BE49-F238E27FC236}">
                <a16:creationId xmlns:a16="http://schemas.microsoft.com/office/drawing/2014/main" id="{825E4BB3-0DFC-1F72-969C-B374EFB4A9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5848" y="1511475"/>
            <a:ext cx="6096012" cy="6096012"/>
          </a:xfrm>
          <a:prstGeom prst="rect">
            <a:avLst/>
          </a:prstGeom>
        </p:spPr>
      </p:pic>
      <p:pic>
        <p:nvPicPr>
          <p:cNvPr id="5" name="Picture 4"/>
          <p:cNvPicPr>
            <a:picLocks noChangeAspect="1"/>
          </p:cNvPicPr>
          <p:nvPr/>
        </p:nvPicPr>
        <p:blipFill>
          <a:blip r:embed="rId4"/>
          <a:stretch>
            <a:fillRect/>
          </a:stretch>
        </p:blipFill>
        <p:spPr>
          <a:xfrm>
            <a:off x="3438891" y="1930978"/>
            <a:ext cx="7918519" cy="2620370"/>
          </a:xfrm>
          <a:prstGeom prst="rect">
            <a:avLst/>
          </a:prstGeom>
        </p:spPr>
      </p:pic>
    </p:spTree>
    <p:extLst>
      <p:ext uri="{BB962C8B-B14F-4D97-AF65-F5344CB8AC3E}">
        <p14:creationId xmlns:p14="http://schemas.microsoft.com/office/powerpoint/2010/main" val="42686112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2">
            <a:extLst>
              <a:ext uri="{FF2B5EF4-FFF2-40B4-BE49-F238E27FC236}">
                <a16:creationId xmlns:a16="http://schemas.microsoft.com/office/drawing/2014/main" id="{59151EDB-5B4A-460D-E126-F34BDD8C20B9}"/>
              </a:ext>
            </a:extLst>
          </p:cNvPr>
          <p:cNvPicPr>
            <a:picLocks noChangeAspect="1"/>
          </p:cNvPicPr>
          <p:nvPr/>
        </p:nvPicPr>
        <p:blipFill>
          <a:blip r:embed="rId3" cstate="print">
            <a:biLevel thresh="50000"/>
            <a:extLst>
              <a:ext uri="{28A0092B-C50C-407E-A947-70E740481C1C}">
                <a14:useLocalDpi xmlns:a14="http://schemas.microsoft.com/office/drawing/2010/main" val="0"/>
              </a:ext>
            </a:extLst>
          </a:blip>
          <a:stretch>
            <a:fillRect/>
          </a:stretch>
        </p:blipFill>
        <p:spPr>
          <a:xfrm>
            <a:off x="3402491" y="-550382"/>
            <a:ext cx="4508672" cy="3611137"/>
          </a:xfrm>
          <a:prstGeom prst="rect">
            <a:avLst/>
          </a:prstGeom>
        </p:spPr>
      </p:pic>
      <p:pic>
        <p:nvPicPr>
          <p:cNvPr id="4" name="图片 30">
            <a:extLst>
              <a:ext uri="{FF2B5EF4-FFF2-40B4-BE49-F238E27FC236}">
                <a16:creationId xmlns:a16="http://schemas.microsoft.com/office/drawing/2014/main" id="{FB92C9A3-BA8F-7A5D-E07D-91AE1FFB83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635836" y="793521"/>
            <a:ext cx="923329" cy="923329"/>
          </a:xfrm>
          <a:prstGeom prst="rect">
            <a:avLst/>
          </a:prstGeom>
        </p:spPr>
      </p:pic>
      <p:pic>
        <p:nvPicPr>
          <p:cNvPr id="5" name="Picture 4"/>
          <p:cNvPicPr>
            <a:picLocks noChangeAspect="1"/>
          </p:cNvPicPr>
          <p:nvPr/>
        </p:nvPicPr>
        <p:blipFill>
          <a:blip r:embed="rId5"/>
          <a:stretch>
            <a:fillRect/>
          </a:stretch>
        </p:blipFill>
        <p:spPr>
          <a:xfrm>
            <a:off x="2054096" y="584301"/>
            <a:ext cx="6581740" cy="1659694"/>
          </a:xfrm>
          <a:prstGeom prst="rect">
            <a:avLst/>
          </a:prstGeom>
        </p:spPr>
      </p:pic>
      <p:grpSp>
        <p:nvGrpSpPr>
          <p:cNvPr id="7" name="Group 6"/>
          <p:cNvGrpSpPr/>
          <p:nvPr/>
        </p:nvGrpSpPr>
        <p:grpSpPr>
          <a:xfrm>
            <a:off x="464024" y="2595206"/>
            <a:ext cx="10836321" cy="3955719"/>
            <a:chOff x="464024" y="2595206"/>
            <a:chExt cx="10836321" cy="3955719"/>
          </a:xfrm>
        </p:grpSpPr>
        <p:sp>
          <p:nvSpPr>
            <p:cNvPr id="2" name="圆角矩形 12">
              <a:extLst>
                <a:ext uri="{FF2B5EF4-FFF2-40B4-BE49-F238E27FC236}">
                  <a16:creationId xmlns:a16="http://schemas.microsoft.com/office/drawing/2014/main" id="{8D7BF619-39EA-5221-4663-3B262FAAFD1C}"/>
                </a:ext>
              </a:extLst>
            </p:cNvPr>
            <p:cNvSpPr/>
            <p:nvPr/>
          </p:nvSpPr>
          <p:spPr>
            <a:xfrm>
              <a:off x="464024" y="2595206"/>
              <a:ext cx="10836321" cy="3955719"/>
            </a:xfrm>
            <a:prstGeom prst="roundRect">
              <a:avLst>
                <a:gd name="adj" fmla="val 50000"/>
              </a:avLst>
            </a:prstGeom>
            <a:solidFill>
              <a:srgbClr val="FFFFFF"/>
            </a:solidFill>
            <a:ln w="12700" cap="flat" cmpd="sng" algn="ctr">
              <a:no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600" b="0" i="0" u="none" strike="noStrike" kern="0" cap="none" spc="0" normalizeH="0" baseline="0" noProof="0" dirty="0">
                <a:ln>
                  <a:noFill/>
                </a:ln>
                <a:solidFill>
                  <a:srgbClr val="F8500D"/>
                </a:solidFill>
                <a:effectLst/>
                <a:uLnTx/>
                <a:uFillTx/>
                <a:cs typeface="+mn-ea"/>
                <a:sym typeface="+mn-lt"/>
              </a:endParaRPr>
            </a:p>
          </p:txBody>
        </p:sp>
        <p:sp>
          <p:nvSpPr>
            <p:cNvPr id="6" name="TextBox 5"/>
            <p:cNvSpPr txBox="1"/>
            <p:nvPr/>
          </p:nvSpPr>
          <p:spPr>
            <a:xfrm>
              <a:off x="1310186" y="3060755"/>
              <a:ext cx="9294124" cy="3170099"/>
            </a:xfrm>
            <a:prstGeom prst="rect">
              <a:avLst/>
            </a:prstGeom>
            <a:noFill/>
          </p:spPr>
          <p:txBody>
            <a:bodyPr wrap="square" rtlCol="0">
              <a:spAutoFit/>
            </a:bodyPr>
            <a:lstStyle/>
            <a:p>
              <a:pPr algn="just"/>
              <a:r>
                <a:rPr lang="en-US" sz="4000" b="1" i="0" u="none" strike="noStrike" dirty="0">
                  <a:solidFill>
                    <a:srgbClr val="1A1900"/>
                  </a:solidFill>
                  <a:effectLst/>
                  <a:latin typeface="Cambria" panose="02040503050406030204" pitchFamily="18" charset="0"/>
                  <a:ea typeface="Cambria" panose="02040503050406030204" pitchFamily="18" charset="0"/>
                </a:rPr>
                <a:t>   </a:t>
              </a:r>
              <a:r>
                <a:rPr lang="vi-VN" sz="4000" b="1" i="0" u="none" strike="noStrike" dirty="0">
                  <a:solidFill>
                    <a:srgbClr val="1A1900"/>
                  </a:solidFill>
                  <a:effectLst/>
                  <a:latin typeface="Cambria" panose="02040503050406030204" pitchFamily="18" charset="0"/>
                  <a:ea typeface="Cambria" panose="02040503050406030204" pitchFamily="18" charset="0"/>
                </a:rPr>
                <a:t>Bài đọc cung cấp thông tin về niên đại, độ lớn và hệ sinh thái đặc biệt của hang Sơn Đoòng. Qua bài đọc, ta càng thêm tự hào trước vẻ đẹp thiên nhiên của đất nước Việt Nam.</a:t>
              </a:r>
              <a:endParaRPr lang="en-US" sz="7200" b="1" dirty="0">
                <a:solidFill>
                  <a:srgbClr val="002060"/>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033729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7DEE32CA-22EF-3A96-4E18-93517F61B4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2015" y="914399"/>
            <a:ext cx="8592273" cy="4653528"/>
          </a:xfrm>
          <a:prstGeom prst="rect">
            <a:avLst/>
          </a:prstGeom>
        </p:spPr>
      </p:pic>
      <p:pic>
        <p:nvPicPr>
          <p:cNvPr id="3" name="图片 23">
            <a:extLst>
              <a:ext uri="{FF2B5EF4-FFF2-40B4-BE49-F238E27FC236}">
                <a16:creationId xmlns:a16="http://schemas.microsoft.com/office/drawing/2014/main" id="{825E4BB3-0DFC-1F72-969C-B374EFB4A9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5848" y="1511475"/>
            <a:ext cx="6096012" cy="6096012"/>
          </a:xfrm>
          <a:prstGeom prst="rect">
            <a:avLst/>
          </a:prstGeom>
        </p:spPr>
      </p:pic>
      <p:pic>
        <p:nvPicPr>
          <p:cNvPr id="4" name="Picture 3">
            <a:extLst>
              <a:ext uri="{FF2B5EF4-FFF2-40B4-BE49-F238E27FC236}">
                <a16:creationId xmlns:a16="http://schemas.microsoft.com/office/drawing/2014/main" id="{F67B2D9D-8CEE-670B-6202-46800E3DDEF1}"/>
              </a:ext>
            </a:extLst>
          </p:cNvPr>
          <p:cNvPicPr>
            <a:picLocks noChangeAspect="1"/>
          </p:cNvPicPr>
          <p:nvPr/>
        </p:nvPicPr>
        <p:blipFill>
          <a:blip r:embed="rId4"/>
          <a:stretch>
            <a:fillRect/>
          </a:stretch>
        </p:blipFill>
        <p:spPr>
          <a:xfrm>
            <a:off x="3890229" y="2455854"/>
            <a:ext cx="7240352" cy="1307899"/>
          </a:xfrm>
          <a:prstGeom prst="rect">
            <a:avLst/>
          </a:prstGeom>
        </p:spPr>
      </p:pic>
    </p:spTree>
    <p:extLst>
      <p:ext uri="{BB962C8B-B14F-4D97-AF65-F5344CB8AC3E}">
        <p14:creationId xmlns:p14="http://schemas.microsoft.com/office/powerpoint/2010/main" val="2987247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681D843-C48E-1BAD-F50C-68558D41701F}"/>
              </a:ext>
            </a:extLst>
          </p:cNvPr>
          <p:cNvSpPr/>
          <p:nvPr/>
        </p:nvSpPr>
        <p:spPr>
          <a:xfrm>
            <a:off x="304800" y="491613"/>
            <a:ext cx="11346426" cy="602717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pic>
        <p:nvPicPr>
          <p:cNvPr id="8" name="Picture 7">
            <a:extLst>
              <a:ext uri="{FF2B5EF4-FFF2-40B4-BE49-F238E27FC236}">
                <a16:creationId xmlns:a16="http://schemas.microsoft.com/office/drawing/2014/main" id="{2E73248C-4844-2AFE-EB3F-63F2BAC975AC}"/>
              </a:ext>
            </a:extLst>
          </p:cNvPr>
          <p:cNvPicPr>
            <a:picLocks noChangeAspect="1"/>
          </p:cNvPicPr>
          <p:nvPr/>
        </p:nvPicPr>
        <p:blipFill>
          <a:blip r:embed="rId4"/>
          <a:stretch>
            <a:fillRect/>
          </a:stretch>
        </p:blipFill>
        <p:spPr>
          <a:xfrm>
            <a:off x="787775" y="779805"/>
            <a:ext cx="10701219" cy="1803281"/>
          </a:xfrm>
          <a:prstGeom prst="rect">
            <a:avLst/>
          </a:prstGeom>
        </p:spPr>
      </p:pic>
      <p:sp>
        <p:nvSpPr>
          <p:cNvPr id="11" name="TextBox 10">
            <a:extLst>
              <a:ext uri="{FF2B5EF4-FFF2-40B4-BE49-F238E27FC236}">
                <a16:creationId xmlns:a16="http://schemas.microsoft.com/office/drawing/2014/main" id="{76779F57-E4A4-B462-7C78-E24D6BF05BE1}"/>
              </a:ext>
            </a:extLst>
          </p:cNvPr>
          <p:cNvSpPr txBox="1"/>
          <p:nvPr/>
        </p:nvSpPr>
        <p:spPr>
          <a:xfrm>
            <a:off x="665204" y="2187158"/>
            <a:ext cx="10661558" cy="2308324"/>
          </a:xfrm>
          <a:prstGeom prst="rect">
            <a:avLst/>
          </a:prstGeom>
          <a:noFill/>
        </p:spPr>
        <p:txBody>
          <a:bodyPr wrap="square" rtlCol="0">
            <a:spAutoFit/>
          </a:bodyPr>
          <a:lstStyle/>
          <a:p>
            <a:pPr marL="571500" lvl="0" indent="-571500" algn="just">
              <a:buFont typeface="Arial" panose="020B0604020202020204" pitchFamily="34" charset="0"/>
              <a:buChar char="•"/>
              <a:defRPr/>
            </a:pPr>
            <a:r>
              <a:rPr lang="vi-VN" sz="4800" dirty="0">
                <a:solidFill>
                  <a:prstClr val="black"/>
                </a:solidFill>
                <a:latin typeface="Cambria" panose="02040503050406030204" pitchFamily="18" charset="0"/>
                <a:ea typeface="Cambria" panose="02040503050406030204" pitchFamily="18" charset="0"/>
              </a:rPr>
              <a:t>Giọng đọc ngạc nhiên, nghi vấn, bất ngờ về hang Sơn Đoòng chứa nhiều điều kì thú. </a:t>
            </a:r>
            <a:endParaRPr kumimoji="0" lang="en-US" sz="3200" b="0" i="1" u="none" strike="noStrike" kern="1200" cap="none" spc="0" normalizeH="0" baseline="0" noProof="0" dirty="0">
              <a:ln>
                <a:noFill/>
              </a:ln>
              <a:solidFill>
                <a:srgbClr val="FF0000"/>
              </a:solidFill>
              <a:effectLst/>
              <a:uLnTx/>
              <a:uFillTx/>
              <a:latin typeface="等线" panose="020F0502020204030204"/>
              <a:ea typeface="+mn-ea"/>
              <a:cs typeface="+mn-cs"/>
            </a:endParaRPr>
          </a:p>
        </p:txBody>
      </p:sp>
    </p:spTree>
    <p:extLst>
      <p:ext uri="{BB962C8B-B14F-4D97-AF65-F5344CB8AC3E}">
        <p14:creationId xmlns:p14="http://schemas.microsoft.com/office/powerpoint/2010/main" val="57676488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330</TotalTime>
  <Words>426</Words>
  <Application>Microsoft Office PowerPoint</Application>
  <PresentationFormat>Widescreen</PresentationFormat>
  <Paragraphs>14</Paragraphs>
  <Slides>10</Slides>
  <Notes>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vt:i4>
      </vt:variant>
    </vt:vector>
  </HeadingPairs>
  <TitlesOfParts>
    <vt:vector size="19" baseType="lpstr">
      <vt:lpstr>等线</vt:lpstr>
      <vt:lpstr>等线 Light</vt:lpstr>
      <vt:lpstr>Arial</vt:lpstr>
      <vt:lpstr>Calibri</vt:lpstr>
      <vt:lpstr>Calibri Light</vt:lpstr>
      <vt:lpstr>Cambria</vt:lpstr>
      <vt:lpstr>Times New Roman</vt:lpstr>
      <vt:lpstr>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 NGỌC</dc:creator>
  <cp:keywords>MĂNGNON</cp:keywords>
  <cp:lastModifiedBy>Máy Tính Trường Sơn</cp:lastModifiedBy>
  <cp:revision>73</cp:revision>
  <dcterms:created xsi:type="dcterms:W3CDTF">2024-01-12T14:48:10Z</dcterms:created>
  <dcterms:modified xsi:type="dcterms:W3CDTF">2025-10-16T05:14:36Z</dcterms:modified>
</cp:coreProperties>
</file>