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80" r:id="rId2"/>
    <p:sldId id="259" r:id="rId3"/>
    <p:sldId id="261" r:id="rId4"/>
    <p:sldId id="262" r:id="rId5"/>
    <p:sldId id="263" r:id="rId6"/>
    <p:sldId id="265" r:id="rId7"/>
    <p:sldId id="266" r:id="rId8"/>
    <p:sldId id="267" r:id="rId9"/>
    <p:sldId id="268" r:id="rId10"/>
    <p:sldId id="270" r:id="rId11"/>
    <p:sldId id="264" r:id="rId12"/>
    <p:sldId id="272" r:id="rId13"/>
    <p:sldId id="273" r:id="rId14"/>
    <p:sldId id="275" r:id="rId15"/>
    <p:sldId id="27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5057D-312F-4A9C-A431-282F01975F2C}"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2C10D-E76B-42FA-8036-469BA4C3DFF7}" type="slidenum">
              <a:rPr lang="en-US" smtClean="0"/>
              <a:t>‹#›</a:t>
            </a:fld>
            <a:endParaRPr lang="en-US"/>
          </a:p>
        </p:txBody>
      </p:sp>
    </p:spTree>
    <p:extLst>
      <p:ext uri="{BB962C8B-B14F-4D97-AF65-F5344CB8AC3E}">
        <p14:creationId xmlns:p14="http://schemas.microsoft.com/office/powerpoint/2010/main" val="115974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29200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xml"/><Relationship Id="rId7"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7667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418775883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96467714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16" name="图片 15" descr="5d1de482s853c6"/>
          <p:cNvPicPr>
            <a:picLocks noChangeAspect="1"/>
          </p:cNvPicPr>
          <p:nvPr userDrawn="1">
            <p:custDataLst>
              <p:tags r:id="rId1"/>
            </p:custDataLst>
          </p:nvPr>
        </p:nvPicPr>
        <p:blipFill>
          <a:blip r:embed="rId7"/>
          <a:stretch>
            <a:fillRect/>
          </a:stretch>
        </p:blipFill>
        <p:spPr>
          <a:xfrm>
            <a:off x="0" y="0"/>
            <a:ext cx="12192000" cy="6858635"/>
          </a:xfrm>
          <a:prstGeom prst="rect">
            <a:avLst/>
          </a:prstGeom>
        </p:spPr>
      </p:pic>
      <p:sp>
        <p:nvSpPr>
          <p:cNvPr id="121" name="图形"/>
          <p:cNvSpPr/>
          <p:nvPr userDrawn="1">
            <p:custDataLst>
              <p:tags r:id="rId2"/>
            </p:custDataLst>
          </p:nvPr>
        </p:nvSpPr>
        <p:spPr>
          <a:xfrm>
            <a:off x="467360" y="452755"/>
            <a:ext cx="11334750" cy="6025515"/>
          </a:xfrm>
          <a:prstGeom prst="roundRect">
            <a:avLst>
              <a:gd name="adj" fmla="val 5625"/>
            </a:avLst>
          </a:prstGeom>
          <a:solidFill>
            <a:schemeClr val="bg1"/>
          </a:solidFill>
          <a:ln w="19050">
            <a:solidFill>
              <a:schemeClr val="bg1"/>
            </a:solidFill>
          </a:ln>
          <a:effectLst>
            <a:outerShdw blurRad="965200" dist="38100" dir="10800000" algn="r" rotWithShape="0">
              <a:schemeClr val="accent1">
                <a:alpha val="2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思源宋体 SemiBold"/>
              <a:cs typeface="思源宋体 CN Heavy" panose="02020900000000000000" charset="-122"/>
            </a:endParaRPr>
          </a:p>
        </p:txBody>
      </p:sp>
      <p:pic>
        <p:nvPicPr>
          <p:cNvPr id="18" name="图片 17" descr="5d1dse482853c6"/>
          <p:cNvPicPr>
            <a:picLocks noChangeAspect="1"/>
          </p:cNvPicPr>
          <p:nvPr userDrawn="1">
            <p:custDataLst>
              <p:tags r:id="rId3"/>
            </p:custDataLst>
          </p:nvPr>
        </p:nvPicPr>
        <p:blipFill>
          <a:blip r:embed="rId8"/>
          <a:srcRect r="79547" b="62187"/>
          <a:stretch>
            <a:fillRect/>
          </a:stretch>
        </p:blipFill>
        <p:spPr>
          <a:xfrm>
            <a:off x="-165100" y="0"/>
            <a:ext cx="1926590" cy="1780540"/>
          </a:xfrm>
          <a:prstGeom prst="rect">
            <a:avLst/>
          </a:prstGeom>
        </p:spPr>
      </p:pic>
      <p:pic>
        <p:nvPicPr>
          <p:cNvPr id="19" name="图片 18" descr="5d1dse482853c6"/>
          <p:cNvPicPr>
            <a:picLocks noChangeAspect="1"/>
          </p:cNvPicPr>
          <p:nvPr userDrawn="1">
            <p:custDataLst>
              <p:tags r:id="rId4"/>
            </p:custDataLst>
          </p:nvPr>
        </p:nvPicPr>
        <p:blipFill>
          <a:blip r:embed="rId8"/>
          <a:srcRect l="37188" t="65042" r="36552"/>
          <a:stretch>
            <a:fillRect/>
          </a:stretch>
        </p:blipFill>
        <p:spPr>
          <a:xfrm>
            <a:off x="9410700" y="4726940"/>
            <a:ext cx="3201670" cy="2131060"/>
          </a:xfrm>
          <a:prstGeom prst="rect">
            <a:avLst/>
          </a:prstGeom>
        </p:spPr>
      </p:pic>
      <p:pic>
        <p:nvPicPr>
          <p:cNvPr id="28" name="图片 27" descr="5d1dse482853c6"/>
          <p:cNvPicPr>
            <a:picLocks noChangeAspect="1"/>
          </p:cNvPicPr>
          <p:nvPr userDrawn="1">
            <p:custDataLst>
              <p:tags r:id="rId5"/>
            </p:custDataLst>
          </p:nvPr>
        </p:nvPicPr>
        <p:blipFill>
          <a:blip r:embed="rId8"/>
          <a:srcRect t="64885" r="80052"/>
          <a:stretch>
            <a:fillRect/>
          </a:stretch>
        </p:blipFill>
        <p:spPr>
          <a:xfrm>
            <a:off x="-68580" y="4531995"/>
            <a:ext cx="2642870" cy="2326005"/>
          </a:xfrm>
          <a:prstGeom prst="rect">
            <a:avLst/>
          </a:prstGeom>
        </p:spPr>
      </p:pic>
    </p:spTree>
    <p:extLst>
      <p:ext uri="{BB962C8B-B14F-4D97-AF65-F5344CB8AC3E}">
        <p14:creationId xmlns:p14="http://schemas.microsoft.com/office/powerpoint/2010/main" val="84955587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1058860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push dir="u"/>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8.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形" descr="5d1de482s853c6"/>
          <p:cNvPicPr>
            <a:picLocks noChangeAspect="1"/>
          </p:cNvPicPr>
          <p:nvPr/>
        </p:nvPicPr>
        <p:blipFill>
          <a:blip r:embed="rId5"/>
          <a:stretch>
            <a:fillRect/>
          </a:stretch>
        </p:blipFill>
        <p:spPr>
          <a:xfrm>
            <a:off x="0" y="0"/>
            <a:ext cx="12192000" cy="6858635"/>
          </a:xfrm>
          <a:prstGeom prst="rect">
            <a:avLst/>
          </a:prstGeom>
        </p:spPr>
      </p:pic>
      <p:pic>
        <p:nvPicPr>
          <p:cNvPr id="15" name="图形" descr="60sd85274b5aab8"/>
          <p:cNvPicPr>
            <a:picLocks noChangeAspect="1"/>
          </p:cNvPicPr>
          <p:nvPr/>
        </p:nvPicPr>
        <p:blipFill>
          <a:blip r:embed="rId6"/>
          <a:srcRect l="9686" t="8361" r="10690" b="13683"/>
          <a:stretch>
            <a:fillRect/>
          </a:stretch>
        </p:blipFill>
        <p:spPr>
          <a:xfrm rot="16200000">
            <a:off x="3103245" y="-2334260"/>
            <a:ext cx="5603875" cy="11287125"/>
          </a:xfrm>
          <a:prstGeom prst="rect">
            <a:avLst/>
          </a:prstGeom>
        </p:spPr>
      </p:pic>
      <p:pic>
        <p:nvPicPr>
          <p:cNvPr id="10" name="图形" descr="5d1dse482853c6"/>
          <p:cNvPicPr>
            <a:picLocks noChangeAspect="1"/>
          </p:cNvPicPr>
          <p:nvPr/>
        </p:nvPicPr>
        <p:blipFill>
          <a:blip r:embed="rId7"/>
          <a:srcRect b="62187"/>
          <a:stretch>
            <a:fillRect/>
          </a:stretch>
        </p:blipFill>
        <p:spPr>
          <a:xfrm>
            <a:off x="0" y="0"/>
            <a:ext cx="12192000" cy="2305050"/>
          </a:xfrm>
          <a:prstGeom prst="rect">
            <a:avLst/>
          </a:prstGeom>
        </p:spPr>
      </p:pic>
      <p:grpSp>
        <p:nvGrpSpPr>
          <p:cNvPr id="3" name="图形"/>
          <p:cNvGrpSpPr/>
          <p:nvPr/>
        </p:nvGrpSpPr>
        <p:grpSpPr>
          <a:xfrm>
            <a:off x="8608350" y="2305050"/>
            <a:ext cx="4025265" cy="4633595"/>
            <a:chOff x="12914" y="3040"/>
            <a:chExt cx="6339" cy="7297"/>
          </a:xfrm>
        </p:grpSpPr>
        <p:pic>
          <p:nvPicPr>
            <p:cNvPr id="13" name="图形" descr="5b8b67sdd52b6e0a"/>
            <p:cNvPicPr>
              <a:picLocks noChangeAspect="1"/>
            </p:cNvPicPr>
            <p:nvPr/>
          </p:nvPicPr>
          <p:blipFill>
            <a:blip r:embed="rId8"/>
            <a:srcRect l="56034" t="37714" b="5166"/>
            <a:stretch>
              <a:fillRect/>
            </a:stretch>
          </p:blipFill>
          <p:spPr>
            <a:xfrm>
              <a:off x="15509" y="3040"/>
              <a:ext cx="3745" cy="7297"/>
            </a:xfrm>
            <a:prstGeom prst="rect">
              <a:avLst/>
            </a:prstGeom>
          </p:spPr>
        </p:pic>
        <p:pic>
          <p:nvPicPr>
            <p:cNvPr id="14" name="图形" descr="5b8b67sdd52b6e0a"/>
            <p:cNvPicPr>
              <a:picLocks noChangeAspect="1"/>
            </p:cNvPicPr>
            <p:nvPr>
              <p:custDataLst>
                <p:tags r:id="rId2"/>
              </p:custDataLst>
            </p:nvPr>
          </p:nvPicPr>
          <p:blipFill>
            <a:blip r:embed="rId8"/>
            <a:srcRect l="22141" t="62090" r="43226" b="5166"/>
            <a:stretch>
              <a:fillRect/>
            </a:stretch>
          </p:blipFill>
          <p:spPr>
            <a:xfrm>
              <a:off x="12914" y="5057"/>
              <a:ext cx="3724" cy="5280"/>
            </a:xfrm>
            <a:prstGeom prst="rect">
              <a:avLst/>
            </a:prstGeom>
          </p:spPr>
        </p:pic>
      </p:grpSp>
      <p:pic>
        <p:nvPicPr>
          <p:cNvPr id="22" name="图形" descr="5d1dse482853c6"/>
          <p:cNvPicPr>
            <a:picLocks noChangeAspect="1"/>
          </p:cNvPicPr>
          <p:nvPr/>
        </p:nvPicPr>
        <p:blipFill>
          <a:blip r:embed="rId7"/>
          <a:srcRect t="64885" r="80052"/>
          <a:stretch>
            <a:fillRect/>
          </a:stretch>
        </p:blipFill>
        <p:spPr>
          <a:xfrm>
            <a:off x="-68580" y="4531995"/>
            <a:ext cx="2642870" cy="2326005"/>
          </a:xfrm>
          <a:prstGeom prst="rect">
            <a:avLst/>
          </a:prstGeom>
        </p:spPr>
      </p:pic>
      <p:pic>
        <p:nvPicPr>
          <p:cNvPr id="23" name="图形" descr="5d1dse482853c6"/>
          <p:cNvPicPr>
            <a:picLocks noChangeAspect="1"/>
          </p:cNvPicPr>
          <p:nvPr/>
        </p:nvPicPr>
        <p:blipFill>
          <a:blip r:embed="rId7"/>
          <a:srcRect l="88234" t="44365" b="25750"/>
          <a:stretch>
            <a:fillRect/>
          </a:stretch>
        </p:blipFill>
        <p:spPr>
          <a:xfrm flipH="1">
            <a:off x="1435735" y="4069080"/>
            <a:ext cx="1228725" cy="1561465"/>
          </a:xfrm>
          <a:prstGeom prst="rect">
            <a:avLst/>
          </a:prstGeom>
        </p:spPr>
      </p:pic>
      <p:pic>
        <p:nvPicPr>
          <p:cNvPr id="12" name="Picture 11"/>
          <p:cNvPicPr>
            <a:picLocks noChangeAspect="1"/>
          </p:cNvPicPr>
          <p:nvPr/>
        </p:nvPicPr>
        <p:blipFill rotWithShape="1">
          <a:blip r:embed="rId9"/>
          <a:srcRect b="53723"/>
          <a:stretch/>
        </p:blipFill>
        <p:spPr>
          <a:xfrm rot="182133">
            <a:off x="2218608" y="1457373"/>
            <a:ext cx="7754784" cy="1847969"/>
          </a:xfrm>
          <a:prstGeom prst="rect">
            <a:avLst/>
          </a:prstGeom>
        </p:spPr>
      </p:pic>
      <p:pic>
        <p:nvPicPr>
          <p:cNvPr id="16" name="Picture 15">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83070" y="-635"/>
            <a:ext cx="1523956" cy="1508868"/>
          </a:xfrm>
          <a:prstGeom prst="rect">
            <a:avLst/>
          </a:prstGeom>
        </p:spPr>
      </p:pic>
      <p:pic>
        <p:nvPicPr>
          <p:cNvPr id="5" name="Picture 4"/>
          <p:cNvPicPr>
            <a:picLocks noChangeAspect="1"/>
          </p:cNvPicPr>
          <p:nvPr/>
        </p:nvPicPr>
        <p:blipFill>
          <a:blip r:embed="rId11"/>
          <a:stretch>
            <a:fillRect/>
          </a:stretch>
        </p:blipFill>
        <p:spPr>
          <a:xfrm>
            <a:off x="1052937" y="2789028"/>
            <a:ext cx="9711770" cy="1932599"/>
          </a:xfrm>
          <a:prstGeom prst="rect">
            <a:avLst/>
          </a:prstGeom>
        </p:spPr>
      </p:pic>
      <p:pic>
        <p:nvPicPr>
          <p:cNvPr id="6" name="Picture 5"/>
          <p:cNvPicPr>
            <a:picLocks noChangeAspect="1"/>
          </p:cNvPicPr>
          <p:nvPr/>
        </p:nvPicPr>
        <p:blipFill>
          <a:blip r:embed="rId12"/>
          <a:stretch>
            <a:fillRect/>
          </a:stretch>
        </p:blipFill>
        <p:spPr>
          <a:xfrm>
            <a:off x="3209294" y="3609507"/>
            <a:ext cx="5773412" cy="1859441"/>
          </a:xfrm>
          <a:prstGeom prst="rect">
            <a:avLst/>
          </a:prstGeom>
        </p:spPr>
      </p:pic>
      <p:sp>
        <p:nvSpPr>
          <p:cNvPr id="17" name="TextBox 16"/>
          <p:cNvSpPr txBox="1"/>
          <p:nvPr/>
        </p:nvSpPr>
        <p:spPr>
          <a:xfrm>
            <a:off x="2574290" y="-14752"/>
            <a:ext cx="7374135" cy="646331"/>
          </a:xfrm>
          <a:prstGeom prst="rect">
            <a:avLst/>
          </a:prstGeom>
          <a:noFill/>
        </p:spPr>
        <p:txBody>
          <a:bodyPr wrap="none" rtlCol="0">
            <a:spAutoFit/>
          </a:bodyPr>
          <a:lstStyle/>
          <a:p>
            <a:r>
              <a:rPr lang="en-US" sz="3600" b="1" dirty="0" smtClean="0">
                <a:solidFill>
                  <a:schemeClr val="bg1"/>
                </a:solidFill>
                <a:latin typeface="Times New Roman" panose="02020603050405020304" pitchFamily="18" charset="0"/>
                <a:cs typeface="Times New Roman" panose="02020603050405020304" pitchFamily="18" charset="0"/>
              </a:rPr>
              <a:t>TRƯỜNG TIỂU HỌC LONG BIÊN</a:t>
            </a:r>
            <a:endParaRPr lang="en-US" sz="3600" b="1"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65616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16" presetClass="entr" presetSubtype="21"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069" t="10582" r="38495" b="50757"/>
          <a:stretch/>
        </p:blipFill>
        <p:spPr>
          <a:xfrm>
            <a:off x="1190820" y="651184"/>
            <a:ext cx="2925116" cy="2152552"/>
          </a:xfrm>
          <a:prstGeom prst="rect">
            <a:avLst/>
          </a:prstGeom>
        </p:spPr>
      </p:pic>
      <p:sp>
        <p:nvSpPr>
          <p:cNvPr id="3" name="TextBox 2"/>
          <p:cNvSpPr txBox="1"/>
          <p:nvPr/>
        </p:nvSpPr>
        <p:spPr>
          <a:xfrm>
            <a:off x="1045030" y="2527157"/>
            <a:ext cx="9418320" cy="2308324"/>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nl-NL" sz="3600" b="1">
                <a:solidFill>
                  <a:srgbClr val="002060"/>
                </a:solidFill>
                <a:latin typeface="Cambria" panose="02040503050406030204" pitchFamily="18" charset="0"/>
                <a:ea typeface="Cambria" panose="02040503050406030204" pitchFamily="18" charset="0"/>
              </a:rPr>
              <a:t>Việc chi tiêu phù hợp với các khoản thu là rất cần thiết đối với mỗi gia đình. Khi cân đối được thu – chi và chi tiêu tiết kiệm, các gia đình sẽ không gặp khó khăn về tài chính.</a:t>
            </a:r>
            <a:endParaRPr lang="en-US" sz="3600" b="1">
              <a:solidFill>
                <a:srgbClr val="002060"/>
              </a:solidFill>
              <a:latin typeface="Cambria" panose="02040503050406030204" pitchFamily="18" charset="0"/>
              <a:ea typeface="Cambria" panose="02040503050406030204" pitchFamily="18"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a:off x="10651044" y="2596784"/>
            <a:ext cx="1482275" cy="4410075"/>
          </a:xfrm>
          <a:prstGeom prst="rect">
            <a:avLst/>
          </a:prstGeom>
        </p:spPr>
      </p:pic>
    </p:spTree>
    <p:extLst>
      <p:ext uri="{BB962C8B-B14F-4D97-AF65-F5344CB8AC3E}">
        <p14:creationId xmlns:p14="http://schemas.microsoft.com/office/powerpoint/2010/main" val="525041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21318256">
            <a:off x="1223669" y="548371"/>
            <a:ext cx="4109060" cy="2755631"/>
          </a:xfrm>
          <a:prstGeom prst="rect">
            <a:avLst/>
          </a:prstGeom>
        </p:spPr>
      </p:pic>
      <p:pic>
        <p:nvPicPr>
          <p:cNvPr id="7" name="图片 55">
            <a:extLst>
              <a:ext uri="{FF2B5EF4-FFF2-40B4-BE49-F238E27FC236}">
                <a16:creationId xmlns:a16="http://schemas.microsoft.com/office/drawing/2014/main" id="{FC252311-5B28-D452-D611-B7EF425834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8" name="Picture 7"/>
          <p:cNvPicPr>
            <a:picLocks noChangeAspect="1"/>
          </p:cNvPicPr>
          <p:nvPr/>
        </p:nvPicPr>
        <p:blipFill>
          <a:blip r:embed="rId4"/>
          <a:stretch>
            <a:fillRect/>
          </a:stretch>
        </p:blipFill>
        <p:spPr>
          <a:xfrm>
            <a:off x="1437584" y="2674121"/>
            <a:ext cx="9211854" cy="3023878"/>
          </a:xfrm>
          <a:prstGeom prst="rect">
            <a:avLst/>
          </a:prstGeom>
        </p:spPr>
      </p:pic>
    </p:spTree>
    <p:extLst>
      <p:ext uri="{BB962C8B-B14F-4D97-AF65-F5344CB8AC3E}">
        <p14:creationId xmlns:p14="http://schemas.microsoft.com/office/powerpoint/2010/main" val="3594577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Chọn một</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trong các trường hợp sau để thực hành việc chi tiêu: </a:t>
            </a:r>
            <a:endParaRPr lang="en-US" sz="3600" b="1">
              <a:solidFill>
                <a:srgbClr val="002060"/>
              </a:solidFill>
              <a:latin typeface="Cambria" panose="02040503050406030204" pitchFamily="18" charset="0"/>
              <a:ea typeface="Cambria" panose="02040503050406030204" pitchFamily="18" charset="0"/>
            </a:endParaRPr>
          </a:p>
        </p:txBody>
      </p:sp>
      <p:sp>
        <p:nvSpPr>
          <p:cNvPr id="3" name="TextBox 2"/>
          <p:cNvSpPr txBox="1"/>
          <p:nvPr/>
        </p:nvSpPr>
        <p:spPr>
          <a:xfrm>
            <a:off x="910046" y="1948037"/>
            <a:ext cx="10554787" cy="2708434"/>
          </a:xfrm>
          <a:prstGeom prst="rect">
            <a:avLst/>
          </a:prstGeom>
          <a:noFill/>
        </p:spPr>
        <p:txBody>
          <a:bodyPr wrap="square" rtlCol="0">
            <a:spAutoFit/>
          </a:bodyPr>
          <a:lstStyle/>
          <a:p>
            <a:pPr algn="just">
              <a:spcAft>
                <a:spcPts val="600"/>
              </a:spcAft>
            </a:pPr>
            <a:r>
              <a:rPr lang="en-US" sz="3200">
                <a:latin typeface="Cambria" panose="02040503050406030204" pitchFamily="18" charset="0"/>
                <a:ea typeface="Cambria" panose="02040503050406030204" pitchFamily="18" charset="0"/>
              </a:rPr>
              <a:t>+ Mua quà năm mới cho các thành viên trong gia đình với tổng số tiền 1 000 000 đồng.</a:t>
            </a:r>
          </a:p>
          <a:p>
            <a:pPr algn="just">
              <a:spcAft>
                <a:spcPts val="600"/>
              </a:spcAft>
            </a:pPr>
            <a:r>
              <a:rPr lang="en-US" sz="3200">
                <a:latin typeface="Cambria" panose="02040503050406030204" pitchFamily="18" charset="0"/>
                <a:ea typeface="Cambria" panose="02040503050406030204" pitchFamily="18" charset="0"/>
              </a:rPr>
              <a:t>+ Mua hoa và đồ trang trí Tết với số tiền 500 000 đồng.</a:t>
            </a:r>
          </a:p>
          <a:p>
            <a:pPr algn="just">
              <a:spcAft>
                <a:spcPts val="600"/>
              </a:spcAft>
            </a:pPr>
            <a:r>
              <a:rPr lang="en-US" sz="3200">
                <a:latin typeface="Cambria" panose="02040503050406030204" pitchFamily="18" charset="0"/>
                <a:ea typeface="Cambria" panose="02040503050406030204" pitchFamily="18" charset="0"/>
              </a:rPr>
              <a:t>+ Mua bánh kẹo và thực phẩm để mời khách khi đến thăm nhà ngày Tết với số tiền 800 000 đồng.</a:t>
            </a:r>
          </a:p>
        </p:txBody>
      </p:sp>
    </p:spTree>
    <p:extLst>
      <p:ext uri="{BB962C8B-B14F-4D97-AF65-F5344CB8AC3E}">
        <p14:creationId xmlns:p14="http://schemas.microsoft.com/office/powerpoint/2010/main" val="2403797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8092" y="580791"/>
            <a:ext cx="10554787" cy="1200329"/>
          </a:xfrm>
          <a:prstGeom prst="rect">
            <a:avLst/>
          </a:prstGeom>
          <a:noFill/>
        </p:spPr>
        <p:txBody>
          <a:bodyPr wrap="square" rtlCol="0">
            <a:spAutoFit/>
          </a:bodyPr>
          <a:lstStyle/>
          <a:p>
            <a:pPr algn="just"/>
            <a:r>
              <a:rPr kumimoji="0" lang="en-US" sz="3600" b="1"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So sánh</a:t>
            </a:r>
            <a:r>
              <a:rPr kumimoji="0" lang="en-US" sz="3600" b="1" u="none" strike="noStrike" kern="1200" cap="none" spc="0" normalizeH="0" noProof="0">
                <a:ln>
                  <a:noFill/>
                </a:ln>
                <a:solidFill>
                  <a:srgbClr val="002060"/>
                </a:solidFill>
                <a:effectLst/>
                <a:uLnTx/>
                <a:uFillTx/>
                <a:latin typeface="Cambria" panose="02040503050406030204" pitchFamily="18" charset="0"/>
                <a:ea typeface="Cambria" panose="02040503050406030204" pitchFamily="18" charset="0"/>
              </a:rPr>
              <a:t> giá của các mặt hàng và thảo luận để lựa chọn mặt hàng cho phù hợp với số tiền mình có.</a:t>
            </a:r>
            <a:endParaRPr lang="en-US" sz="3600" b="1">
              <a:solidFill>
                <a:srgbClr val="002060"/>
              </a:solidFill>
              <a:latin typeface="Cambria" panose="02040503050406030204" pitchFamily="18" charset="0"/>
              <a:ea typeface="Cambria" panose="02040503050406030204" pitchFamily="18" charset="0"/>
            </a:endParaRPr>
          </a:p>
        </p:txBody>
      </p:sp>
      <p:grpSp>
        <p:nvGrpSpPr>
          <p:cNvPr id="4" name="Group 3"/>
          <p:cNvGrpSpPr/>
          <p:nvPr/>
        </p:nvGrpSpPr>
        <p:grpSpPr>
          <a:xfrm>
            <a:off x="3738387" y="1675062"/>
            <a:ext cx="3960188" cy="1567791"/>
            <a:chOff x="252583" y="146709"/>
            <a:chExt cx="4995863" cy="1581150"/>
          </a:xfrm>
        </p:grpSpPr>
        <p:pic>
          <p:nvPicPr>
            <p:cNvPr id="5" name="图片 62"/>
            <p:cNvPicPr>
              <a:picLocks noChangeAspect="1"/>
            </p:cNvPicPr>
            <p:nvPr/>
          </p:nvPicPr>
          <p:blipFill rotWithShape="1">
            <a:blip r:embed="rId2"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6" name="TextBox 5"/>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YÊ</a:t>
              </a:r>
              <a:r>
                <a:rPr lang="en-US" sz="4000" b="1">
                  <a:solidFill>
                    <a:srgbClr val="002060"/>
                  </a:solidFill>
                  <a:latin typeface="Cambria" panose="02040503050406030204" pitchFamily="18" charset="0"/>
                  <a:ea typeface="Cambria" panose="02040503050406030204" pitchFamily="18" charset="0"/>
                </a:rPr>
                <a:t>U CẦU</a:t>
              </a:r>
              <a:endPar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7" name="TextBox 6"/>
          <p:cNvSpPr txBox="1"/>
          <p:nvPr/>
        </p:nvSpPr>
        <p:spPr>
          <a:xfrm>
            <a:off x="627017" y="3031107"/>
            <a:ext cx="11116492" cy="2554545"/>
          </a:xfrm>
          <a:prstGeom prst="rect">
            <a:avLst/>
          </a:prstGeom>
          <a:noFill/>
        </p:spPr>
        <p:txBody>
          <a:bodyPr wrap="square" rtlCol="0">
            <a:spAutoFit/>
          </a:bodyPr>
          <a:lstStyle/>
          <a:p>
            <a:pPr algn="just"/>
            <a:r>
              <a:rPr lang="en-US" sz="3200">
                <a:latin typeface="Cambria" panose="02040503050406030204" pitchFamily="18" charset="0"/>
                <a:ea typeface="Cambria" panose="02040503050406030204" pitchFamily="18" charset="0"/>
              </a:rPr>
              <a:t>+ Xác định tổng số tiền nhóm có.</a:t>
            </a:r>
          </a:p>
          <a:p>
            <a:pPr algn="just"/>
            <a:r>
              <a:rPr lang="en-US" sz="3200">
                <a:latin typeface="Cambria" panose="02040503050406030204" pitchFamily="18" charset="0"/>
                <a:ea typeface="Cambria" panose="02040503050406030204" pitchFamily="18" charset="0"/>
              </a:rPr>
              <a:t>+ Với số tiền ấy, nhóm dự định sẽ mua những mặt hàng nào để đáp ứng yêu cầu tình huống đặt ra?</a:t>
            </a:r>
          </a:p>
          <a:p>
            <a:pPr algn="just"/>
            <a:r>
              <a:rPr lang="en-US" sz="3200">
                <a:latin typeface="Cambria" panose="02040503050406030204" pitchFamily="18" charset="0"/>
                <a:ea typeface="Cambria" panose="02040503050406030204" pitchFamily="18" charset="0"/>
              </a:rPr>
              <a:t>+ So sánh giá của các mặt hàng để lựa chọn mặt hàng phù hợp nhất.</a:t>
            </a:r>
            <a:endParaRPr lang="en-US" sz="4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65646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out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pic>
        <p:nvPicPr>
          <p:cNvPr id="7" name="Picture 6"/>
          <p:cNvPicPr>
            <a:picLocks noChangeAspect="1"/>
          </p:cNvPicPr>
          <p:nvPr/>
        </p:nvPicPr>
        <p:blipFill>
          <a:blip r:embed="rId5"/>
          <a:stretch>
            <a:fillRect/>
          </a:stretch>
        </p:blipFill>
        <p:spPr>
          <a:xfrm>
            <a:off x="3648690" y="1848862"/>
            <a:ext cx="4881355" cy="2986619"/>
          </a:xfrm>
          <a:prstGeom prst="rect">
            <a:avLst/>
          </a:prstGeom>
        </p:spPr>
      </p:pic>
    </p:spTree>
    <p:extLst>
      <p:ext uri="{BB962C8B-B14F-4D97-AF65-F5344CB8AC3E}">
        <p14:creationId xmlns:p14="http://schemas.microsoft.com/office/powerpoint/2010/main" val="31112488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966857"/>
          </a:xfrm>
          <a:prstGeom prst="rect">
            <a:avLst/>
          </a:prstGeom>
        </p:spPr>
      </p:pic>
      <p:sp>
        <p:nvSpPr>
          <p:cNvPr id="3" name="TextBox 2"/>
          <p:cNvSpPr txBox="1"/>
          <p:nvPr/>
        </p:nvSpPr>
        <p:spPr>
          <a:xfrm>
            <a:off x="883920" y="215031"/>
            <a:ext cx="10424160" cy="132343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nl-NL" sz="4000" b="1">
                <a:solidFill>
                  <a:schemeClr val="accent3">
                    <a:lumMod val="75000"/>
                  </a:schemeClr>
                </a:solidFill>
                <a:latin typeface="Cambria" panose="02040503050406030204" pitchFamily="18" charset="0"/>
                <a:ea typeface="Cambria" panose="02040503050406030204" pitchFamily="18" charset="0"/>
              </a:rPr>
              <a:t>Cùng với người thân đi mua sắm các mặt hàng phù hợp với tài chính gia đình.</a:t>
            </a:r>
            <a:endParaRPr lang="en-US" sz="4000" b="1">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34174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469" r="14633" b="41954"/>
          <a:stretch/>
        </p:blipFill>
        <p:spPr>
          <a:xfrm>
            <a:off x="1742927" y="748235"/>
            <a:ext cx="7901470" cy="3368361"/>
          </a:xfrm>
          <a:prstGeom prst="rect">
            <a:avLst/>
          </a:prstGeom>
        </p:spPr>
      </p:pic>
      <p:pic>
        <p:nvPicPr>
          <p:cNvPr id="3" name="Đồ họa 5">
            <a:extLst>
              <a:ext uri="{FF2B5EF4-FFF2-40B4-BE49-F238E27FC236}">
                <a16:creationId xmlns:a16="http://schemas.microsoft.com/office/drawing/2014/main" id="{900413A0-4EF4-2CE1-DC66-887E124C0124}"/>
              </a:ext>
            </a:extLst>
          </p:cNvPr>
          <p:cNvPicPr>
            <a:picLocks noChangeAspect="1"/>
          </p:cNvPicPr>
          <p:nvPr/>
        </p:nvPicPr>
        <p:blipFill>
          <a:blip r:embed="rId3"/>
          <a:stretch>
            <a:fillRect/>
          </a:stretch>
        </p:blipFill>
        <p:spPr>
          <a:xfrm flipH="1">
            <a:off x="360020" y="2547670"/>
            <a:ext cx="2336792" cy="3807835"/>
          </a:xfrm>
          <a:prstGeom prst="rect">
            <a:avLst/>
          </a:prstGeom>
        </p:spPr>
      </p:pic>
      <p:pic>
        <p:nvPicPr>
          <p:cNvPr id="4" name="图片 3">
            <a:extLst>
              <a:ext uri="{FF2B5EF4-FFF2-40B4-BE49-F238E27FC236}">
                <a16:creationId xmlns:a16="http://schemas.microsoft.com/office/drawing/2014/main" id="{59661E9A-BB10-ADE2-16FE-57DCDFE879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spTree>
    <p:extLst>
      <p:ext uri="{BB962C8B-B14F-4D97-AF65-F5344CB8AC3E}">
        <p14:creationId xmlns:p14="http://schemas.microsoft.com/office/powerpoint/2010/main" val="2808845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871" y="547305"/>
            <a:ext cx="10916350" cy="6015244"/>
          </a:xfrm>
          <a:prstGeom prst="rect">
            <a:avLst/>
          </a:prstGeom>
        </p:spPr>
      </p:pic>
      <p:pic>
        <p:nvPicPr>
          <p:cNvPr id="3" name="Picture 2"/>
          <p:cNvPicPr>
            <a:picLocks noChangeAspect="1"/>
          </p:cNvPicPr>
          <p:nvPr/>
        </p:nvPicPr>
        <p:blipFill>
          <a:blip r:embed="rId3"/>
          <a:stretch>
            <a:fillRect/>
          </a:stretch>
        </p:blipFill>
        <p:spPr>
          <a:xfrm>
            <a:off x="2860866" y="2592220"/>
            <a:ext cx="7095814" cy="1668450"/>
          </a:xfrm>
          <a:prstGeom prst="rect">
            <a:avLst/>
          </a:prstGeom>
        </p:spPr>
      </p:pic>
      <p:pic>
        <p:nvPicPr>
          <p:cNvPr id="4" name="Đồ họa 8">
            <a:extLst>
              <a:ext uri="{FF2B5EF4-FFF2-40B4-BE49-F238E27FC236}">
                <a16:creationId xmlns:a16="http://schemas.microsoft.com/office/drawing/2014/main" id="{584E515F-E26A-13BF-A562-C04D707C3CF6}"/>
              </a:ext>
            </a:extLst>
          </p:cNvPr>
          <p:cNvPicPr>
            <a:picLocks noChangeAspect="1"/>
          </p:cNvPicPr>
          <p:nvPr/>
        </p:nvPicPr>
        <p:blipFill>
          <a:blip r:embed="rId4"/>
          <a:stretch>
            <a:fillRect/>
          </a:stretch>
        </p:blipFill>
        <p:spPr>
          <a:xfrm>
            <a:off x="0" y="2161563"/>
            <a:ext cx="2416686" cy="3358400"/>
          </a:xfrm>
          <a:prstGeom prst="rect">
            <a:avLst/>
          </a:prstGeom>
        </p:spPr>
      </p:pic>
      <p:pic>
        <p:nvPicPr>
          <p:cNvPr id="5"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56027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6651" y="822960"/>
            <a:ext cx="10737669" cy="5016758"/>
          </a:xfrm>
          <a:prstGeom prst="rect">
            <a:avLst/>
          </a:prstGeom>
          <a:noFill/>
        </p:spPr>
        <p:txBody>
          <a:bodyPr wrap="square" rtlCol="0">
            <a:spAutoFit/>
          </a:bodyPr>
          <a:lstStyle/>
          <a:p>
            <a:pPr algn="just"/>
            <a:r>
              <a:rPr lang="nl-NL" sz="3200" b="1">
                <a:solidFill>
                  <a:srgbClr val="002060"/>
                </a:solidFill>
                <a:latin typeface="Cambria" panose="02040503050406030204" pitchFamily="18" charset="0"/>
                <a:ea typeface="Cambria" panose="02040503050406030204" pitchFamily="18" charset="0"/>
              </a:rPr>
              <a:t>- GV mang đến 3 đồ vật mà HS có thể quan tâm và tổ chức cuộc đấu giá. Mức khởi điểm cho mỗi đồ vật là 0 đồng. Chia lớp thành nhóm 4 hoặc 5 (tùy vào số lượng HS). Mỗi nhóm sẽ được bóc thăm thẻ chữ ghi số tiền. Đến mỗi món hàng, các nhóm sẽ thảo luận và đấu giá cho món đồ phù hợp với “túi tiền” của mình.</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Kết thúc trò chơi, GV hỏi các nhóm: </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em muốn mua món đồ đó?</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đặt giá cao như vậy?</a:t>
            </a:r>
            <a:endParaRPr lang="en-US" sz="3200" b="1">
              <a:solidFill>
                <a:srgbClr val="002060"/>
              </a:solidFill>
              <a:latin typeface="Cambria" panose="02040503050406030204" pitchFamily="18" charset="0"/>
              <a:ea typeface="Cambria" panose="02040503050406030204" pitchFamily="18" charset="0"/>
            </a:endParaRPr>
          </a:p>
          <a:p>
            <a:pPr algn="just"/>
            <a:r>
              <a:rPr lang="nl-NL" sz="3200" b="1">
                <a:solidFill>
                  <a:srgbClr val="002060"/>
                </a:solidFill>
                <a:latin typeface="Cambria" panose="02040503050406030204" pitchFamily="18" charset="0"/>
                <a:ea typeface="Cambria" panose="02040503050406030204" pitchFamily="18" charset="0"/>
              </a:rPr>
              <a:t>+ Vì sao không đặt tiền thêm?</a:t>
            </a:r>
            <a:endParaRPr lang="en-US" sz="3200" b="1">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23459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descr="形状&#10;&#10;描述已自动生成">
            <a:extLst>
              <a:ext uri="{FF2B5EF4-FFF2-40B4-BE49-F238E27FC236}">
                <a16:creationId xmlns:a16="http://schemas.microsoft.com/office/drawing/2014/main" id="{28DB53E1-C159-402F-6C56-333BC6617B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 y="560368"/>
            <a:ext cx="10916350" cy="6015244"/>
          </a:xfrm>
          <a:prstGeom prst="rect">
            <a:avLst/>
          </a:prstGeom>
        </p:spPr>
      </p:pic>
      <p:pic>
        <p:nvPicPr>
          <p:cNvPr id="3" name="Picture 2"/>
          <p:cNvPicPr>
            <a:picLocks noChangeAspect="1"/>
          </p:cNvPicPr>
          <p:nvPr/>
        </p:nvPicPr>
        <p:blipFill>
          <a:blip r:embed="rId3"/>
          <a:stretch>
            <a:fillRect/>
          </a:stretch>
        </p:blipFill>
        <p:spPr>
          <a:xfrm>
            <a:off x="2222281" y="2547670"/>
            <a:ext cx="7747435" cy="1631883"/>
          </a:xfrm>
          <a:prstGeom prst="rect">
            <a:avLst/>
          </a:prstGeom>
        </p:spPr>
      </p:pic>
      <p:pic>
        <p:nvPicPr>
          <p:cNvPr id="5" name="Đồ họa 5">
            <a:extLst>
              <a:ext uri="{FF2B5EF4-FFF2-40B4-BE49-F238E27FC236}">
                <a16:creationId xmlns:a16="http://schemas.microsoft.com/office/drawing/2014/main" id="{900413A0-4EF4-2CE1-DC66-887E124C0124}"/>
              </a:ext>
            </a:extLst>
          </p:cNvPr>
          <p:cNvPicPr>
            <a:picLocks noChangeAspect="1"/>
          </p:cNvPicPr>
          <p:nvPr/>
        </p:nvPicPr>
        <p:blipFill>
          <a:blip r:embed="rId4"/>
          <a:stretch>
            <a:fillRect/>
          </a:stretch>
        </p:blipFill>
        <p:spPr>
          <a:xfrm flipH="1">
            <a:off x="360020" y="2547670"/>
            <a:ext cx="2336792" cy="3807835"/>
          </a:xfrm>
          <a:prstGeom prst="rect">
            <a:avLst/>
          </a:prstGeom>
        </p:spPr>
      </p:pic>
      <p:pic>
        <p:nvPicPr>
          <p:cNvPr id="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270405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4324" t="8756" r="31490" b="43689"/>
          <a:stretch/>
        </p:blipFill>
        <p:spPr>
          <a:xfrm rot="651939">
            <a:off x="1420167" y="731250"/>
            <a:ext cx="3500138" cy="2366505"/>
          </a:xfrm>
          <a:prstGeom prst="rect">
            <a:avLst/>
          </a:prstGeom>
        </p:spPr>
      </p:pic>
      <p:pic>
        <p:nvPicPr>
          <p:cNvPr id="7" name="Picture 6"/>
          <p:cNvPicPr>
            <a:picLocks noChangeAspect="1"/>
          </p:cNvPicPr>
          <p:nvPr/>
        </p:nvPicPr>
        <p:blipFill>
          <a:blip r:embed="rId3"/>
          <a:stretch>
            <a:fillRect/>
          </a:stretch>
        </p:blipFill>
        <p:spPr>
          <a:xfrm>
            <a:off x="1319931" y="2614746"/>
            <a:ext cx="9644708" cy="3657917"/>
          </a:xfrm>
          <a:prstGeom prst="rect">
            <a:avLst/>
          </a:prstGeom>
        </p:spPr>
      </p:pic>
      <p:pic>
        <p:nvPicPr>
          <p:cNvPr id="8" name="图片 55">
            <a:extLst>
              <a:ext uri="{FF2B5EF4-FFF2-40B4-BE49-F238E27FC236}">
                <a16:creationId xmlns:a16="http://schemas.microsoft.com/office/drawing/2014/main" id="{FC252311-5B28-D452-D611-B7EF425834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spTree>
    <p:extLst>
      <p:ext uri="{BB962C8B-B14F-4D97-AF65-F5344CB8AC3E}">
        <p14:creationId xmlns:p14="http://schemas.microsoft.com/office/powerpoint/2010/main" val="1322466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545218" y="2904657"/>
            <a:ext cx="5965094" cy="3530405"/>
          </a:xfrm>
          <a:prstGeom prst="rect">
            <a:avLst/>
          </a:prstGeom>
        </p:spPr>
      </p:pic>
      <p:grpSp>
        <p:nvGrpSpPr>
          <p:cNvPr id="6" name="Group 5"/>
          <p:cNvGrpSpPr/>
          <p:nvPr/>
        </p:nvGrpSpPr>
        <p:grpSpPr>
          <a:xfrm>
            <a:off x="1670007" y="353433"/>
            <a:ext cx="7913047" cy="1780186"/>
            <a:chOff x="1670007" y="353433"/>
            <a:chExt cx="7913047" cy="1780186"/>
          </a:xfrm>
        </p:grpSpPr>
        <p:pic>
          <p:nvPicPr>
            <p:cNvPr id="2" name="Hình ảnh 4">
              <a:extLst>
                <a:ext uri="{FF2B5EF4-FFF2-40B4-BE49-F238E27FC236}">
                  <a16:creationId xmlns:a16="http://schemas.microsoft.com/office/drawing/2014/main" id="{5A6A5F5C-0534-0FED-176A-4CD3D55FC9D4}"/>
                </a:ext>
              </a:extLst>
            </p:cNvPr>
            <p:cNvPicPr>
              <a:picLocks noChangeAspect="1"/>
            </p:cNvPicPr>
            <p:nvPr/>
          </p:nvPicPr>
          <p:blipFill>
            <a:blip r:embed="rId4"/>
            <a:stretch>
              <a:fillRect/>
            </a:stretch>
          </p:blipFill>
          <p:spPr>
            <a:xfrm>
              <a:off x="1670007" y="509414"/>
              <a:ext cx="6840305" cy="1103472"/>
            </a:xfrm>
            <a:prstGeom prst="rect">
              <a:avLst/>
            </a:prstGeom>
          </p:spPr>
        </p:pic>
        <p:pic>
          <p:nvPicPr>
            <p:cNvPr id="5" name="Picture 4"/>
            <p:cNvPicPr>
              <a:picLocks noChangeAspect="1"/>
            </p:cNvPicPr>
            <p:nvPr/>
          </p:nvPicPr>
          <p:blipFill>
            <a:blip r:embed="rId5"/>
            <a:stretch>
              <a:fillRect/>
            </a:stretch>
          </p:blipFill>
          <p:spPr>
            <a:xfrm>
              <a:off x="8016246" y="353433"/>
              <a:ext cx="1566808" cy="1780186"/>
            </a:xfrm>
            <a:prstGeom prst="rect">
              <a:avLst/>
            </a:prstGeom>
          </p:spPr>
        </p:pic>
      </p:grpSp>
      <p:sp>
        <p:nvSpPr>
          <p:cNvPr id="7" name="TextBox 6"/>
          <p:cNvSpPr txBox="1"/>
          <p:nvPr/>
        </p:nvSpPr>
        <p:spPr>
          <a:xfrm>
            <a:off x="849086" y="1734308"/>
            <a:ext cx="11142617" cy="523220"/>
          </a:xfrm>
          <a:prstGeom prst="rect">
            <a:avLst/>
          </a:prstGeom>
          <a:noFill/>
        </p:spPr>
        <p:txBody>
          <a:bodyPr wrap="square" rtlCol="0">
            <a:spAutoFit/>
          </a:bodyPr>
          <a:lstStyle/>
          <a:p>
            <a:r>
              <a:rPr lang="nl-NL" sz="2800" b="1">
                <a:latin typeface="Cambria" panose="02040503050406030204" pitchFamily="18" charset="0"/>
                <a:ea typeface="Cambria" panose="02040503050406030204" pitchFamily="18" charset="0"/>
              </a:rPr>
              <a:t>Chia sẻ về các khoản thu, chi của gia đình bằng sơ đồ đã chuẩn bị.</a:t>
            </a:r>
            <a:endParaRPr lang="en-US" sz="2800" b="1">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256745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9980023"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Gia đình em có những nguồn thu nhập nào?</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877388" y="1920360"/>
            <a:ext cx="6945086" cy="584775"/>
          </a:xfrm>
          <a:prstGeom prst="rect">
            <a:avLst/>
          </a:prstGeom>
          <a:noFill/>
        </p:spPr>
        <p:txBody>
          <a:bodyPr wrap="square" rtlCol="0">
            <a:spAutoFit/>
          </a:bodyPr>
          <a:lstStyle/>
          <a:p>
            <a:r>
              <a:rPr lang="nl-NL" sz="3200" dirty="0">
                <a:solidFill>
                  <a:schemeClr val="accent6">
                    <a:lumMod val="75000"/>
                  </a:schemeClr>
                </a:solidFill>
                <a:latin typeface="Cambria" panose="02040503050406030204" pitchFamily="18" charset="0"/>
                <a:ea typeface="Cambria" panose="02040503050406030204" pitchFamily="18" charset="0"/>
              </a:rPr>
              <a:t>Tiền lương của bố, mẹ</a:t>
            </a:r>
            <a:endParaRPr lang="en-US" sz="3200" dirty="0">
              <a:solidFill>
                <a:schemeClr val="accent6">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26989"/>
            <a:ext cx="10868296" cy="1077218"/>
          </a:xfrm>
          <a:prstGeom prst="rect">
            <a:avLst/>
          </a:prstGeom>
          <a:noFill/>
        </p:spPr>
        <p:txBody>
          <a:bodyPr wrap="square" rtlCol="0">
            <a:spAutoFit/>
          </a:bodyPr>
          <a:lstStyle/>
          <a:p>
            <a:pPr algn="just"/>
            <a:r>
              <a:rPr lang="nl-NL" sz="3200" dirty="0">
                <a:solidFill>
                  <a:srgbClr val="002060"/>
                </a:solidFill>
                <a:latin typeface="Cambria" panose="02040503050406030204" pitchFamily="18" charset="0"/>
                <a:ea typeface="Cambria" panose="02040503050406030204" pitchFamily="18" charset="0"/>
              </a:rPr>
              <a:t>+ Trong những nguồn thu ấy, nguồn thu nào là cố định hằng tháng, nguồn thu nào là đột xuất?</a:t>
            </a:r>
            <a:endParaRPr lang="en-US" sz="3200" dirty="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770710" y="3643396"/>
            <a:ext cx="10868296" cy="1077218"/>
          </a:xfrm>
          <a:prstGeom prst="rect">
            <a:avLst/>
          </a:prstGeom>
          <a:noFill/>
        </p:spPr>
        <p:txBody>
          <a:bodyPr wrap="square" rtlCol="0">
            <a:spAutoFit/>
          </a:bodyPr>
          <a:lstStyle/>
          <a:p>
            <a:pPr algn="just"/>
            <a:r>
              <a:rPr lang="nl-NL" sz="3200">
                <a:solidFill>
                  <a:schemeClr val="accent4">
                    <a:lumMod val="75000"/>
                  </a:schemeClr>
                </a:solidFill>
                <a:latin typeface="Cambria" panose="02040503050406030204" pitchFamily="18" charset="0"/>
                <a:ea typeface="Cambria" panose="02040503050406030204" pitchFamily="18" charset="0"/>
              </a:rPr>
              <a:t>Nguồn thu cố định hàng tháng là tiền lương của bố mẹ, nguồn thu đột xuất là được ông bà cho, bố mẹ được thưởng, ...</a:t>
            </a:r>
            <a:endParaRPr lang="en-US" sz="3200">
              <a:solidFill>
                <a:schemeClr val="accent4">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55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Những khoản chi cố định hàng tháng của gia đình em là gì?</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6945086" cy="584775"/>
          </a:xfrm>
          <a:prstGeom prst="rect">
            <a:avLst/>
          </a:prstGeom>
          <a:noFill/>
        </p:spPr>
        <p:txBody>
          <a:bodyPr wrap="square" rtlCol="0">
            <a:spAutoFit/>
          </a:bodyPr>
          <a:lstStyle/>
          <a:p>
            <a:r>
              <a:rPr lang="nl-NL" sz="3200">
                <a:solidFill>
                  <a:schemeClr val="accent4">
                    <a:lumMod val="75000"/>
                  </a:schemeClr>
                </a:solidFill>
                <a:latin typeface="Cambria" panose="02040503050406030204" pitchFamily="18" charset="0"/>
                <a:ea typeface="Cambria" panose="02040503050406030204" pitchFamily="18" charset="0"/>
              </a:rPr>
              <a:t>Tiền ăn, tiền điện, nước, tiền học,....</a:t>
            </a:r>
            <a:endParaRPr lang="en-US" sz="4800">
              <a:solidFill>
                <a:schemeClr val="accent4">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54963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Có khoản chi nào phát sinh không?</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182109"/>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Sinh nhật bạn bè, sinh nhật người thân, đám cưới, mua đồ đạc, sửa xe, ....</a:t>
            </a:r>
            <a:endParaRPr lang="en-US" sz="48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8603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3">
            <a:extLst>
              <a:ext uri="{FF2B5EF4-FFF2-40B4-BE49-F238E27FC236}">
                <a16:creationId xmlns:a16="http://schemas.microsoft.com/office/drawing/2014/main" id="{D7DF91C0-DB27-1015-BAC8-EBFA1FC7C59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088018" y="5135551"/>
            <a:ext cx="2261913" cy="1338700"/>
          </a:xfrm>
          <a:prstGeom prst="rect">
            <a:avLst/>
          </a:prstGeom>
        </p:spPr>
      </p:pic>
      <p:grpSp>
        <p:nvGrpSpPr>
          <p:cNvPr id="3" name="Group 2"/>
          <p:cNvGrpSpPr/>
          <p:nvPr/>
        </p:nvGrpSpPr>
        <p:grpSpPr>
          <a:xfrm>
            <a:off x="0" y="1"/>
            <a:ext cx="3422469" cy="1214846"/>
            <a:chOff x="252583" y="146709"/>
            <a:chExt cx="4995863" cy="1581150"/>
          </a:xfrm>
        </p:grpSpPr>
        <p:pic>
          <p:nvPicPr>
            <p:cNvPr id="4" name="图片 62"/>
            <p:cNvPicPr>
              <a:picLocks noChangeAspect="1"/>
            </p:cNvPicPr>
            <p:nvPr/>
          </p:nvPicPr>
          <p:blipFill rotWithShape="1">
            <a:blip r:embed="rId4" cstate="print">
              <a:extLst>
                <a:ext uri="{28A0092B-C50C-407E-A947-70E740481C1C}">
                  <a14:useLocalDpi xmlns:a14="http://schemas.microsoft.com/office/drawing/2010/main" val="0"/>
                </a:ext>
              </a:extLst>
            </a:blip>
            <a:srcRect l="741" t="57748" r="58281" b="15018"/>
            <a:stretch/>
          </p:blipFill>
          <p:spPr>
            <a:xfrm>
              <a:off x="252583" y="146709"/>
              <a:ext cx="4995863" cy="1581150"/>
            </a:xfrm>
            <a:prstGeom prst="rect">
              <a:avLst/>
            </a:prstGeom>
          </p:spPr>
        </p:pic>
        <p:sp>
          <p:nvSpPr>
            <p:cNvPr id="5" name="TextBox 4"/>
            <p:cNvSpPr txBox="1"/>
            <p:nvPr/>
          </p:nvSpPr>
          <p:spPr>
            <a:xfrm>
              <a:off x="770575" y="791884"/>
              <a:ext cx="3707295" cy="70788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GỢI Ý</a:t>
              </a:r>
            </a:p>
          </p:txBody>
        </p:sp>
      </p:grpSp>
      <p:sp>
        <p:nvSpPr>
          <p:cNvPr id="9" name="TextBox 8"/>
          <p:cNvSpPr txBox="1"/>
          <p:nvPr/>
        </p:nvSpPr>
        <p:spPr>
          <a:xfrm>
            <a:off x="770710" y="1403559"/>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Thế nào là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0" name="TextBox 9"/>
          <p:cNvSpPr txBox="1"/>
          <p:nvPr/>
        </p:nvSpPr>
        <p:spPr>
          <a:xfrm>
            <a:off x="1151708" y="1942214"/>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Mua vừa đủ, phù hợp với tài chính gia đình, không mua thừa mà không dùng đến.</a:t>
            </a:r>
            <a:endParaRPr lang="en-US" sz="3200">
              <a:solidFill>
                <a:schemeClr val="accent3">
                  <a:lumMod val="75000"/>
                </a:schemeClr>
              </a:solidFill>
              <a:latin typeface="Cambria" panose="02040503050406030204" pitchFamily="18" charset="0"/>
              <a:ea typeface="Cambria" panose="02040503050406030204" pitchFamily="18" charset="0"/>
            </a:endParaRPr>
          </a:p>
        </p:txBody>
      </p:sp>
      <p:sp>
        <p:nvSpPr>
          <p:cNvPr id="11" name="TextBox 10"/>
          <p:cNvSpPr txBox="1"/>
          <p:nvPr/>
        </p:nvSpPr>
        <p:spPr>
          <a:xfrm>
            <a:off x="770710" y="2973312"/>
            <a:ext cx="10868296" cy="584775"/>
          </a:xfrm>
          <a:prstGeom prst="rect">
            <a:avLst/>
          </a:prstGeom>
          <a:noFill/>
        </p:spPr>
        <p:txBody>
          <a:bodyPr wrap="square" rtlCol="0">
            <a:spAutoFit/>
          </a:bodyPr>
          <a:lstStyle/>
          <a:p>
            <a:r>
              <a:rPr lang="nl-NL" sz="3200">
                <a:solidFill>
                  <a:srgbClr val="002060"/>
                </a:solidFill>
                <a:latin typeface="Cambria" panose="02040503050406030204" pitchFamily="18" charset="0"/>
                <a:ea typeface="Cambria" panose="02040503050406030204" pitchFamily="18" charset="0"/>
              </a:rPr>
              <a:t>+ Lợi ích của việc chi tiêu tiết kiệm.</a:t>
            </a:r>
            <a:endParaRPr lang="en-US" sz="3200">
              <a:solidFill>
                <a:srgbClr val="002060"/>
              </a:solidFill>
              <a:latin typeface="Cambria" panose="02040503050406030204" pitchFamily="18" charset="0"/>
              <a:ea typeface="Cambria" panose="02040503050406030204" pitchFamily="18" charset="0"/>
            </a:endParaRPr>
          </a:p>
        </p:txBody>
      </p:sp>
      <p:sp>
        <p:nvSpPr>
          <p:cNvPr id="12" name="TextBox 11"/>
          <p:cNvSpPr txBox="1"/>
          <p:nvPr/>
        </p:nvSpPr>
        <p:spPr>
          <a:xfrm>
            <a:off x="1151708" y="3558087"/>
            <a:ext cx="10487298" cy="1077218"/>
          </a:xfrm>
          <a:prstGeom prst="rect">
            <a:avLst/>
          </a:prstGeom>
          <a:noFill/>
        </p:spPr>
        <p:txBody>
          <a:bodyPr wrap="square" rtlCol="0">
            <a:spAutoFit/>
          </a:bodyPr>
          <a:lstStyle/>
          <a:p>
            <a:pPr algn="just"/>
            <a:r>
              <a:rPr lang="nl-NL" sz="3200">
                <a:solidFill>
                  <a:schemeClr val="accent3">
                    <a:lumMod val="75000"/>
                  </a:schemeClr>
                </a:solidFill>
                <a:latin typeface="Cambria" panose="02040503050406030204" pitchFamily="18" charset="0"/>
                <a:ea typeface="Cambria" panose="02040503050406030204" pitchFamily="18" charset="0"/>
              </a:rPr>
              <a:t>Khi chi tiêu tiết kiệm, hợp lý, gia đình sẽ không gặp khó khăn về tài chính.</a:t>
            </a:r>
            <a:endParaRPr lang="en-US" sz="3200">
              <a:solidFill>
                <a:schemeClr val="accent3">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74053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1368">
      <a:dk1>
        <a:srgbClr val="000000"/>
      </a:dk1>
      <a:lt1>
        <a:srgbClr val="FFFFFF"/>
      </a:lt1>
      <a:dk2>
        <a:srgbClr val="0F1423"/>
      </a:dk2>
      <a:lt2>
        <a:srgbClr val="FFFFFF"/>
      </a:lt2>
      <a:accent1>
        <a:srgbClr val="FE7A26"/>
      </a:accent1>
      <a:accent2>
        <a:srgbClr val="FEA259"/>
      </a:accent2>
      <a:accent3>
        <a:srgbClr val="FE7A26"/>
      </a:accent3>
      <a:accent4>
        <a:srgbClr val="FEA259"/>
      </a:accent4>
      <a:accent5>
        <a:srgbClr val="FE7A26"/>
      </a:accent5>
      <a:accent6>
        <a:srgbClr val="FEA259"/>
      </a:accent6>
      <a:hlink>
        <a:srgbClr val="FE7A26"/>
      </a:hlink>
      <a:folHlink>
        <a:srgbClr val="FEA259"/>
      </a:folHlink>
    </a:clrScheme>
    <a:fontScheme name="自定义 9">
      <a:majorFont>
        <a:latin typeface="思源宋体 SemiBold"/>
        <a:ea typeface="思源宋体 SemiBold"/>
        <a:cs typeface=""/>
      </a:majorFont>
      <a:minorFont>
        <a:latin typeface="思源宋体 SemiBold"/>
        <a:ea typeface="思源宋体 SemiBol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547</Words>
  <Application>Microsoft Office PowerPoint</Application>
  <PresentationFormat>Widescreen</PresentationFormat>
  <Paragraphs>33</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微软雅黑</vt:lpstr>
      <vt:lpstr>Arial</vt:lpstr>
      <vt:lpstr>Calibri</vt:lpstr>
      <vt:lpstr>Cambria</vt:lpstr>
      <vt:lpstr>等线</vt:lpstr>
      <vt:lpstr>Times New Roman</vt:lpstr>
      <vt:lpstr>Wingdings</vt:lpstr>
      <vt:lpstr>思源宋体 CN Heavy</vt:lpstr>
      <vt:lpstr>思源宋体 SemiBold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BÍCHNGOC</dc:creator>
  <cp:keywords>MĂNGNON</cp:keywords>
  <cp:lastModifiedBy>Admin</cp:lastModifiedBy>
  <cp:revision>28</cp:revision>
  <dcterms:created xsi:type="dcterms:W3CDTF">2023-12-09T09:48:29Z</dcterms:created>
  <dcterms:modified xsi:type="dcterms:W3CDTF">2025-02-12T07:33:52Z</dcterms:modified>
</cp:coreProperties>
</file>