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56" r:id="rId4"/>
    <p:sldId id="268" r:id="rId5"/>
    <p:sldId id="314" r:id="rId7"/>
    <p:sldId id="351" r:id="rId8"/>
    <p:sldId id="309" r:id="rId9"/>
    <p:sldId id="310" r:id="rId10"/>
    <p:sldId id="353" r:id="rId11"/>
    <p:sldId id="354" r:id="rId12"/>
    <p:sldId id="271" r:id="rId1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F"/>
    <a:srgbClr val="000000"/>
    <a:srgbClr val="D4EEFB"/>
    <a:srgbClr val="082A44"/>
    <a:srgbClr val="558ED5"/>
    <a:srgbClr val="0070C0"/>
    <a:srgbClr val="FF0000"/>
    <a:srgbClr val="FFFF00"/>
    <a:srgbClr val="E46C0A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39" d="100"/>
          <a:sy n="39" d="100"/>
        </p:scale>
        <p:origin x="940" y="76"/>
      </p:cViewPr>
      <p:guideLst>
        <p:guide orient="horz" pos="2136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EFA4F-1FA6-401A-84B0-09E8A9593A1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A19F-5560-479B-921B-93A859EF564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653144" y="555171"/>
            <a:ext cx="16981713" cy="9176658"/>
          </a:xfrm>
          <a:custGeom>
            <a:avLst/>
            <a:gdLst>
              <a:gd name="connsiteX0" fmla="*/ 0 w 11321142"/>
              <a:gd name="connsiteY0" fmla="*/ 0 h 6117772"/>
              <a:gd name="connsiteX1" fmla="*/ 0 w 11321142"/>
              <a:gd name="connsiteY1" fmla="*/ 0 h 6117772"/>
              <a:gd name="connsiteX2" fmla="*/ 11321142 w 11321142"/>
              <a:gd name="connsiteY2" fmla="*/ 0 h 6117772"/>
              <a:gd name="connsiteX3" fmla="*/ 11321142 w 11321142"/>
              <a:gd name="connsiteY3" fmla="*/ 0 h 6117772"/>
              <a:gd name="connsiteX4" fmla="*/ 11321142 w 11321142"/>
              <a:gd name="connsiteY4" fmla="*/ 6117772 h 6117772"/>
              <a:gd name="connsiteX5" fmla="*/ 11321142 w 11321142"/>
              <a:gd name="connsiteY5" fmla="*/ 6117772 h 6117772"/>
              <a:gd name="connsiteX6" fmla="*/ 0 w 11321142"/>
              <a:gd name="connsiteY6" fmla="*/ 6117772 h 6117772"/>
              <a:gd name="connsiteX7" fmla="*/ 0 w 11321142"/>
              <a:gd name="connsiteY7" fmla="*/ 6117772 h 6117772"/>
              <a:gd name="connsiteX8" fmla="*/ 0 w 11321142"/>
              <a:gd name="connsiteY8" fmla="*/ 0 h 61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2" h="6117772" fill="none" extrusionOk="0">
                <a:moveTo>
                  <a:pt x="0" y="0"/>
                </a:moveTo>
                <a:lnTo>
                  <a:pt x="0" y="0"/>
                </a:lnTo>
                <a:cubicBezTo>
                  <a:pt x="2216514" y="-126796"/>
                  <a:pt x="5915482" y="-73671"/>
                  <a:pt x="11321142" y="0"/>
                </a:cubicBezTo>
                <a:lnTo>
                  <a:pt x="11321142" y="0"/>
                </a:lnTo>
                <a:cubicBezTo>
                  <a:pt x="11447114" y="636508"/>
                  <a:pt x="11184798" y="3634682"/>
                  <a:pt x="11321142" y="6117772"/>
                </a:cubicBezTo>
                <a:lnTo>
                  <a:pt x="11321142" y="6117772"/>
                </a:lnTo>
                <a:cubicBezTo>
                  <a:pt x="7831853" y="6092813"/>
                  <a:pt x="3852703" y="6190885"/>
                  <a:pt x="0" y="6117772"/>
                </a:cubicBezTo>
                <a:lnTo>
                  <a:pt x="0" y="6117772"/>
                </a:lnTo>
                <a:cubicBezTo>
                  <a:pt x="4539" y="3374267"/>
                  <a:pt x="65979" y="929325"/>
                  <a:pt x="0" y="0"/>
                </a:cubicBezTo>
                <a:close/>
              </a:path>
              <a:path w="11321142" h="6117772" stroke="0" extrusionOk="0">
                <a:moveTo>
                  <a:pt x="0" y="0"/>
                </a:moveTo>
                <a:lnTo>
                  <a:pt x="0" y="0"/>
                </a:lnTo>
                <a:cubicBezTo>
                  <a:pt x="2045449" y="-159798"/>
                  <a:pt x="8682316" y="169519"/>
                  <a:pt x="11321142" y="0"/>
                </a:cubicBezTo>
                <a:lnTo>
                  <a:pt x="11321142" y="0"/>
                </a:lnTo>
                <a:cubicBezTo>
                  <a:pt x="11372939" y="2164741"/>
                  <a:pt x="11316300" y="4511909"/>
                  <a:pt x="11321142" y="6117772"/>
                </a:cubicBezTo>
                <a:lnTo>
                  <a:pt x="11321142" y="6117772"/>
                </a:lnTo>
                <a:cubicBezTo>
                  <a:pt x="6335346" y="6146268"/>
                  <a:pt x="4573023" y="6222196"/>
                  <a:pt x="0" y="6117772"/>
                </a:cubicBezTo>
                <a:lnTo>
                  <a:pt x="0" y="6117772"/>
                </a:lnTo>
                <a:cubicBezTo>
                  <a:pt x="-163603" y="3075327"/>
                  <a:pt x="76112" y="1260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266700"/>
            <a:ext cx="2380952" cy="238095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7277100"/>
            <a:ext cx="2380952" cy="238095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2687300"/>
            <a:ext cx="2380952" cy="2380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12.svg"/><Relationship Id="rId19" Type="http://schemas.openxmlformats.org/officeDocument/2006/relationships/image" Target="../media/image29.png"/><Relationship Id="rId18" Type="http://schemas.openxmlformats.org/officeDocument/2006/relationships/image" Target="../media/image28.svg"/><Relationship Id="rId17" Type="http://schemas.openxmlformats.org/officeDocument/2006/relationships/image" Target="../media/image27.png"/><Relationship Id="rId16" Type="http://schemas.openxmlformats.org/officeDocument/2006/relationships/image" Target="../media/image26.svg"/><Relationship Id="rId15" Type="http://schemas.openxmlformats.org/officeDocument/2006/relationships/image" Target="../media/image25.png"/><Relationship Id="rId14" Type="http://schemas.openxmlformats.org/officeDocument/2006/relationships/image" Target="../media/image24.svg"/><Relationship Id="rId13" Type="http://schemas.openxmlformats.org/officeDocument/2006/relationships/image" Target="../media/image23.png"/><Relationship Id="rId12" Type="http://schemas.openxmlformats.org/officeDocument/2006/relationships/image" Target="../media/image22.svg"/><Relationship Id="rId11" Type="http://schemas.openxmlformats.org/officeDocument/2006/relationships/image" Target="../media/image21.png"/><Relationship Id="rId10" Type="http://schemas.openxmlformats.org/officeDocument/2006/relationships/image" Target="../media/image20.sv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28.svg"/><Relationship Id="rId17" Type="http://schemas.openxmlformats.org/officeDocument/2006/relationships/image" Target="../media/image27.png"/><Relationship Id="rId16" Type="http://schemas.openxmlformats.org/officeDocument/2006/relationships/image" Target="../media/image26.svg"/><Relationship Id="rId15" Type="http://schemas.openxmlformats.org/officeDocument/2006/relationships/image" Target="../media/image25.png"/><Relationship Id="rId14" Type="http://schemas.openxmlformats.org/officeDocument/2006/relationships/image" Target="../media/image24.svg"/><Relationship Id="rId13" Type="http://schemas.openxmlformats.org/officeDocument/2006/relationships/image" Target="../media/image23.png"/><Relationship Id="rId12" Type="http://schemas.openxmlformats.org/officeDocument/2006/relationships/image" Target="../media/image22.svg"/><Relationship Id="rId11" Type="http://schemas.openxmlformats.org/officeDocument/2006/relationships/image" Target="../media/image21.png"/><Relationship Id="rId10" Type="http://schemas.openxmlformats.org/officeDocument/2006/relationships/image" Target="../media/image20.sv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22860"/>
            <a:ext cx="18240499" cy="10264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85900"/>
            <a:ext cx="13563600" cy="3510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495300"/>
            <a:ext cx="2048434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/>
          <p:cNvGrpSpPr/>
          <p:nvPr/>
        </p:nvGrpSpPr>
        <p:grpSpPr>
          <a:xfrm>
            <a:off x="304800" y="1437984"/>
            <a:ext cx="17526000" cy="8353715"/>
            <a:chOff x="0" y="0"/>
            <a:chExt cx="8264539" cy="2288928"/>
          </a:xfrm>
        </p:grpSpPr>
        <p:sp>
          <p:nvSpPr>
            <p:cNvPr id="28" name="Freeform 8"/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</p:sp>
        <p:sp>
          <p:nvSpPr>
            <p:cNvPr id="29" name="Freeform 9"/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399" y="3086100"/>
            <a:ext cx="7324813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2"/>
          <p:cNvSpPr txBox="1"/>
          <p:nvPr/>
        </p:nvSpPr>
        <p:spPr>
          <a:xfrm>
            <a:off x="8610600" y="4305300"/>
            <a:ext cx="82296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Hoạt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động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3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: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Kể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chuyện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về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tháp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Chăm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-pa. </a:t>
            </a:r>
            <a:endParaRPr lang="en-US" sz="6400" dirty="0">
              <a:solidFill>
                <a:srgbClr val="FBE675"/>
              </a:solidFill>
              <a:latin typeface="Srirach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/>
          <p:cNvSpPr/>
          <p:nvPr/>
        </p:nvSpPr>
        <p:spPr>
          <a:xfrm>
            <a:off x="3276600" y="2095500"/>
            <a:ext cx="10515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, vector graph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75" b="97234" l="10000" r="90022">
                        <a14:foregroundMark x1="29826" y1="41730" x2="30000" y2="51023"/>
                        <a14:foregroundMark x1="30000" y1="51023" x2="30000" y2="51023"/>
                        <a14:foregroundMark x1="48109" y1="74050" x2="53804" y2="80226"/>
                        <a14:foregroundMark x1="35000" y1="90590" x2="40696" y2="94759"/>
                        <a14:foregroundMark x1="76565" y1="42977" x2="76565" y2="45139"/>
                        <a14:foregroundMark x1="65870" y1="74518" x2="69500" y2="75122"/>
                        <a14:foregroundMark x1="25848" y1="83324" x2="22913" y2="84863"/>
                        <a14:foregroundMark x1="29652" y1="83947" x2="28609" y2="86421"/>
                        <a14:foregroundMark x1="45696" y1="92285" x2="47587" y2="94759"/>
                        <a14:foregroundMark x1="27413" y1="90434" x2="26543" y2="90434"/>
                        <a14:foregroundMark x1="89152" y1="80694" x2="89152" y2="80694"/>
                        <a14:foregroundMark x1="33261" y1="53789" x2="35000" y2="56419"/>
                        <a14:foregroundMark x1="22739" y1="53497" x2="21022" y2="54101"/>
                        <a14:foregroundMark x1="36370" y1="75745" x2="34826" y2="75745"/>
                        <a14:foregroundMark x1="77783" y1="86421" x2="80370" y2="86577"/>
                        <a14:foregroundMark x1="39130" y1="87493" x2="34826" y2="87649"/>
                        <a14:foregroundMark x1="44478" y1="97078" x2="44478" y2="97078"/>
                        <a14:foregroundMark x1="43283" y1="97234" x2="43283" y2="97234"/>
                        <a14:foregroundMark x1="24804" y1="90746" x2="24804" y2="90746"/>
                        <a14:foregroundMark x1="33087" y1="53497" x2="35174" y2="54880"/>
                        <a14:foregroundMark x1="26717" y1="90434" x2="25500" y2="90434"/>
                        <a14:foregroundMark x1="72435" y1="74830" x2="76043" y2="77440"/>
                        <a14:foregroundMark x1="77435" y1="77440" x2="73283" y2="77440"/>
                        <a14:foregroundMark x1="23087" y1="86889" x2="21370" y2="86889"/>
                        <a14:foregroundMark x1="27413" y1="88116" x2="26543" y2="88116"/>
                        <a14:foregroundMark x1="20674" y1="86577" x2="19804" y2="86421"/>
                        <a14:foregroundMark x1="20674" y1="54568" x2="22739" y2="52094"/>
                        <a14:foregroundMark x1="49652" y1="94604" x2="46022" y2="93688"/>
                        <a14:foregroundMark x1="90022" y1="80070" x2="90022" y2="80070"/>
                        <a14:foregroundMark x1="60174" y1="12059" x2="60174" y2="12059"/>
                        <a14:foregroundMark x1="58283" y1="12215" x2="61739" y2="12838"/>
                        <a14:foregroundMark x1="67087" y1="13442" x2="67087" y2="13442"/>
                        <a14:backgroundMark x1="47239" y1="90590" x2="47239" y2="90590"/>
                        <a14:backgroundMark x1="42239" y1="20709" x2="43283" y2="23495"/>
                        <a14:backgroundMark x1="14630" y1="19949" x2="20152" y2="24274"/>
                        <a14:backgroundMark x1="11696" y1="32301" x2="26022" y2="14533"/>
                        <a14:backgroundMark x1="26022" y1="14533" x2="26022" y2="14533"/>
                        <a14:backgroundMark x1="53630" y1="31073" x2="53630" y2="31073"/>
                        <a14:backgroundMark x1="46196" y1="90279" x2="47587" y2="90746"/>
                        <a14:backgroundMark x1="42935" y1="90590" x2="42935" y2="90590"/>
                        <a14:backgroundMark x1="42761" y1="90746" x2="41891" y2="89967"/>
                        <a14:backgroundMark x1="48783" y1="91525" x2="51543" y2="92909"/>
                        <a14:backgroundMark x1="44652" y1="90902" x2="43435" y2="90746"/>
                        <a14:backgroundMark x1="51543" y1="11280" x2="49652" y2="13442"/>
                        <a14:backgroundMark x1="70000" y1="44828" x2="69326" y2="44828"/>
                        <a14:backgroundMark x1="72761" y1="52874" x2="72761" y2="53497"/>
                        <a14:backgroundMark x1="26196" y1="89051" x2="26196" y2="89051"/>
                        <a14:backgroundMark x1="33261" y1="74674" x2="33261" y2="74674"/>
                        <a14:backgroundMark x1="27739" y1="88740" x2="27739" y2="88740"/>
                        <a14:backgroundMark x1="83978" y1="23339" x2="86217" y2="36022"/>
                        <a14:backgroundMark x1="86217" y1="36022" x2="86217" y2="36022"/>
                        <a14:backgroundMark x1="81043" y1="23963" x2="84326" y2="32905"/>
                        <a14:backgroundMark x1="84326" y1="32905" x2="84152" y2="35243"/>
                        <a14:backgroundMark x1="53283" y1="31385" x2="50522" y2="31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006560" y="863163"/>
            <a:ext cx="8281440" cy="9241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3314700"/>
            <a:ext cx="868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/>
              <a:t>Kể</a:t>
            </a:r>
            <a:r>
              <a:rPr lang="en-US" sz="11500" b="1" dirty="0"/>
              <a:t> </a:t>
            </a:r>
            <a:r>
              <a:rPr lang="en-US" sz="11500" b="1" dirty="0" err="1"/>
              <a:t>chuyện</a:t>
            </a:r>
            <a:r>
              <a:rPr lang="en-US" sz="11500" b="1" dirty="0"/>
              <a:t> </a:t>
            </a:r>
            <a:r>
              <a:rPr lang="en-US" sz="11500" b="1" dirty="0" err="1"/>
              <a:t>trước</a:t>
            </a:r>
            <a:r>
              <a:rPr lang="en-US" sz="11500" b="1" dirty="0"/>
              <a:t> </a:t>
            </a:r>
            <a:r>
              <a:rPr lang="en-US" sz="11500" b="1" dirty="0" err="1"/>
              <a:t>lớp</a:t>
            </a:r>
            <a:endParaRPr lang="en-US" sz="115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664064">
            <a:off x="1788287" y="2274496"/>
            <a:ext cx="16007669" cy="6677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62200" y="3009900"/>
            <a:ext cx="14235394" cy="5316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/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/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/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/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Làm thẻ ghi nhớ giới thiệu về một đền tháp Chăm. </a:t>
            </a:r>
            <a:endParaRPr lang="vi-VN" sz="5400" dirty="0">
              <a:solidFill>
                <a:srgbClr val="FFC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AutoShape 2" descr="Thánh địa Mỹ Sơn - Di sản Văn hóa Thế giới được UNESCO công nhận"/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/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5400" y="2476500"/>
            <a:ext cx="9448800" cy="7167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ntent Placeholder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/>
          <p:cNvSpPr/>
          <p:nvPr/>
        </p:nvSpPr>
        <p:spPr>
          <a:xfrm>
            <a:off x="3276600" y="2095500"/>
            <a:ext cx="13182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tranh ảnh về một đền tháp Chăm ở Việt Nam và giới thiệu với bạn, người thân.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58000" y="5829300"/>
            <a:ext cx="8845421" cy="3352800"/>
            <a:chOff x="5943413" y="1879380"/>
            <a:chExt cx="5405003" cy="3706655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6077194" y="1879380"/>
              <a:ext cx="5271222" cy="3585248"/>
            </a:xfrm>
            <a:prstGeom prst="roundRect">
              <a:avLst/>
            </a:prstGeom>
            <a:solidFill>
              <a:srgbClr val="ACE6C9"/>
            </a:solidFill>
            <a:ln w="57150">
              <a:solidFill>
                <a:srgbClr val="2E9C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Content Placeholder 2"/>
            <p:cNvSpPr txBox="1"/>
            <p:nvPr/>
          </p:nvSpPr>
          <p:spPr>
            <a:xfrm>
              <a:off x="5943413" y="2000787"/>
              <a:ext cx="5381756" cy="3585248"/>
            </a:xfr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Địa điểm (tỉnh hoặc thành phố).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+Thời gian xây dựng.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Đặc điểm nổi bật.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/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/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/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/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Tranh ảnh về khu di tích Thánh địa Mỹ Sơn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AutoShape 2" descr="Thánh địa Mỹ Sơn - Di sản Văn hóa Thế giới được UNESCO công nhận"/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/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Khám phá thánh địa Mỹ Sơn – Nét đẹp văn hóa Quảng Na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7" y="2400300"/>
            <a:ext cx="857786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ánh địa Mỹ Sơn - Tuyệt tác kiến trúc Chăm Pa đầy huyền b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400300"/>
            <a:ext cx="7658100" cy="57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664064">
            <a:off x="1120951" y="1291663"/>
            <a:ext cx="16007669" cy="6677192"/>
          </a:xfrm>
          <a:prstGeom prst="rect">
            <a:avLst/>
          </a:prstGeom>
        </p:spPr>
      </p:pic>
      <p:sp>
        <p:nvSpPr>
          <p:cNvPr id="27" name="TextBox 11"/>
          <p:cNvSpPr txBox="1"/>
          <p:nvPr/>
        </p:nvSpPr>
        <p:spPr>
          <a:xfrm>
            <a:off x="2743200" y="4305300"/>
            <a:ext cx="13118888" cy="1877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600" b="1" spc="-288" dirty="0">
                <a:solidFill>
                  <a:srgbClr val="FFFFF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CHÚC CÁC EM HỌC TỐT</a:t>
            </a:r>
            <a:endParaRPr lang="en-US" sz="9600" b="1" spc="-288" dirty="0">
              <a:solidFill>
                <a:srgbClr val="FFFFFF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</Words>
  <Application>WPS Presentation</Application>
  <PresentationFormat>Custom</PresentationFormat>
  <Paragraphs>19</Paragraphs>
  <Slides>9</Slides>
  <Notes>6</Notes>
  <HiddenSlides>0</HiddenSlides>
  <MMClips>6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30" baseType="lpstr">
      <vt:lpstr>Arial</vt:lpstr>
      <vt:lpstr>SimSun</vt:lpstr>
      <vt:lpstr>Wingdings</vt:lpstr>
      <vt:lpstr>思源黑体 Medium</vt:lpstr>
      <vt:lpstr>思源黑体</vt:lpstr>
      <vt:lpstr>Arial</vt:lpstr>
      <vt:lpstr>Aachen</vt:lpstr>
      <vt:lpstr>Sitka Text</vt:lpstr>
      <vt:lpstr>Sriracha</vt:lpstr>
      <vt:lpstr>Segoe Print</vt:lpstr>
      <vt:lpstr>Cambria</vt:lpstr>
      <vt:lpstr>Roboto Light</vt:lpstr>
      <vt:lpstr>Verdana</vt:lpstr>
      <vt:lpstr>Calibri</vt:lpstr>
      <vt:lpstr>Calibri</vt:lpstr>
      <vt:lpstr>Times New Roman</vt:lpstr>
      <vt:lpstr>Fredoka One</vt:lpstr>
      <vt:lpstr>Microsoft YaHei</vt:lpstr>
      <vt:lpstr>Arial Unicode MS</vt:lpstr>
      <vt:lpstr>Office Theme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Buổi định hướng Lớp Toán tổng hợp</dc:title>
  <dc:creator>thao</dc:creator>
  <cp:lastModifiedBy>Dell</cp:lastModifiedBy>
  <cp:revision>161</cp:revision>
  <dcterms:created xsi:type="dcterms:W3CDTF">2006-08-16T00:00:00Z</dcterms:created>
  <dcterms:modified xsi:type="dcterms:W3CDTF">2025-11-04T04:44:07Z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44F752959D654DD8BE4591EFD20871F3_12</vt:lpwstr>
  </property>
  <property fmtid="{D5CDD505-2E9C-101B-9397-08002B2CF9AE}" pid="3" name="KSOProductBuildVer">
    <vt:lpwstr>1033-12.2.0.22549</vt:lpwstr>
  </property>
</Properties>
</file>