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7.svg" ContentType="image/svg+xml"/>
  <Override PartName="/ppt/media/image29.svg" ContentType="image/svg+xml"/>
  <Override PartName="/ppt/media/image31.svg" ContentType="image/svg+xml"/>
  <Override PartName="/ppt/media/image3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Lst>
  <p:notesMasterIdLst>
    <p:notesMasterId r:id="rId11"/>
  </p:notesMasterIdLst>
  <p:sldIdLst>
    <p:sldId id="256" r:id="rId5"/>
    <p:sldId id="268" r:id="rId6"/>
    <p:sldId id="269" r:id="rId7"/>
    <p:sldId id="270" r:id="rId8"/>
    <p:sldId id="271" r:id="rId9"/>
    <p:sldId id="354" r:id="rId10"/>
    <p:sldId id="277" r:id="rId12"/>
    <p:sldId id="278" r:id="rId13"/>
    <p:sldId id="279" r:id="rId14"/>
    <p:sldId id="35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5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notesMaster" Target="notesMasters/notesMaster1.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59511-A38D-4514-9A5B-26EFEEDCD4B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B6E60-9EE4-45A7-B212-10F98CCB1D3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06CDD18-ED42-4272-B7FA-AE5A4506F7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06CDD18-ED42-4272-B7FA-AE5A4506F7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06CDD18-ED42-4272-B7FA-AE5A4506F7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06CDD18-ED42-4272-B7FA-AE5A4506F7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5"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5">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06CDD18-ED42-4272-B7FA-AE5A4506F7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Microsoft YaHei" panose="020B0503020204020204" pitchFamily="34" charset="-122"/>
                <a:hlinkClick r:id="rId2"/>
              </a:rPr>
              <a:t>节日</a:t>
            </a: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http://www.1ppt.com/jieri/</a:t>
            </a:r>
            <a:endParaRPr lang="en-US" altLang="zh-CN" sz="100" dirty="0">
              <a:solidFill>
                <a:prstClr val="black"/>
              </a:solidFill>
              <a:ea typeface="Microsoft YaHei" panose="020B0503020204020204" pitchFamily="34"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06CDD18-ED42-4272-B7FA-AE5A4506F7A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06CDD18-ED42-4272-B7FA-AE5A4506F7A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06CDD18-ED42-4272-B7FA-AE5A4506F7A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CDD18-ED42-4272-B7FA-AE5A4506F7A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06CDD18-ED42-4272-B7FA-AE5A4506F7A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06CDD18-ED42-4272-B7FA-AE5A4506F7A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81D43-C55E-4909-9364-04C418F0D82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9" Type="http://schemas.openxmlformats.org/officeDocument/2006/relationships/theme" Target="../theme/theme3.xml"/><Relationship Id="rId18" Type="http://schemas.openxmlformats.org/officeDocument/2006/relationships/image" Target="../media/image1.png"/><Relationship Id="rId17" Type="http://schemas.openxmlformats.org/officeDocument/2006/relationships/slideLayout" Target="../slideLayouts/slideLayout41.xml"/><Relationship Id="rId16" Type="http://schemas.openxmlformats.org/officeDocument/2006/relationships/slideLayout" Target="../slideLayouts/slideLayout40.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8" name="Picture 7"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0" Type="http://schemas.openxmlformats.org/officeDocument/2006/relationships/slideLayout" Target="../slideLayouts/slideLayout28.xml"/><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4" Type="http://schemas.openxmlformats.org/officeDocument/2006/relationships/slideLayout" Target="../slideLayouts/slideLayout18.xml"/><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9" Type="http://schemas.openxmlformats.org/officeDocument/2006/relationships/image" Target="../media/image34.sv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27.svg"/><Relationship Id="rId10" Type="http://schemas.openxmlformats.org/officeDocument/2006/relationships/slideLayout" Target="../slideLayouts/slideLayout18.xml"/><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2.pn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9" Type="http://schemas.openxmlformats.org/officeDocument/2006/relationships/image" Target="../media/image34.sv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27.svg"/><Relationship Id="rId10" Type="http://schemas.openxmlformats.org/officeDocument/2006/relationships/slideLayout" Target="../slideLayouts/slideLayout18.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790132" y="1393973"/>
            <a:ext cx="10211685" cy="2450804"/>
          </a:xfrm>
          <a:prstGeom prst="rect">
            <a:avLst/>
          </a:prstGeom>
        </p:spPr>
      </p:pic>
      <p:pic>
        <p:nvPicPr>
          <p:cNvPr id="12" name="Picture 11"/>
          <p:cNvPicPr>
            <a:picLocks noChangeAspect="1"/>
          </p:cNvPicPr>
          <p:nvPr/>
        </p:nvPicPr>
        <p:blipFill>
          <a:blip r:embed="rId3"/>
          <a:stretch>
            <a:fillRect/>
          </a:stretch>
        </p:blipFill>
        <p:spPr>
          <a:xfrm>
            <a:off x="2267780" y="309690"/>
            <a:ext cx="7218290"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1"/>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2"/>
              <a:stretch>
                <a:fillRect/>
              </a:stretch>
            </p:blipFill>
            <p:spPr>
              <a:xfrm>
                <a:off x="9437" y="8023"/>
                <a:ext cx="3672" cy="3672"/>
              </a:xfrm>
              <a:prstGeom prst="rect">
                <a:avLst/>
              </a:prstGeom>
            </p:spPr>
          </p:pic>
          <p:pic>
            <p:nvPicPr>
              <p:cNvPr id="31" name="图片 30" descr="书本"/>
              <p:cNvPicPr>
                <a:picLocks noChangeAspect="1"/>
              </p:cNvPicPr>
              <p:nvPr/>
            </p:nvPicPr>
            <p:blipFill>
              <a:blip r:embed="rId3"/>
              <a:stretch>
                <a:fillRect/>
              </a:stretch>
            </p:blipFill>
            <p:spPr>
              <a:xfrm>
                <a:off x="-28" y="0"/>
                <a:ext cx="3055" cy="3055"/>
              </a:xfrm>
              <a:prstGeom prst="rect">
                <a:avLst/>
              </a:prstGeom>
            </p:spPr>
          </p:pic>
          <p:pic>
            <p:nvPicPr>
              <p:cNvPr id="32" name="图片 31" descr="冰激凌"/>
              <p:cNvPicPr>
                <a:picLocks noChangeAspect="1"/>
              </p:cNvPicPr>
              <p:nvPr/>
            </p:nvPicPr>
            <p:blipFill>
              <a:blip r:embed="rId4"/>
              <a:stretch>
                <a:fillRect/>
              </a:stretch>
            </p:blipFill>
            <p:spPr>
              <a:xfrm>
                <a:off x="15830" y="431"/>
                <a:ext cx="3698" cy="3698"/>
              </a:xfrm>
              <a:prstGeom prst="rect">
                <a:avLst/>
              </a:prstGeom>
            </p:spPr>
          </p:pic>
          <p:pic>
            <p:nvPicPr>
              <p:cNvPr id="33" name="图片 32" descr="笔"/>
              <p:cNvPicPr>
                <a:picLocks noChangeAspect="1"/>
              </p:cNvPicPr>
              <p:nvPr/>
            </p:nvPicPr>
            <p:blipFill>
              <a:blip r:embed="rId5"/>
              <a:stretch>
                <a:fillRect/>
              </a:stretch>
            </p:blipFill>
            <p:spPr>
              <a:xfrm>
                <a:off x="10305" y="-270"/>
                <a:ext cx="2467" cy="2467"/>
              </a:xfrm>
              <a:prstGeom prst="rect">
                <a:avLst/>
              </a:prstGeom>
            </p:spPr>
          </p:pic>
          <p:pic>
            <p:nvPicPr>
              <p:cNvPr id="34" name="图片 33" descr="草莓"/>
              <p:cNvPicPr>
                <a:picLocks noChangeAspect="1"/>
              </p:cNvPicPr>
              <p:nvPr/>
            </p:nvPicPr>
            <p:blipFill>
              <a:blip r:embed="rId6"/>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p:cNvPicPr>
            <a:picLocks noChangeAspect="1"/>
          </p:cNvPicPr>
          <p:nvPr/>
        </p:nvPicPr>
        <p:blipFill>
          <a:blip r:embed="rId9"/>
          <a:stretch>
            <a:fillRect/>
          </a:stretch>
        </p:blipFill>
        <p:spPr>
          <a:xfrm>
            <a:off x="3296172" y="1932702"/>
            <a:ext cx="5523455" cy="25544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77" b="-9277"/>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5"/>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7"/>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8"/>
            <a:stretch>
              <a:fillRect/>
            </a:stretch>
          </a:blipFill>
        </p:spPr>
        <p:txBody>
          <a:bodyPr/>
          <a:lstStyle/>
          <a:p>
            <a:pPr defTabSz="609600"/>
            <a:endParaRPr lang="en-US" sz="1200">
              <a:solidFill>
                <a:prstClr val="black"/>
              </a:solidFill>
              <a:latin typeface="Calibri" panose="020F0502020204030204"/>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9"/>
            <a:stretch>
              <a:fillRect/>
            </a:stretch>
          </a:blipFill>
        </p:spPr>
        <p:txBody>
          <a:bodyPr/>
          <a:lstStyle/>
          <a:p>
            <a:pPr defTabSz="609600"/>
            <a:endParaRPr lang="en-US" sz="1200">
              <a:solidFill>
                <a:prstClr val="black"/>
              </a:solidFill>
              <a:latin typeface="Calibri" panose="020F0502020204030204"/>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0"/>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1"/>
            <a:stretch>
              <a:fillRect/>
            </a:stretch>
          </a:blipFill>
        </p:spPr>
        <p:txBody>
          <a:bodyPr/>
          <a:lstStyle/>
          <a:p>
            <a:pPr defTabSz="609600"/>
            <a:endParaRPr lang="en-US" sz="1200">
              <a:solidFill>
                <a:prstClr val="black"/>
              </a:solidFill>
              <a:latin typeface="Calibri" panose="020F0502020204030204"/>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7"/>
            <a:stretch>
              <a:fillRect/>
            </a:stretch>
          </a:blipFill>
        </p:spPr>
        <p:txBody>
          <a:bodyPr/>
          <a:lstStyle/>
          <a:p>
            <a:pPr defTabSz="609600"/>
            <a:endParaRPr lang="en-US" sz="1200">
              <a:solidFill>
                <a:prstClr val="black"/>
              </a:solidFill>
              <a:latin typeface="Calibri" panose="020F0502020204030204"/>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2"/>
            <a:stretch>
              <a:fillRect/>
            </a:stretch>
          </a:blipFill>
        </p:spPr>
        <p:txBody>
          <a:bodyPr/>
          <a:lstStyle/>
          <a:p>
            <a:pPr defTabSz="609600"/>
            <a:endParaRPr lang="en-US" sz="1200">
              <a:solidFill>
                <a:prstClr val="black"/>
              </a:solidFill>
              <a:latin typeface="Calibri" panose="020F0502020204030204"/>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3"/>
            <a:stretch>
              <a:fillRect/>
            </a:stretch>
          </a:blipFill>
        </p:spPr>
        <p:txBody>
          <a:bodyPr/>
          <a:lstStyle/>
          <a:p>
            <a:pPr defTabSz="609600"/>
            <a:endParaRPr lang="en-US" sz="1200">
              <a:solidFill>
                <a:prstClr val="black"/>
              </a:solidFill>
              <a:latin typeface="Calibri" panose="020F0502020204030204"/>
            </a:endParaRPr>
          </a:p>
        </p:txBody>
      </p:sp>
      <p:sp>
        <p:nvSpPr>
          <p:cNvPr id="18" name="TextBox 17"/>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6"/>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952500" y="4876800"/>
            <a:ext cx="6943725" cy="1077218"/>
          </a:xfrm>
          <a:prstGeom prst="rect">
            <a:avLst/>
          </a:prstGeom>
          <a:noFill/>
        </p:spPr>
        <p:txBody>
          <a:bodyPr wrap="square" rtlCol="0">
            <a:spAutoFit/>
          </a:bodyPr>
          <a:lstStyle/>
          <a:p>
            <a:pPr algn="ctr"/>
            <a:r>
              <a:rPr lang="nl-NL" sz="3200" b="1" dirty="0">
                <a:solidFill>
                  <a:schemeClr val="bg1"/>
                </a:solidFill>
                <a:latin typeface="Cambria" panose="02040503050406030204" pitchFamily="18" charset="0"/>
                <a:ea typeface="Cambria" panose="02040503050406030204" pitchFamily="18" charset="0"/>
              </a:rPr>
              <a:t>T</a:t>
            </a:r>
            <a:r>
              <a:rPr lang="nl-NL" sz="3200" b="1" dirty="0">
                <a:solidFill>
                  <a:schemeClr val="bg1"/>
                </a:solidFill>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10"/>
          <p:cNvPicPr>
            <a:picLocks noChangeAspect="1"/>
          </p:cNvPicPr>
          <p:nvPr/>
        </p:nvPicPr>
        <p:blipFill>
          <a:blip r:embed="rId3"/>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1">
                  <a:extLst>
                    <a:ext uri="{96DAC541-7B7A-43D3-8B79-37D633B846F1}">
                      <asvg:svgBlip xmlns:asvg="http://schemas.microsoft.com/office/drawing/2016/SVG/main" r:embed="rId2"/>
                    </a:ext>
                  </a:extLst>
                </a:blip>
                <a:stretch>
                  <a:fillRect r="-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1">
                  <a:extLst>
                    <a:ext uri="{96DAC541-7B7A-43D3-8B79-37D633B846F1}">
                      <asvg:svgBlip xmlns:asvg="http://schemas.microsoft.com/office/drawing/2016/SVG/main" r:embed="rId2"/>
                    </a:ext>
                  </a:extLst>
                </a:blip>
                <a:stretch>
                  <a:fillRect l="-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400175" y="1812868"/>
              <a:ext cx="9229725" cy="3370920"/>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945791" y="407303"/>
            <a:ext cx="10751756" cy="1391544"/>
          </a:xfrm>
          <a:prstGeom prst="rect">
            <a:avLst/>
          </a:prstGeom>
        </p:spPr>
        <p:txBody>
          <a:bodyPr spcFirstLastPara="1" vert="horz" wrap="square" lIns="121900" tIns="121900" rIns="121900" bIns="121900" rtlCol="0" anchor="ctr" anchorCtr="0">
            <a:noAutofit/>
          </a:bodyPr>
          <a:lstStyle/>
          <a:p>
            <a:pPr algn="ctr"/>
            <a:r>
              <a:rPr lang="vi-VN" dirty="0">
                <a:latin typeface="Cambria" panose="02040503050406030204" pitchFamily="18" charset="0"/>
                <a:ea typeface="Assistant"/>
                <a:cs typeface="Assistant"/>
                <a:sym typeface="Assistant"/>
              </a:rPr>
              <a:t> </a:t>
            </a:r>
            <a:r>
              <a:rPr lang="en-US" dirty="0" err="1" smtClean="0">
                <a:latin typeface="Cambria" panose="02040503050406030204" pitchFamily="18" charset="0"/>
                <a:ea typeface="Assistant"/>
                <a:cs typeface="Assistant"/>
                <a:sym typeface="Assistant"/>
              </a:rPr>
              <a:t>Một</a:t>
            </a:r>
            <a:r>
              <a:rPr lang="en-US" dirty="0" smtClean="0">
                <a:latin typeface="Cambria" panose="02040503050406030204" pitchFamily="18" charset="0"/>
                <a:ea typeface="Assistant"/>
                <a:cs typeface="Assistant"/>
                <a:sym typeface="Assistant"/>
              </a:rPr>
              <a:t> </a:t>
            </a:r>
            <a:r>
              <a:rPr lang="vi-VN" dirty="0" smtClean="0">
                <a:latin typeface="Cambria" panose="02040503050406030204" pitchFamily="18" charset="0"/>
                <a:ea typeface="Assistant"/>
                <a:cs typeface="Assistant"/>
                <a:sym typeface="Assistant"/>
              </a:rPr>
              <a:t>số </a:t>
            </a:r>
            <a:r>
              <a:rPr lang="vi-VN" dirty="0">
                <a:latin typeface="Cambria" panose="02040503050406030204" pitchFamily="18" charset="0"/>
                <a:ea typeface="Assistant"/>
                <a:cs typeface="Assistant"/>
                <a:sym typeface="Assistant"/>
              </a:rPr>
              <a:t>cuộc đấu tranh</a:t>
            </a:r>
            <a:br>
              <a:rPr lang="vi-VN" dirty="0">
                <a:latin typeface="Cambria" panose="02040503050406030204" pitchFamily="18" charset="0"/>
                <a:ea typeface="Assistant"/>
                <a:cs typeface="Assistant"/>
                <a:sym typeface="Assistant"/>
              </a:rPr>
            </a:br>
            <a:r>
              <a:rPr lang="vi-VN" dirty="0">
                <a:latin typeface="Cambria" panose="02040503050406030204" pitchFamily="18" charset="0"/>
                <a:ea typeface="Assistant"/>
                <a:cs typeface="Assistant"/>
                <a:sym typeface="Assistant"/>
              </a:rPr>
              <a:t> tiêu biểu trong thời kì Bắc thuộc</a:t>
            </a:r>
            <a:br>
              <a:rPr lang="vi-VN" dirty="0">
                <a:latin typeface="Cambria" panose="02040503050406030204" pitchFamily="18" charset="0"/>
                <a:ea typeface="Assistant"/>
                <a:cs typeface="Assistant"/>
                <a:sym typeface="Assistant"/>
              </a:rPr>
            </a:br>
            <a:endParaRPr dirty="0">
              <a:latin typeface="SVN-Androgyne" panose="02040603050506020204" pitchFamily="18" charset="0"/>
            </a:endParaRPr>
          </a:p>
        </p:txBody>
      </p:sp>
      <p:sp>
        <p:nvSpPr>
          <p:cNvPr id="4" name="圆角矩形 17"/>
          <p:cNvSpPr/>
          <p:nvPr/>
        </p:nvSpPr>
        <p:spPr>
          <a:xfrm>
            <a:off x="183831" y="1873246"/>
            <a:ext cx="5615600" cy="11432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219200">
              <a:defRPr/>
            </a:pPr>
            <a:endParaRPr lang="vi-VN" sz="3465"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5" name="Google Shape;1439;p54"/>
          <p:cNvSpPr txBox="1"/>
          <p:nvPr/>
        </p:nvSpPr>
        <p:spPr>
          <a:xfrm>
            <a:off x="-118789" y="2097025"/>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5" dirty="0">
                <a:latin typeface="Cambria" panose="02040503050406030204" pitchFamily="18" charset="0"/>
                <a:ea typeface="Assistant"/>
                <a:cs typeface="Assistant"/>
                <a:sym typeface="Assistant"/>
              </a:rPr>
              <a:t>Khởi nghĩa Lý Bí – Triệu Quang Phục (</a:t>
            </a:r>
            <a:r>
              <a:rPr lang="vi-VN" sz="3465" dirty="0">
                <a:latin typeface="Cambria" panose="02040503050406030204" pitchFamily="18" charset="0"/>
                <a:ea typeface="Cambria" panose="02040503050406030204" pitchFamily="18" charset="0"/>
              </a:rPr>
              <a:t>542 – 602)</a:t>
            </a:r>
            <a:endParaRPr lang="vi-VN" sz="3465" dirty="0">
              <a:solidFill>
                <a:schemeClr val="dk2"/>
              </a:solidFill>
              <a:latin typeface="Cambria" panose="02040503050406030204" pitchFamily="18" charset="0"/>
            </a:endParaRPr>
          </a:p>
        </p:txBody>
      </p:sp>
      <p:sp>
        <p:nvSpPr>
          <p:cNvPr id="6" name="圆角矩形 17"/>
          <p:cNvSpPr/>
          <p:nvPr/>
        </p:nvSpPr>
        <p:spPr>
          <a:xfrm>
            <a:off x="310722" y="3766983"/>
            <a:ext cx="5511345" cy="10355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219200">
              <a:defRPr/>
            </a:pPr>
            <a:endParaRPr lang="vi-VN" sz="3465"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7" name="Google Shape;1439;p54"/>
          <p:cNvSpPr txBox="1"/>
          <p:nvPr/>
        </p:nvSpPr>
        <p:spPr>
          <a:xfrm>
            <a:off x="-315534" y="3883068"/>
            <a:ext cx="6860199" cy="708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5" dirty="0">
                <a:latin typeface="Cambria" panose="02040503050406030204" pitchFamily="18" charset="0"/>
                <a:ea typeface="Assistant"/>
                <a:cs typeface="Assistant"/>
                <a:sym typeface="Assistant"/>
              </a:rPr>
              <a:t>Khởi nghĩa Mai Thúc Loan </a:t>
            </a:r>
            <a:endParaRPr lang="vi-VN" sz="3465" dirty="0">
              <a:latin typeface="Cambria" panose="02040503050406030204" pitchFamily="18" charset="0"/>
              <a:ea typeface="Assistant"/>
              <a:cs typeface="Assistant"/>
              <a:sym typeface="Assistant"/>
            </a:endParaRPr>
          </a:p>
          <a:p>
            <a:pPr algn="ctr"/>
            <a:r>
              <a:rPr lang="vi-VN" sz="3465" dirty="0">
                <a:latin typeface="Cambria" panose="02040503050406030204" pitchFamily="18" charset="0"/>
                <a:ea typeface="Assistant"/>
                <a:cs typeface="Assistant"/>
                <a:sym typeface="Assistant"/>
              </a:rPr>
              <a:t>(</a:t>
            </a:r>
            <a:r>
              <a:rPr lang="vi-VN" sz="3465" dirty="0">
                <a:latin typeface="Cambria" panose="02040503050406030204" pitchFamily="18" charset="0"/>
                <a:ea typeface="Cambria" panose="02040503050406030204" pitchFamily="18" charset="0"/>
              </a:rPr>
              <a:t>712 – 722)</a:t>
            </a:r>
            <a:endParaRPr lang="vi-VN" sz="3465" dirty="0">
              <a:solidFill>
                <a:schemeClr val="dk2"/>
              </a:solidFill>
              <a:latin typeface="Cambria" panose="02040503050406030204" pitchFamily="18" charset="0"/>
            </a:endParaRPr>
          </a:p>
        </p:txBody>
      </p:sp>
      <p:sp>
        <p:nvSpPr>
          <p:cNvPr id="8" name="圆角矩形 17"/>
          <p:cNvSpPr/>
          <p:nvPr/>
        </p:nvSpPr>
        <p:spPr>
          <a:xfrm>
            <a:off x="6625814" y="1836033"/>
            <a:ext cx="4998196" cy="11432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219200">
              <a:defRPr/>
            </a:pPr>
            <a:endParaRPr lang="vi-VN" sz="3465"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9" name="Google Shape;1439;p54"/>
          <p:cNvSpPr txBox="1"/>
          <p:nvPr/>
        </p:nvSpPr>
        <p:spPr>
          <a:xfrm>
            <a:off x="6018160" y="2169470"/>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5" dirty="0">
                <a:latin typeface="Cambria" panose="02040503050406030204" pitchFamily="18" charset="0"/>
                <a:ea typeface="Assistant"/>
                <a:cs typeface="Assistant"/>
                <a:sym typeface="Assistant"/>
              </a:rPr>
              <a:t>Khởi nghĩa Phùng Hưng</a:t>
            </a:r>
            <a:endParaRPr lang="vi-VN" sz="3465" dirty="0">
              <a:latin typeface="Cambria" panose="02040503050406030204" pitchFamily="18" charset="0"/>
              <a:ea typeface="Assistant"/>
              <a:cs typeface="Assistant"/>
              <a:sym typeface="Assistant"/>
            </a:endParaRPr>
          </a:p>
          <a:p>
            <a:pPr algn="ctr"/>
            <a:r>
              <a:rPr lang="vi-VN" sz="3465" dirty="0">
                <a:latin typeface="Cambria" panose="02040503050406030204" pitchFamily="18" charset="0"/>
                <a:ea typeface="Assistant"/>
                <a:cs typeface="Assistant"/>
                <a:sym typeface="Assistant"/>
              </a:rPr>
              <a:t> (</a:t>
            </a:r>
            <a:r>
              <a:rPr lang="vi-VN" sz="3465" dirty="0">
                <a:latin typeface="Cambria" panose="02040503050406030204" pitchFamily="18" charset="0"/>
                <a:ea typeface="Cambria" panose="02040503050406030204" pitchFamily="18" charset="0"/>
              </a:rPr>
              <a:t>766 – 779)</a:t>
            </a:r>
            <a:endParaRPr lang="vi-VN" sz="3465" dirty="0">
              <a:solidFill>
                <a:schemeClr val="dk2"/>
              </a:solidFill>
              <a:latin typeface="Cambria" panose="02040503050406030204" pitchFamily="18" charset="0"/>
            </a:endParaRPr>
          </a:p>
        </p:txBody>
      </p:sp>
      <p:sp>
        <p:nvSpPr>
          <p:cNvPr id="10" name="圆角矩形 17"/>
          <p:cNvSpPr/>
          <p:nvPr/>
        </p:nvSpPr>
        <p:spPr>
          <a:xfrm>
            <a:off x="6426090" y="3686589"/>
            <a:ext cx="5475111" cy="1208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219200">
              <a:defRPr/>
            </a:pPr>
            <a:endParaRPr lang="vi-VN" sz="6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Google Shape;1439;p54"/>
          <p:cNvSpPr txBox="1"/>
          <p:nvPr/>
        </p:nvSpPr>
        <p:spPr>
          <a:xfrm>
            <a:off x="6096000" y="3966103"/>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5" dirty="0">
                <a:latin typeface="Cambria" panose="02040503050406030204" pitchFamily="18" charset="0"/>
                <a:ea typeface="Assistant"/>
                <a:cs typeface="Assistant"/>
                <a:sym typeface="Assistant"/>
              </a:rPr>
              <a:t>Khởi nghĩa Khúc Thừa Dụ (905</a:t>
            </a:r>
            <a:r>
              <a:rPr lang="vi-VN" sz="3465" dirty="0">
                <a:latin typeface="Cambria" panose="02040503050406030204" pitchFamily="18" charset="0"/>
                <a:ea typeface="Cambria" panose="02040503050406030204" pitchFamily="18" charset="0"/>
              </a:rPr>
              <a:t>)</a:t>
            </a:r>
            <a:endParaRPr lang="vi-VN" sz="3465" dirty="0">
              <a:solidFill>
                <a:schemeClr val="dk2"/>
              </a:solidFill>
              <a:latin typeface="Cambria" panose="02040503050406030204" pitchFamily="18" charset="0"/>
            </a:endParaRPr>
          </a:p>
        </p:txBody>
      </p:sp>
      <p:sp>
        <p:nvSpPr>
          <p:cNvPr id="12" name="圆角矩形 17"/>
          <p:cNvSpPr/>
          <p:nvPr/>
        </p:nvSpPr>
        <p:spPr>
          <a:xfrm>
            <a:off x="3067088" y="5298530"/>
            <a:ext cx="6057825" cy="905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219200">
              <a:defRPr/>
            </a:pPr>
            <a:endParaRPr lang="vi-VN" sz="3465"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Google Shape;1439;p54"/>
          <p:cNvSpPr txBox="1"/>
          <p:nvPr/>
        </p:nvSpPr>
        <p:spPr>
          <a:xfrm>
            <a:off x="2978498" y="5411366"/>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5" dirty="0">
                <a:latin typeface="Cambria" panose="02040503050406030204" pitchFamily="18" charset="0"/>
                <a:ea typeface="Assistant"/>
                <a:cs typeface="Assistant"/>
                <a:sym typeface="Assistant"/>
              </a:rPr>
              <a:t>Chiến thắng Bạch Đằng (938</a:t>
            </a:r>
            <a:r>
              <a:rPr lang="vi-VN" sz="3465" dirty="0">
                <a:latin typeface="Cambria" panose="02040503050406030204" pitchFamily="18" charset="0"/>
                <a:ea typeface="Cambria" panose="02040503050406030204" pitchFamily="18" charset="0"/>
              </a:rPr>
              <a:t>)</a:t>
            </a:r>
            <a:endParaRPr lang="vi-VN" sz="3465" dirty="0">
              <a:solidFill>
                <a:schemeClr val="dk2"/>
              </a:solidFill>
              <a:latin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6"/>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2627" t="-13111" r="-1430" b="-18232"/>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2"/>
              <a:stretch>
                <a:fillRect r="-340429"/>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a:blip r:embed="rId3"/>
          <a:stretch>
            <a:fillRect/>
          </a:stretch>
        </p:blipFill>
        <p:spPr>
          <a:xfrm>
            <a:off x="2019935" y="1518602"/>
            <a:ext cx="2694940" cy="4713539"/>
          </a:xfrm>
          <a:prstGeom prst="rect">
            <a:avLst/>
          </a:prstGeom>
        </p:spPr>
      </p:pic>
      <p:pic>
        <p:nvPicPr>
          <p:cNvPr id="10" name="Picture 9"/>
          <p:cNvPicPr>
            <a:picLocks noChangeAspect="1"/>
          </p:cNvPicPr>
          <p:nvPr/>
        </p:nvPicPr>
        <p:blipFill>
          <a:blip r:embed="rId4"/>
          <a:stretch>
            <a:fillRect/>
          </a:stretch>
        </p:blipFill>
        <p:spPr>
          <a:xfrm>
            <a:off x="7252017" y="1525269"/>
            <a:ext cx="2949258" cy="4713675"/>
          </a:xfrm>
          <a:prstGeom prst="rect">
            <a:avLst/>
          </a:prstGeom>
        </p:spPr>
      </p:pic>
      <p:cxnSp>
        <p:nvCxnSpPr>
          <p:cNvPr id="12" name="Straight Connector 11"/>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1">
                  <a:extLst>
                    <a:ext uri="{96DAC541-7B7A-43D3-8B79-37D633B846F1}">
                      <asvg:svgBlip xmlns:asvg="http://schemas.microsoft.com/office/drawing/2016/SVG/main" r:embed="rId2"/>
                    </a:ext>
                  </a:extLst>
                </a:blip>
                <a:stretch>
                  <a:fillRect r="-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1">
                  <a:extLst>
                    <a:ext uri="{96DAC541-7B7A-43D3-8B79-37D633B846F1}">
                      <asvg:svgBlip xmlns:asvg="http://schemas.microsoft.com/office/drawing/2016/SVG/main" r:embed="rId2"/>
                    </a:ext>
                  </a:extLst>
                </a:blip>
                <a:stretch>
                  <a:fillRect l="-74505"/>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181101" y="1812868"/>
              <a:ext cx="9791700" cy="2586985"/>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1423</Words>
  <Application>WPS Presentation</Application>
  <PresentationFormat>Widescreen</PresentationFormat>
  <Paragraphs>28</Paragraphs>
  <Slides>10</Slides>
  <Notes>5</Notes>
  <HiddenSlides>0</HiddenSlides>
  <MMClips>5</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10</vt:i4>
      </vt:variant>
    </vt:vector>
  </HeadingPairs>
  <TitlesOfParts>
    <vt:vector size="34" baseType="lpstr">
      <vt:lpstr>Arial</vt:lpstr>
      <vt:lpstr>SimSun</vt:lpstr>
      <vt:lpstr>Wingdings</vt:lpstr>
      <vt:lpstr>Nunito</vt:lpstr>
      <vt:lpstr>Segoe Print</vt:lpstr>
      <vt:lpstr>Assistant Medium</vt:lpstr>
      <vt:lpstr>Rajdhani</vt:lpstr>
      <vt:lpstr>Microsoft YaHei</vt:lpstr>
      <vt:lpstr>Calibri</vt:lpstr>
      <vt:lpstr>Calibri</vt:lpstr>
      <vt:lpstr>Cambria</vt:lpstr>
      <vt:lpstr>Arial Unicode MS</vt:lpstr>
      <vt:lpstr>Assistant</vt:lpstr>
      <vt:lpstr>SVN-Androgyne</vt:lpstr>
      <vt:lpstr>Arial</vt:lpstr>
      <vt:lpstr>Arimo</vt:lpstr>
      <vt:lpstr>Montserrat Bold</vt:lpstr>
      <vt:lpstr>Cloud Soft Bold</vt:lpstr>
      <vt:lpstr>#9Slide07 IcielCrocante</vt:lpstr>
      <vt:lpstr>Verdana</vt:lpstr>
      <vt:lpstr>Calibri Light</vt:lpstr>
      <vt:lpstr>Office Theme</vt:lpstr>
      <vt:lpstr>1_Office Theme</vt:lpstr>
      <vt:lpstr>自定义设计方案</vt:lpstr>
      <vt:lpstr>PowerPoint 演示文稿</vt:lpstr>
      <vt:lpstr>PowerPoint 演示文稿</vt:lpstr>
      <vt:lpstr>PowerPoint 演示文稿</vt:lpstr>
      <vt:lpstr>PowerPoint 演示文稿</vt:lpstr>
      <vt:lpstr>PowerPoint 演示文稿</vt:lpstr>
      <vt:lpstr> Một số cuộc đấu tranh  tiêu biểu trong thời kì Bắc thuộc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2024-09-13T02:51:00Z</dcterms:created>
  <dcterms:modified xsi:type="dcterms:W3CDTF">2025-11-04T04:46:39Z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E35A518398DC4DF6B2FB4FE66622F5C7_12</vt:lpwstr>
  </property>
  <property fmtid="{D5CDD505-2E9C-101B-9397-08002B2CF9AE}" pid="3" name="KSOProductBuildVer">
    <vt:lpwstr>1033-12.2.0.22549</vt:lpwstr>
  </property>
</Properties>
</file>