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4449" r:id="rId3"/>
    <p:sldId id="4442" r:id="rId4"/>
    <p:sldId id="4460" r:id="rId5"/>
    <p:sldId id="4461" r:id="rId6"/>
    <p:sldId id="4429" r:id="rId7"/>
    <p:sldId id="4463" r:id="rId8"/>
    <p:sldId id="4443" r:id="rId9"/>
    <p:sldId id="4427" r:id="rId10"/>
    <p:sldId id="4444" r:id="rId11"/>
    <p:sldId id="4462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71"/>
    <a:srgbClr val="FFF2C9"/>
    <a:srgbClr val="FFD44B"/>
    <a:srgbClr val="FFD85B"/>
    <a:srgbClr val="EF11A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94719"/>
  </p:normalViewPr>
  <p:slideViewPr>
    <p:cSldViewPr snapToGrid="0">
      <p:cViewPr varScale="1">
        <p:scale>
          <a:sx n="65" d="100"/>
          <a:sy n="65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DE556-D5C7-48A4-AC23-3049029BCE2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92A1-7059-4C1C-A53E-42BE8EFB5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5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55E8-30B2-D981-EB3A-139DCCF3E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BCA-540A-49D1-A4CE-CA574C58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71496-03FC-F04F-DB1D-01C01187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E3A53-53D5-9743-B1BC-8A2D229C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E383-0AE7-4489-E716-099C1A89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2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0C75-CA10-C421-8874-388D9A3E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BF109-C757-6DA2-73F8-D99DAC904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C8A0C-8ABF-4098-E20D-A4ADB16B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E66D6-9DE2-13FA-E43D-F73D2A68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39556-FA87-63A1-3EFF-EF27D381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59467-D562-AE40-86C3-6E5DC2E5A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00DB5-8978-499A-D1E8-1603AF62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7D72-5DAE-C228-1276-C7CCFADA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66C-D8B3-EB4E-F610-2F25F19C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69A1E-BD7D-AD95-2340-CCA8EFAB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711A-BE11-DF61-A4DC-661881D3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F3C5-DE54-EF8F-AF11-AA96E509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6AA6-C728-5284-3420-FE513745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3103-8F8A-62EF-8314-D4C942C1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843E-D039-6063-CF50-961B7EE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6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EAE73-EF1C-86D8-8FB2-64817EC7F306}"/>
              </a:ext>
            </a:extLst>
          </p:cNvPr>
          <p:cNvGrpSpPr/>
          <p:nvPr userDrawn="1"/>
        </p:nvGrpSpPr>
        <p:grpSpPr>
          <a:xfrm>
            <a:off x="119454" y="-467832"/>
            <a:ext cx="11872521" cy="7072076"/>
            <a:chOff x="639096" y="1013468"/>
            <a:chExt cx="10913807" cy="48212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A499D9-BFF9-64BC-7325-69E16D187493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6214AA9-B7AD-416B-080D-DEE1AC567742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26F8CB-CF79-547D-2C84-C5A04EC13B68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7" name="Heart 6">
              <a:extLst>
                <a:ext uri="{FF2B5EF4-FFF2-40B4-BE49-F238E27FC236}">
                  <a16:creationId xmlns:a16="http://schemas.microsoft.com/office/drawing/2014/main" id="{F6455C9F-7FDD-65E2-E1EA-A28DA1A79DD1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4851B3-41F2-BB0F-B74C-76A9A580D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532" y="5191566"/>
            <a:ext cx="1373221" cy="13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3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E1D7-3E7B-2175-386C-7EE136D0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AFAF5-1FA7-0203-9390-4DC48E8F3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15D7-0083-C960-07F2-BB722230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04243-AE92-8AD6-C034-E1584918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3C256-242A-90D9-A4C9-01280A82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A164-36A3-596F-FC86-DC4AB3E2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08F4E-CB91-D9FE-8188-5A34CF184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F7B76-D969-3CF9-8EE7-69C3D341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14392-CF6C-3986-3E3C-3C50B3E9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DBF45-14DB-B0E3-4EBD-9891B178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B6626-8724-421C-100E-772FF69F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79F-3A22-704C-2A03-2D7498E8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65604-C334-FCF2-D8E6-8282CF65A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96ECD-782A-153C-A7EE-93908D70C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95E93-6CED-0673-3F2A-672B41C43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6BCB2-A8D1-5584-9596-530B09F44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D7622-0487-A85C-C95C-4A4867DE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1BA15-DEFB-6343-5C39-31D4C6BD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2555D-9210-7B64-9CE1-B3E6DF6B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3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0B9C-9519-F86A-7545-465C4D4F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C16E-2CFB-1A29-FA43-FBF39E67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C8E7B-E00F-51B4-6139-D19EDC26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D7657-5F10-7874-54CC-D551B27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3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88DFC-1CA0-0C87-F8A6-CC0E2BB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D7D63-62E6-8086-E92D-B9C9039D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51055-F8C9-CB52-4C6C-1AE38933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9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3BDE-AB1C-1977-69D5-51AED953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0B29-832B-23E6-6937-C2C2545D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9ABD6-A0D7-D1D6-B1B2-63EFA146E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8DCF1-2F4A-838B-75C0-FBD1A9D7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736F4-D87F-10EB-7E4A-85388A3A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0ADC7-11E5-45B7-1623-FA736E4A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8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C9C7-27CB-6941-CDB9-69990D14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894826-E00B-D0F7-25F7-66B6C24FE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7964C-0032-BD89-6255-FE82AD8A9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68E66-BCB3-8CAF-49ED-55FB0A38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4EC7E-8C04-76C1-21D8-71D40845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685D6-E0B5-759E-B48A-FAB01238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F3431-0F49-91E3-0A05-249B3DDE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3C118-117B-07A1-8422-168EACF4D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AC58-BFBB-CCD7-4043-B546C7248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0B36E-18E8-402E-A3EB-7BFBCC91DD6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164F-C430-036B-D357-87A903318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46370-434D-A7D7-EA73-3D2A0D8BE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55CF53-6898-3AC2-88BF-B476A0E5E0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788" y="0"/>
            <a:ext cx="1755641" cy="17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3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A27654-2794-211E-6C1F-A8F604AA2B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Cloud 2"/>
          <p:cNvSpPr/>
          <p:nvPr/>
        </p:nvSpPr>
        <p:spPr>
          <a:xfrm>
            <a:off x="438589" y="685800"/>
            <a:ext cx="11314821" cy="2703306"/>
          </a:xfrm>
          <a:prstGeom prst="cloud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en-US" altLang="zh-CN" sz="36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  <a:p>
            <a:pPr lvl="0" algn="ctr"/>
            <a:endParaRPr kumimoji="1" lang="en-US" altLang="zh-CN" sz="36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5: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Nhà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nước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Văn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Lang,</a:t>
            </a:r>
          </a:p>
          <a:p>
            <a:pPr algn="ctr"/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nhà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nước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Âu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Lạc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(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1) 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  <a:p>
            <a:pPr lvl="0" algn="ctr"/>
            <a:endParaRPr kumimoji="1"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8553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6" y="200888"/>
            <a:ext cx="11577307" cy="645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89" y="303624"/>
            <a:ext cx="4996867" cy="3227618"/>
          </a:xfrm>
          <a:prstGeom prst="rect">
            <a:avLst/>
          </a:prstGeom>
        </p:spPr>
      </p:pic>
      <p:pic>
        <p:nvPicPr>
          <p:cNvPr id="1026" name="Picture 2" descr="Vì sao kinh đô của nhà nước Âu Lạc được đặt tên là Thành Cổ Loa? - HOÀNG  THÀNH THĂNG L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3633978"/>
            <a:ext cx="4996867" cy="30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 đồ Việt Nam và bản đồ hành chính 63 tỉnh thành mới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43" y="303624"/>
            <a:ext cx="4194629" cy="57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3143" y="2975429"/>
            <a:ext cx="2002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914" y="6096000"/>
            <a:ext cx="1959429" cy="524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9396" y="6173369"/>
            <a:ext cx="432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9712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4" y="18353"/>
            <a:ext cx="12199744" cy="6773126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C4D0C997-2EDD-A02E-E91E-6C9C43A909D5}"/>
              </a:ext>
            </a:extLst>
          </p:cNvPr>
          <p:cNvGrpSpPr/>
          <p:nvPr/>
        </p:nvGrpSpPr>
        <p:grpSpPr>
          <a:xfrm>
            <a:off x="674564" y="321034"/>
            <a:ext cx="11099050" cy="1315859"/>
            <a:chOff x="0" y="0"/>
            <a:chExt cx="22198100" cy="3597486"/>
          </a:xfrm>
          <a:solidFill>
            <a:schemeClr val="accent6">
              <a:lumMod val="50000"/>
            </a:schemeClr>
          </a:solidFill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ED4DC97D-4AD0-5C73-E7BE-81DD32AC27AE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  <a:grpFill/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61B1A53A-6426-6888-3D3B-387F56F7D611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A395E2E2-B8A6-B253-93EB-43A45FE515E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FBAF9208-6084-C27F-C01E-01499DDE7945}"/>
                </a:ext>
              </a:extLst>
            </p:cNvPr>
            <p:cNvSpPr txBox="1"/>
            <p:nvPr/>
          </p:nvSpPr>
          <p:spPr>
            <a:xfrm>
              <a:off x="0" y="97184"/>
              <a:ext cx="22198100" cy="269262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thành bảng (theo gợi ý dưới đây vào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 Nhà nước Văn Lang và Nhà nước Âu Lạc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503DB5-30ED-E76C-2BD7-37196FA2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500638"/>
              </p:ext>
            </p:extLst>
          </p:nvPr>
        </p:nvGraphicFramePr>
        <p:xfrm>
          <a:off x="741680" y="1837266"/>
          <a:ext cx="10657839" cy="41164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36941">
                  <a:extLst>
                    <a:ext uri="{9D8B030D-6E8A-4147-A177-3AD203B41FA5}">
                      <a16:colId xmlns:a16="http://schemas.microsoft.com/office/drawing/2014/main" val="1030707720"/>
                    </a:ext>
                  </a:extLst>
                </a:gridCol>
                <a:gridCol w="4168285">
                  <a:extLst>
                    <a:ext uri="{9D8B030D-6E8A-4147-A177-3AD203B41FA5}">
                      <a16:colId xmlns:a16="http://schemas.microsoft.com/office/drawing/2014/main" val="4259315772"/>
                    </a:ext>
                  </a:extLst>
                </a:gridCol>
                <a:gridCol w="3552613">
                  <a:extLst>
                    <a:ext uri="{9D8B030D-6E8A-4147-A177-3AD203B41FA5}">
                      <a16:colId xmlns:a16="http://schemas.microsoft.com/office/drawing/2014/main" val="3467518616"/>
                    </a:ext>
                  </a:extLst>
                </a:gridCol>
              </a:tblGrid>
              <a:tr h="102912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Lang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256986"/>
                  </a:ext>
                </a:extLst>
              </a:tr>
              <a:tr h="10291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681776"/>
                  </a:ext>
                </a:extLst>
              </a:tr>
              <a:tr h="10291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44165"/>
                  </a:ext>
                </a:extLst>
              </a:tr>
              <a:tr h="10291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đứng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5791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69A78EB-DB33-DE38-24DA-82E3B2315760}"/>
              </a:ext>
            </a:extLst>
          </p:cNvPr>
          <p:cNvSpPr txBox="1"/>
          <p:nvPr/>
        </p:nvSpPr>
        <p:spPr>
          <a:xfrm>
            <a:off x="4094480" y="3017520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kỉ VII TCN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E66FA-37F7-DDE0-B932-04C5F4E5E367}"/>
              </a:ext>
            </a:extLst>
          </p:cNvPr>
          <p:cNvSpPr txBox="1"/>
          <p:nvPr/>
        </p:nvSpPr>
        <p:spPr>
          <a:xfrm>
            <a:off x="8087360" y="3017520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208 TCN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1FA15E-4DBF-D3E2-84E3-EAC57B508FAD}"/>
              </a:ext>
            </a:extLst>
          </p:cNvPr>
          <p:cNvSpPr txBox="1"/>
          <p:nvPr/>
        </p:nvSpPr>
        <p:spPr>
          <a:xfrm>
            <a:off x="4094480" y="4084320"/>
            <a:ext cx="347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 Châu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BCE752-FC56-8815-6306-A4B5B8C306AA}"/>
              </a:ext>
            </a:extLst>
          </p:cNvPr>
          <p:cNvSpPr txBox="1"/>
          <p:nvPr/>
        </p:nvSpPr>
        <p:spPr>
          <a:xfrm>
            <a:off x="7996872" y="5085229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64D19-4ED1-9CF2-F38E-402F50667026}"/>
              </a:ext>
            </a:extLst>
          </p:cNvPr>
          <p:cNvSpPr txBox="1"/>
          <p:nvPr/>
        </p:nvSpPr>
        <p:spPr>
          <a:xfrm>
            <a:off x="4135120" y="5069840"/>
            <a:ext cx="347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0F2D7-855D-9A14-504B-58B222ADFC7F}"/>
              </a:ext>
            </a:extLst>
          </p:cNvPr>
          <p:cNvSpPr txBox="1"/>
          <p:nvPr/>
        </p:nvSpPr>
        <p:spPr>
          <a:xfrm>
            <a:off x="7924799" y="4099709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Loa</a:t>
            </a:r>
          </a:p>
        </p:txBody>
      </p:sp>
    </p:spTree>
    <p:extLst>
      <p:ext uri="{BB962C8B-B14F-4D97-AF65-F5344CB8AC3E}">
        <p14:creationId xmlns:p14="http://schemas.microsoft.com/office/powerpoint/2010/main" val="430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2598248" y="1494204"/>
            <a:ext cx="8561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</p:spTree>
    <p:extLst>
      <p:ext uri="{BB962C8B-B14F-4D97-AF65-F5344CB8AC3E}">
        <p14:creationId xmlns:p14="http://schemas.microsoft.com/office/powerpoint/2010/main" val="410994798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C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21DCB8BD-A4DE-0C65-31B9-70234068E3DD}"/>
              </a:ext>
            </a:extLst>
          </p:cNvPr>
          <p:cNvSpPr/>
          <p:nvPr/>
        </p:nvSpPr>
        <p:spPr>
          <a:xfrm>
            <a:off x="417962" y="2143739"/>
            <a:ext cx="3024000" cy="2264220"/>
          </a:xfrm>
          <a:custGeom>
            <a:avLst/>
            <a:gdLst/>
            <a:ahLst/>
            <a:cxnLst/>
            <a:rect l="l" t="t" r="r" b="b"/>
            <a:pathLst>
              <a:path w="3024000" h="2264220">
                <a:moveTo>
                  <a:pt x="0" y="0"/>
                </a:moveTo>
                <a:lnTo>
                  <a:pt x="3024000" y="0"/>
                </a:lnTo>
                <a:lnTo>
                  <a:pt x="3024000" y="2264220"/>
                </a:lnTo>
                <a:lnTo>
                  <a:pt x="0" y="22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B0831-E2CC-8D71-5F36-E13FFDA4DAEB}"/>
              </a:ext>
            </a:extLst>
          </p:cNvPr>
          <p:cNvSpPr txBox="1"/>
          <p:nvPr/>
        </p:nvSpPr>
        <p:spPr>
          <a:xfrm>
            <a:off x="665412" y="2820905"/>
            <a:ext cx="2740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NƯỚC VĂN LANG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48A3E7BF-BA7A-C054-DD9B-84370AE2136A}"/>
              </a:ext>
            </a:extLst>
          </p:cNvPr>
          <p:cNvSpPr/>
          <p:nvPr/>
        </p:nvSpPr>
        <p:spPr>
          <a:xfrm rot="20681916">
            <a:off x="1597146" y="388700"/>
            <a:ext cx="3051638" cy="1606741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ED88B380-53D4-02C3-C1F1-E0E2DABB7252}"/>
              </a:ext>
            </a:extLst>
          </p:cNvPr>
          <p:cNvSpPr/>
          <p:nvPr/>
        </p:nvSpPr>
        <p:spPr>
          <a:xfrm rot="1587897">
            <a:off x="2737490" y="3880261"/>
            <a:ext cx="1393825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BA3E2F78-4C27-B6A5-5107-8D0CBFDE3B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52059" y="455365"/>
            <a:ext cx="1029333" cy="463200"/>
          </a:xfrm>
          <a:prstGeom prst="rect">
            <a:avLst/>
          </a:prstGeom>
        </p:spPr>
      </p:pic>
      <p:sp>
        <p:nvSpPr>
          <p:cNvPr id="55" name="Freeform 2">
            <a:extLst>
              <a:ext uri="{FF2B5EF4-FFF2-40B4-BE49-F238E27FC236}">
                <a16:creationId xmlns:a16="http://schemas.microsoft.com/office/drawing/2014/main" id="{1052381C-C5EF-4B93-2B7B-0BB443267561}"/>
              </a:ext>
            </a:extLst>
          </p:cNvPr>
          <p:cNvSpPr/>
          <p:nvPr/>
        </p:nvSpPr>
        <p:spPr>
          <a:xfrm rot="1293941" flipV="1">
            <a:off x="1573013" y="4432851"/>
            <a:ext cx="3201025" cy="1409701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CBEEB8-AE8C-A34D-F08C-79E0D841F507}"/>
              </a:ext>
            </a:extLst>
          </p:cNvPr>
          <p:cNvSpPr/>
          <p:nvPr/>
        </p:nvSpPr>
        <p:spPr>
          <a:xfrm>
            <a:off x="4467514" y="323514"/>
            <a:ext cx="2479864" cy="5817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128CB2-ECC3-3721-44AE-4637560B7FEF}"/>
              </a:ext>
            </a:extLst>
          </p:cNvPr>
          <p:cNvSpPr/>
          <p:nvPr/>
        </p:nvSpPr>
        <p:spPr>
          <a:xfrm>
            <a:off x="4271023" y="4323848"/>
            <a:ext cx="2394028" cy="58176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0F9F1A-5311-A137-5EB1-7BF1855CCC1C}"/>
              </a:ext>
            </a:extLst>
          </p:cNvPr>
          <p:cNvSpPr/>
          <p:nvPr/>
        </p:nvSpPr>
        <p:spPr>
          <a:xfrm>
            <a:off x="4357131" y="1679747"/>
            <a:ext cx="2394028" cy="58176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EDAD37-F911-F401-D8D3-089D329DCCBC}"/>
              </a:ext>
            </a:extLst>
          </p:cNvPr>
          <p:cNvSpPr/>
          <p:nvPr/>
        </p:nvSpPr>
        <p:spPr>
          <a:xfrm>
            <a:off x="4513191" y="2829102"/>
            <a:ext cx="2237968" cy="6961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A654613-9A97-2E94-3D4B-F54C0C9A34C2}"/>
              </a:ext>
            </a:extLst>
          </p:cNvPr>
          <p:cNvSpPr/>
          <p:nvPr/>
        </p:nvSpPr>
        <p:spPr>
          <a:xfrm rot="20837276">
            <a:off x="2954586" y="1840342"/>
            <a:ext cx="1393825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A089B19-F7FD-7F87-6EE8-8176625223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69889" y="5863069"/>
            <a:ext cx="1029333" cy="4632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23201D7-1E0F-4CD2-1F35-14F3FE13E127}"/>
              </a:ext>
            </a:extLst>
          </p:cNvPr>
          <p:cNvSpPr/>
          <p:nvPr/>
        </p:nvSpPr>
        <p:spPr>
          <a:xfrm>
            <a:off x="4435161" y="5704197"/>
            <a:ext cx="2394028" cy="5817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D3618C80-20DB-DCCE-BDEE-DDC1AA23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16911" y="1798308"/>
            <a:ext cx="1029333" cy="463200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4E0A791D-9612-D140-C4A9-3B2147DD83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65051" y="2947542"/>
            <a:ext cx="1029333" cy="463200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81888FFC-90EB-47C3-8DC4-F33A4F4836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98011" y="4402835"/>
            <a:ext cx="1029333" cy="463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77F0D7-23A0-77B4-DB72-7670C1A580DB}"/>
              </a:ext>
            </a:extLst>
          </p:cNvPr>
          <p:cNvGrpSpPr/>
          <p:nvPr/>
        </p:nvGrpSpPr>
        <p:grpSpPr>
          <a:xfrm>
            <a:off x="7564073" y="235936"/>
            <a:ext cx="4343223" cy="902057"/>
            <a:chOff x="1987719" y="2175978"/>
            <a:chExt cx="4343223" cy="9020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FB5480-E9D7-8522-E953-11BCAB87B968}"/>
                </a:ext>
              </a:extLst>
            </p:cNvPr>
            <p:cNvSpPr txBox="1"/>
            <p:nvPr/>
          </p:nvSpPr>
          <p:spPr>
            <a:xfrm>
              <a:off x="2378439" y="2279404"/>
              <a:ext cx="3499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Khoảng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kỉ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VII TCN</a:t>
              </a:r>
              <a:endParaRPr kumimoji="0" lang="vi-VN" sz="540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3F7071-6A8D-D562-54BD-55BA65DFA478}"/>
                </a:ext>
              </a:extLst>
            </p:cNvPr>
            <p:cNvSpPr/>
            <p:nvPr/>
          </p:nvSpPr>
          <p:spPr>
            <a:xfrm>
              <a:off x="1987719" y="2175978"/>
              <a:ext cx="4343223" cy="902057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7A9AEC-B2D3-499E-48CD-74DA0DB6EC40}"/>
              </a:ext>
            </a:extLst>
          </p:cNvPr>
          <p:cNvGrpSpPr/>
          <p:nvPr/>
        </p:nvGrpSpPr>
        <p:grpSpPr>
          <a:xfrm>
            <a:off x="7618649" y="1616770"/>
            <a:ext cx="4441544" cy="902057"/>
            <a:chOff x="1940040" y="2175978"/>
            <a:chExt cx="4441544" cy="9020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68ECE8-8D4E-1323-FF3F-E5C815DE7B0D}"/>
                </a:ext>
              </a:extLst>
            </p:cNvPr>
            <p:cNvSpPr txBox="1"/>
            <p:nvPr/>
          </p:nvSpPr>
          <p:spPr>
            <a:xfrm>
              <a:off x="1940040" y="2191732"/>
              <a:ext cx="44415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vực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dòng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thuộc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Bắc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Bắc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Trung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D3CCE4-5C91-34D5-3A36-CC45754958BA}"/>
                </a:ext>
              </a:extLst>
            </p:cNvPr>
            <p:cNvSpPr/>
            <p:nvPr/>
          </p:nvSpPr>
          <p:spPr>
            <a:xfrm>
              <a:off x="1987719" y="2175978"/>
              <a:ext cx="4343223" cy="902057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A2A8B3-8D58-775C-C226-A224890E5A3C}"/>
              </a:ext>
            </a:extLst>
          </p:cNvPr>
          <p:cNvGrpSpPr/>
          <p:nvPr/>
        </p:nvGrpSpPr>
        <p:grpSpPr>
          <a:xfrm>
            <a:off x="7716970" y="4116136"/>
            <a:ext cx="4343223" cy="902057"/>
            <a:chOff x="421597" y="-2247301"/>
            <a:chExt cx="4343223" cy="90205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255E27-8BFA-0EB5-E37E-9D8A9B15F288}"/>
                </a:ext>
              </a:extLst>
            </p:cNvPr>
            <p:cNvSpPr txBox="1"/>
            <p:nvPr/>
          </p:nvSpPr>
          <p:spPr>
            <a:xfrm>
              <a:off x="450871" y="-2095143"/>
              <a:ext cx="3499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Hùng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Vương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0B3FFE-89EF-C4A4-D423-999E60C30C3B}"/>
                </a:ext>
              </a:extLst>
            </p:cNvPr>
            <p:cNvSpPr/>
            <p:nvPr/>
          </p:nvSpPr>
          <p:spPr>
            <a:xfrm>
              <a:off x="421597" y="-2247301"/>
              <a:ext cx="4343223" cy="902057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C4DFE4-6A14-55A5-484A-E97C1365A41E}"/>
              </a:ext>
            </a:extLst>
          </p:cNvPr>
          <p:cNvGrpSpPr/>
          <p:nvPr/>
        </p:nvGrpSpPr>
        <p:grpSpPr>
          <a:xfrm>
            <a:off x="7618648" y="5504159"/>
            <a:ext cx="4343223" cy="902057"/>
            <a:chOff x="2042294" y="3611040"/>
            <a:chExt cx="4343223" cy="9020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1FE81E-1EF5-F518-0E5D-9C4B0D1F4D94}"/>
                </a:ext>
              </a:extLst>
            </p:cNvPr>
            <p:cNvSpPr txBox="1"/>
            <p:nvPr/>
          </p:nvSpPr>
          <p:spPr>
            <a:xfrm>
              <a:off x="2347502" y="3811078"/>
              <a:ext cx="3499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Phong Châu (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Phú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Thọ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636C75F-A558-AF7E-169C-FF57EFF990F3}"/>
                </a:ext>
              </a:extLst>
            </p:cNvPr>
            <p:cNvSpPr/>
            <p:nvPr/>
          </p:nvSpPr>
          <p:spPr>
            <a:xfrm>
              <a:off x="2042294" y="3611040"/>
              <a:ext cx="4343223" cy="902057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1D6FAE-D72D-611C-A26B-E54003186DBF}"/>
              </a:ext>
            </a:extLst>
          </p:cNvPr>
          <p:cNvGrpSpPr/>
          <p:nvPr/>
        </p:nvGrpSpPr>
        <p:grpSpPr>
          <a:xfrm>
            <a:off x="7618649" y="2728113"/>
            <a:ext cx="4343223" cy="902057"/>
            <a:chOff x="1979025" y="-625030"/>
            <a:chExt cx="4343223" cy="90205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94F861-82BC-6310-AF3C-225D56854937}"/>
                </a:ext>
              </a:extLst>
            </p:cNvPr>
            <p:cNvSpPr txBox="1"/>
            <p:nvPr/>
          </p:nvSpPr>
          <p:spPr>
            <a:xfrm>
              <a:off x="2023979" y="-535768"/>
              <a:ext cx="40649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Truyền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thuyết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“Con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Rồng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cháu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Tiên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”,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khảo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cổ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28">
              <a:extLst>
                <a:ext uri="{FF2B5EF4-FFF2-40B4-BE49-F238E27FC236}">
                  <a16:creationId xmlns:a16="http://schemas.microsoft.com/office/drawing/2014/main" id="{3CE60656-7490-D8B6-1818-C67FD6AE69F7}"/>
                </a:ext>
              </a:extLst>
            </p:cNvPr>
            <p:cNvSpPr/>
            <p:nvPr/>
          </p:nvSpPr>
          <p:spPr>
            <a:xfrm>
              <a:off x="1979025" y="-625030"/>
              <a:ext cx="4343223" cy="902057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Freeform 6">
            <a:extLst>
              <a:ext uri="{FF2B5EF4-FFF2-40B4-BE49-F238E27FC236}">
                <a16:creationId xmlns:a16="http://schemas.microsoft.com/office/drawing/2014/main" id="{6B672340-424D-7F4B-05D4-5C36C683AC7B}"/>
              </a:ext>
            </a:extLst>
          </p:cNvPr>
          <p:cNvSpPr/>
          <p:nvPr/>
        </p:nvSpPr>
        <p:spPr>
          <a:xfrm>
            <a:off x="3060526" y="2850781"/>
            <a:ext cx="1393825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4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2890828" y="1630638"/>
            <a:ext cx="8561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6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19284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42378"/>
            <a:ext cx="12199153" cy="677324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14090AC3-4B93-F968-1B96-9C027ACCE15F}"/>
              </a:ext>
            </a:extLst>
          </p:cNvPr>
          <p:cNvSpPr/>
          <p:nvPr/>
        </p:nvSpPr>
        <p:spPr>
          <a:xfrm>
            <a:off x="391998" y="3139063"/>
            <a:ext cx="3024000" cy="2264220"/>
          </a:xfrm>
          <a:custGeom>
            <a:avLst/>
            <a:gdLst/>
            <a:ahLst/>
            <a:cxnLst/>
            <a:rect l="l" t="t" r="r" b="b"/>
            <a:pathLst>
              <a:path w="3024000" h="2264220">
                <a:moveTo>
                  <a:pt x="0" y="0"/>
                </a:moveTo>
                <a:lnTo>
                  <a:pt x="3024000" y="0"/>
                </a:lnTo>
                <a:lnTo>
                  <a:pt x="3024000" y="2264220"/>
                </a:lnTo>
                <a:lnTo>
                  <a:pt x="0" y="22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4A23C6-FF3A-4BA8-899C-42BDBDA84EE7}"/>
              </a:ext>
            </a:extLst>
          </p:cNvPr>
          <p:cNvSpPr txBox="1"/>
          <p:nvPr/>
        </p:nvSpPr>
        <p:spPr>
          <a:xfrm>
            <a:off x="1019188" y="3643742"/>
            <a:ext cx="191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Gretoon" panose="02040603050506020204" pitchFamily="18" charset="0"/>
              </a:rPr>
              <a:t>NHÀ NƯỚC </a:t>
            </a:r>
            <a:r>
              <a:rPr lang="en-US" sz="2400" b="1" dirty="0">
                <a:solidFill>
                  <a:srgbClr val="FF0066"/>
                </a:solidFill>
                <a:latin typeface="SVN-Gretoon" panose="02040603050506020204" pitchFamily="18" charset="0"/>
              </a:rPr>
              <a:t>ÂU LẠC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Gretoon" panose="020406030505060202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4C09521-928C-95D4-6A63-B4BB08910724}"/>
              </a:ext>
            </a:extLst>
          </p:cNvPr>
          <p:cNvSpPr/>
          <p:nvPr/>
        </p:nvSpPr>
        <p:spPr>
          <a:xfrm>
            <a:off x="2307743" y="1855466"/>
            <a:ext cx="1743557" cy="1582553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FA4BE77-34D7-07C4-788C-943013524868}"/>
              </a:ext>
            </a:extLst>
          </p:cNvPr>
          <p:cNvSpPr/>
          <p:nvPr/>
        </p:nvSpPr>
        <p:spPr>
          <a:xfrm>
            <a:off x="2979763" y="4251504"/>
            <a:ext cx="1393825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6D26D34-DAE9-248B-7910-8D53DF29DCF5}"/>
              </a:ext>
            </a:extLst>
          </p:cNvPr>
          <p:cNvSpPr/>
          <p:nvPr/>
        </p:nvSpPr>
        <p:spPr>
          <a:xfrm flipV="1">
            <a:off x="2422043" y="4845602"/>
            <a:ext cx="1951575" cy="1409701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C2997A-BDE8-12FF-C06E-C23D8ED89F26}"/>
              </a:ext>
            </a:extLst>
          </p:cNvPr>
          <p:cNvGrpSpPr/>
          <p:nvPr/>
        </p:nvGrpSpPr>
        <p:grpSpPr>
          <a:xfrm>
            <a:off x="3892682" y="1437525"/>
            <a:ext cx="6586097" cy="1111950"/>
            <a:chOff x="3787824" y="-929737"/>
            <a:chExt cx="6931817" cy="148305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9CB5D50A-66F2-57C9-3F45-AE69FBFAA2D8}"/>
                </a:ext>
              </a:extLst>
            </p:cNvPr>
            <p:cNvSpPr/>
            <p:nvPr/>
          </p:nvSpPr>
          <p:spPr>
            <a:xfrm>
              <a:off x="3787824" y="-929737"/>
              <a:ext cx="6931817" cy="1483055"/>
            </a:xfrm>
            <a:custGeom>
              <a:avLst/>
              <a:gdLst/>
              <a:ahLst/>
              <a:cxnLst/>
              <a:rect l="l" t="t" r="r" b="b"/>
              <a:pathLst>
                <a:path w="4957286" h="1483055">
                  <a:moveTo>
                    <a:pt x="0" y="0"/>
                  </a:moveTo>
                  <a:lnTo>
                    <a:pt x="4957286" y="0"/>
                  </a:lnTo>
                  <a:lnTo>
                    <a:pt x="4957286" y="1483055"/>
                  </a:lnTo>
                  <a:lnTo>
                    <a:pt x="0" y="1483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3ECF67-9042-3436-F506-742D11585E1D}"/>
                </a:ext>
              </a:extLst>
            </p:cNvPr>
            <p:cNvSpPr txBox="1"/>
            <p:nvPr/>
          </p:nvSpPr>
          <p:spPr>
            <a:xfrm>
              <a:off x="5568042" y="-733185"/>
              <a:ext cx="5091765" cy="1108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Âu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Lạc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2B1F39-6650-9BF8-4AC4-051E976E7BFB}"/>
              </a:ext>
            </a:extLst>
          </p:cNvPr>
          <p:cNvGrpSpPr/>
          <p:nvPr/>
        </p:nvGrpSpPr>
        <p:grpSpPr>
          <a:xfrm>
            <a:off x="4156556" y="3978571"/>
            <a:ext cx="6646049" cy="1234048"/>
            <a:chOff x="4414649" y="2652152"/>
            <a:chExt cx="4606252" cy="1234048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94B30B1-4FEA-3D4C-D1CA-623FCEE8D87E}"/>
                </a:ext>
              </a:extLst>
            </p:cNvPr>
            <p:cNvSpPr/>
            <p:nvPr/>
          </p:nvSpPr>
          <p:spPr>
            <a:xfrm>
              <a:off x="4414649" y="2652152"/>
              <a:ext cx="4268981" cy="1234048"/>
            </a:xfrm>
            <a:custGeom>
              <a:avLst/>
              <a:gdLst/>
              <a:ahLst/>
              <a:cxnLst/>
              <a:rect l="l" t="t" r="r" b="b"/>
              <a:pathLst>
                <a:path w="3024000" h="1045800">
                  <a:moveTo>
                    <a:pt x="0" y="0"/>
                  </a:moveTo>
                  <a:lnTo>
                    <a:pt x="3024000" y="0"/>
                  </a:lnTo>
                  <a:lnTo>
                    <a:pt x="3024000" y="1045800"/>
                  </a:lnTo>
                  <a:lnTo>
                    <a:pt x="0" y="104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5C1002-D3F8-FD66-7998-D0F646AF449D}"/>
                </a:ext>
              </a:extLst>
            </p:cNvPr>
            <p:cNvSpPr txBox="1"/>
            <p:nvPr/>
          </p:nvSpPr>
          <p:spPr>
            <a:xfrm>
              <a:off x="5751990" y="2948462"/>
              <a:ext cx="3268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đứng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25AFDA-5448-AAEC-44D3-689CD12776EA}"/>
              </a:ext>
            </a:extLst>
          </p:cNvPr>
          <p:cNvSpPr/>
          <p:nvPr/>
        </p:nvSpPr>
        <p:spPr>
          <a:xfrm>
            <a:off x="5525479" y="5779039"/>
            <a:ext cx="4896450" cy="7466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5E1A0E-040A-0BDF-3979-5B7C23120C95}"/>
              </a:ext>
            </a:extLst>
          </p:cNvPr>
          <p:cNvGrpSpPr/>
          <p:nvPr/>
        </p:nvGrpSpPr>
        <p:grpSpPr>
          <a:xfrm>
            <a:off x="4346347" y="5721019"/>
            <a:ext cx="1126486" cy="961885"/>
            <a:chOff x="-558201" y="4281177"/>
            <a:chExt cx="622182" cy="56148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867B124-85C0-F514-41AC-CA367BB86374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38201F-6B99-B95D-BB0D-06C62D497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0F3FE6C-FAF3-71BE-7A01-F20CC6DEABEE}"/>
              </a:ext>
            </a:extLst>
          </p:cNvPr>
          <p:cNvSpPr/>
          <p:nvPr/>
        </p:nvSpPr>
        <p:spPr>
          <a:xfrm>
            <a:off x="156596" y="4986708"/>
            <a:ext cx="1467605" cy="1513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C3579-9362-803C-0666-2908BB408A50}"/>
              </a:ext>
            </a:extLst>
          </p:cNvPr>
          <p:cNvSpPr txBox="1"/>
          <p:nvPr/>
        </p:nvSpPr>
        <p:spPr>
          <a:xfrm>
            <a:off x="521082" y="357802"/>
            <a:ext cx="11553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 qua tìm hiểu truyền thuyết, đọc thông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rình bày sự ra đời của Nhà nước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2FA4BE77-34D7-07C4-788C-943013524868}"/>
              </a:ext>
            </a:extLst>
          </p:cNvPr>
          <p:cNvSpPr/>
          <p:nvPr/>
        </p:nvSpPr>
        <p:spPr>
          <a:xfrm>
            <a:off x="3195771" y="3061962"/>
            <a:ext cx="1063547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5E1A0E-040A-0BDF-3979-5B7C23120C95}"/>
              </a:ext>
            </a:extLst>
          </p:cNvPr>
          <p:cNvGrpSpPr/>
          <p:nvPr/>
        </p:nvGrpSpPr>
        <p:grpSpPr>
          <a:xfrm>
            <a:off x="4286559" y="2699119"/>
            <a:ext cx="1126486" cy="961885"/>
            <a:chOff x="-558201" y="4281177"/>
            <a:chExt cx="622182" cy="561482"/>
          </a:xfrm>
        </p:grpSpPr>
        <p:sp>
          <p:nvSpPr>
            <p:cNvPr id="34" name="Rectangle: Rounded Corners 12">
              <a:extLst>
                <a:ext uri="{FF2B5EF4-FFF2-40B4-BE49-F238E27FC236}">
                  <a16:creationId xmlns:a16="http://schemas.microsoft.com/office/drawing/2014/main" id="{A867B124-85C0-F514-41AC-CA367BB86374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938201F-6B99-B95D-BB0D-06C62D497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id="{F825AFDA-5448-AAEC-44D3-689CD12776EA}"/>
              </a:ext>
            </a:extLst>
          </p:cNvPr>
          <p:cNvSpPr/>
          <p:nvPr/>
        </p:nvSpPr>
        <p:spPr>
          <a:xfrm>
            <a:off x="5413044" y="2791891"/>
            <a:ext cx="4896450" cy="7466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5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4" y="18353"/>
            <a:ext cx="12199744" cy="67731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714" y="4963886"/>
            <a:ext cx="1494972" cy="1582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Administrator\Pictures\z4914174799551_405a29d7b2ebe6f26bef5f156cb40300.jpg">
            <a:extLst>
              <a:ext uri="{FF2B5EF4-FFF2-40B4-BE49-F238E27FC236}">
                <a16:creationId xmlns:a16="http://schemas.microsoft.com/office/drawing/2014/main" id="{DD4F5CF6-125A-E06E-BCDC-7E64C201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00" y="1147576"/>
            <a:ext cx="5382802" cy="398053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8EB8B-8FF4-DE64-A46A-F0C9E22B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162"/>
          <a:stretch/>
        </p:blipFill>
        <p:spPr>
          <a:xfrm>
            <a:off x="509832" y="541473"/>
            <a:ext cx="4124441" cy="314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ED3003-87F7-0F7B-9B77-E23C1896BF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126"/>
          <a:stretch/>
        </p:blipFill>
        <p:spPr>
          <a:xfrm>
            <a:off x="673483" y="3710278"/>
            <a:ext cx="3797139" cy="28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2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237</Words>
  <Application>Microsoft Office PowerPoint</Application>
  <PresentationFormat>Widescreen</PresentationFormat>
  <Paragraphs>41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微软雅黑</vt:lpstr>
      <vt:lpstr>Arial</vt:lpstr>
      <vt:lpstr>Calibri</vt:lpstr>
      <vt:lpstr>Calibri Light</vt:lpstr>
      <vt:lpstr>Cambria</vt:lpstr>
      <vt:lpstr>SVN-Gretoon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120</cp:revision>
  <dcterms:created xsi:type="dcterms:W3CDTF">2024-08-02T11:27:06Z</dcterms:created>
  <dcterms:modified xsi:type="dcterms:W3CDTF">2025-10-10T02:57:19Z</dcterms:modified>
</cp:coreProperties>
</file>