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60" r:id="rId4"/>
    <p:sldId id="259" r:id="rId5"/>
    <p:sldId id="283" r:id="rId6"/>
    <p:sldId id="284" r:id="rId7"/>
    <p:sldId id="285" r:id="rId8"/>
    <p:sldId id="286" r:id="rId9"/>
    <p:sldId id="287" r:id="rId10"/>
    <p:sldId id="288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6F3D-8FB9-43FD-95F3-77C447E9AB1C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E004-75DD-44B2-BAD4-2ED1C5C01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8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34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" y="0"/>
            <a:ext cx="12192000" cy="6960797"/>
            <a:chOff x="0" y="0"/>
            <a:chExt cx="2149335" cy="2749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9335" cy="2749944"/>
            </a:xfrm>
            <a:custGeom>
              <a:avLst/>
              <a:gdLst/>
              <a:ahLst/>
              <a:cxnLst/>
              <a:rect l="l" t="t" r="r" b="b"/>
              <a:pathLst>
                <a:path w="2149335" h="2749944">
                  <a:moveTo>
                    <a:pt x="48383" y="0"/>
                  </a:moveTo>
                  <a:lnTo>
                    <a:pt x="2100952" y="0"/>
                  </a:lnTo>
                  <a:cubicBezTo>
                    <a:pt x="2127673" y="0"/>
                    <a:pt x="2149335" y="21662"/>
                    <a:pt x="2149335" y="48383"/>
                  </a:cubicBezTo>
                  <a:lnTo>
                    <a:pt x="2149335" y="2701562"/>
                  </a:lnTo>
                  <a:cubicBezTo>
                    <a:pt x="2149335" y="2728283"/>
                    <a:pt x="2127673" y="2749944"/>
                    <a:pt x="2100952" y="2749944"/>
                  </a:cubicBezTo>
                  <a:lnTo>
                    <a:pt x="48383" y="2749944"/>
                  </a:lnTo>
                  <a:cubicBezTo>
                    <a:pt x="21662" y="2749944"/>
                    <a:pt x="0" y="2728283"/>
                    <a:pt x="0" y="2701562"/>
                  </a:cubicBezTo>
                  <a:lnTo>
                    <a:pt x="0" y="48383"/>
                  </a:lnTo>
                  <a:cubicBezTo>
                    <a:pt x="0" y="21662"/>
                    <a:pt x="21662" y="0"/>
                    <a:pt x="48383" y="0"/>
                  </a:cubicBezTo>
                  <a:close/>
                </a:path>
              </a:pathLst>
            </a:custGeom>
            <a:solidFill>
              <a:srgbClr val="3072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49335" cy="27975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4128C6C-FE0C-D0C5-9BD0-33A0425E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178" y="522641"/>
            <a:ext cx="3261643" cy="1780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168D3A-2EA2-0661-A5FB-846C7EC1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26" y="1660618"/>
            <a:ext cx="11875963" cy="4278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7815" y="5417127"/>
            <a:ext cx="2729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(Tiết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751497" y="0"/>
            <a:ext cx="5440503" cy="6960797"/>
            <a:chOff x="0" y="0"/>
            <a:chExt cx="2149335" cy="2749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9335" cy="2749944"/>
            </a:xfrm>
            <a:custGeom>
              <a:avLst/>
              <a:gdLst/>
              <a:ahLst/>
              <a:cxnLst/>
              <a:rect l="l" t="t" r="r" b="b"/>
              <a:pathLst>
                <a:path w="2149335" h="2749944">
                  <a:moveTo>
                    <a:pt x="48383" y="0"/>
                  </a:moveTo>
                  <a:lnTo>
                    <a:pt x="2100952" y="0"/>
                  </a:lnTo>
                  <a:cubicBezTo>
                    <a:pt x="2127673" y="0"/>
                    <a:pt x="2149335" y="21662"/>
                    <a:pt x="2149335" y="48383"/>
                  </a:cubicBezTo>
                  <a:lnTo>
                    <a:pt x="2149335" y="2701562"/>
                  </a:lnTo>
                  <a:cubicBezTo>
                    <a:pt x="2149335" y="2728283"/>
                    <a:pt x="2127673" y="2749944"/>
                    <a:pt x="2100952" y="2749944"/>
                  </a:cubicBezTo>
                  <a:lnTo>
                    <a:pt x="48383" y="2749944"/>
                  </a:lnTo>
                  <a:cubicBezTo>
                    <a:pt x="21662" y="2749944"/>
                    <a:pt x="0" y="2728283"/>
                    <a:pt x="0" y="2701562"/>
                  </a:cubicBezTo>
                  <a:lnTo>
                    <a:pt x="0" y="48383"/>
                  </a:lnTo>
                  <a:cubicBezTo>
                    <a:pt x="0" y="21662"/>
                    <a:pt x="21662" y="0"/>
                    <a:pt x="48383" y="0"/>
                  </a:cubicBezTo>
                  <a:close/>
                </a:path>
              </a:pathLst>
            </a:custGeom>
            <a:solidFill>
              <a:srgbClr val="3072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49335" cy="27975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0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614417" flipH="1">
            <a:off x="5030728" y="226475"/>
            <a:ext cx="2672996" cy="1396640"/>
          </a:xfrm>
          <a:custGeom>
            <a:avLst/>
            <a:gdLst/>
            <a:ahLst/>
            <a:cxnLst/>
            <a:rect l="l" t="t" r="r" b="b"/>
            <a:pathLst>
              <a:path w="4009494" h="2094960">
                <a:moveTo>
                  <a:pt x="4009493" y="0"/>
                </a:moveTo>
                <a:lnTo>
                  <a:pt x="0" y="0"/>
                </a:lnTo>
                <a:lnTo>
                  <a:pt x="0" y="2094960"/>
                </a:lnTo>
                <a:lnTo>
                  <a:pt x="4009493" y="2094960"/>
                </a:lnTo>
                <a:lnTo>
                  <a:pt x="40094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775" y="990600"/>
            <a:ext cx="4543946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FFB5C361-240B-2519-7EB9-F455671427A5}"/>
              </a:ext>
            </a:extLst>
          </p:cNvPr>
          <p:cNvGrpSpPr/>
          <p:nvPr/>
        </p:nvGrpSpPr>
        <p:grpSpPr>
          <a:xfrm>
            <a:off x="1322363" y="1343929"/>
            <a:ext cx="10320997" cy="2487507"/>
            <a:chOff x="0" y="0"/>
            <a:chExt cx="8776869" cy="4975013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8A7BAFE-7CF6-8553-BD84-12DA9FD71DA3}"/>
                </a:ext>
              </a:extLst>
            </p:cNvPr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BCFFE1-1BBB-6ED5-3179-D962A9EC6851}"/>
                  </a:ext>
                </a:extLst>
              </p:cNvPr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22C303-2DFF-4A1A-1DC8-98A99AD6C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5ECDB1-3E8D-DBF8-534E-11858A04129D}"/>
                </a:ext>
              </a:extLst>
            </p:cNvPr>
            <p:cNvSpPr txBox="1"/>
            <p:nvPr/>
          </p:nvSpPr>
          <p:spPr>
            <a:xfrm>
              <a:off x="302929" y="248284"/>
              <a:ext cx="8105452" cy="426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1: </a:t>
              </a:r>
              <a:endParaRPr lang="en-US" sz="4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hiểu về dân số</a:t>
              </a:r>
              <a:endParaRPr lang="en-US" sz="4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06" y="1189079"/>
            <a:ext cx="6344530" cy="28882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881EE-21C5-F2F6-5D80-1B82A0A92A95}"/>
              </a:ext>
            </a:extLst>
          </p:cNvPr>
          <p:cNvSpPr txBox="1"/>
          <p:nvPr/>
        </p:nvSpPr>
        <p:spPr>
          <a:xfrm>
            <a:off x="1240259" y="4351524"/>
            <a:ext cx="104382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Việt Nam năm 2021 là 98 504 nghìn người (98,5 triệu người).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86892C-88DD-E17A-BDAA-E20C366C93A2}"/>
              </a:ext>
            </a:extLst>
          </p:cNvPr>
          <p:cNvSpPr/>
          <p:nvPr/>
        </p:nvSpPr>
        <p:spPr>
          <a:xfrm>
            <a:off x="3148168" y="2563277"/>
            <a:ext cx="2397628" cy="3011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243F1-5782-A27C-90E7-838D73003CCF}"/>
              </a:ext>
            </a:extLst>
          </p:cNvPr>
          <p:cNvSpPr txBox="1"/>
          <p:nvPr/>
        </p:nvSpPr>
        <p:spPr>
          <a:xfrm>
            <a:off x="1598924" y="5093204"/>
            <a:ext cx="941920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0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ít hơn 2 quốc gia Indonesia và Philippines.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51F67-8311-4AE7-30C7-F024C4691CB9}"/>
              </a:ext>
            </a:extLst>
          </p:cNvPr>
          <p:cNvSpPr txBox="1"/>
          <p:nvPr/>
        </p:nvSpPr>
        <p:spPr>
          <a:xfrm>
            <a:off x="1568444" y="5825956"/>
            <a:ext cx="941920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0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nhiều hơn so với Thái lan, Myanmar, Malaysia, Cam-pu-chia, Lào, Singapore, Timor-Leste, Brunei.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A4E50-E5DF-45ED-A9F6-B5D6DCD3BBFB}"/>
              </a:ext>
            </a:extLst>
          </p:cNvPr>
          <p:cNvSpPr txBox="1"/>
          <p:nvPr/>
        </p:nvSpPr>
        <p:spPr>
          <a:xfrm>
            <a:off x="944598" y="301609"/>
            <a:ext cx="10101666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/>
            <a:r>
              <a:rPr lang="vi-V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 và bảng số dân các nước Đông Nam Á năm 2021, em hãy:</a:t>
            </a:r>
          </a:p>
          <a:p>
            <a:pPr algn="just" defTabSz="609630"/>
            <a:r>
              <a:rPr lang="vi-V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Cho biết số dân của nước ta năm 2021.</a:t>
            </a:r>
          </a:p>
          <a:p>
            <a:pPr algn="just" defTabSz="609630"/>
            <a:r>
              <a:rPr lang="vi-VN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So sánh số dân nước ta với các nước trong khu vực Đông Nam Á.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352424"/>
            <a:ext cx="7116080" cy="32394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38B0BA-25D1-8A8F-274E-C3D151BB959C}"/>
              </a:ext>
            </a:extLst>
          </p:cNvPr>
          <p:cNvGrpSpPr/>
          <p:nvPr/>
        </p:nvGrpSpPr>
        <p:grpSpPr>
          <a:xfrm>
            <a:off x="1557437" y="3916090"/>
            <a:ext cx="8907363" cy="676230"/>
            <a:chOff x="927517" y="194580"/>
            <a:chExt cx="8965939" cy="2154272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BE633BF5-F919-B961-B782-111BF9169458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5D0C66B-7B41-EBE7-DB1C-2FB4D2ADB740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16C880FC-3954-CCE2-3F4A-A00CCB420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96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nào có số dân đông nhất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2503450-067B-4229-57BF-E3B0D9DEC0C3}"/>
              </a:ext>
            </a:extLst>
          </p:cNvPr>
          <p:cNvSpPr/>
          <p:nvPr/>
        </p:nvSpPr>
        <p:spPr>
          <a:xfrm>
            <a:off x="2410493" y="1203960"/>
            <a:ext cx="2984467" cy="35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08154-4DCC-24E9-E2C2-41F245ED5CD4}"/>
              </a:ext>
            </a:extLst>
          </p:cNvPr>
          <p:cNvGrpSpPr/>
          <p:nvPr/>
        </p:nvGrpSpPr>
        <p:grpSpPr>
          <a:xfrm>
            <a:off x="1526957" y="4901610"/>
            <a:ext cx="9303603" cy="1077218"/>
            <a:chOff x="927517" y="194580"/>
            <a:chExt cx="8965939" cy="3431703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E85814B5-0F01-6D36-3C9C-6C5F787B46BE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E7AC43F7-E526-70B4-FCA4-6BA25D8A3C1A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177A9322-CB97-4592-7C47-F06227967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343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ta có dân số đứng thứ mấy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BC81D8-B7FA-1396-7660-145E5C11528A}"/>
              </a:ext>
            </a:extLst>
          </p:cNvPr>
          <p:cNvSpPr txBox="1"/>
          <p:nvPr/>
        </p:nvSpPr>
        <p:spPr>
          <a:xfrm>
            <a:off x="2133601" y="5853382"/>
            <a:ext cx="85445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đứng thứ 3 trong khu vực Đông Nam Á.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FFB5C361-240B-2519-7EB9-F455671427A5}"/>
              </a:ext>
            </a:extLst>
          </p:cNvPr>
          <p:cNvGrpSpPr/>
          <p:nvPr/>
        </p:nvGrpSpPr>
        <p:grpSpPr>
          <a:xfrm>
            <a:off x="1603715" y="1223378"/>
            <a:ext cx="10039645" cy="2608058"/>
            <a:chOff x="-3939991" y="-241101"/>
            <a:chExt cx="12716860" cy="5216114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8A7BAFE-7CF6-8553-BD84-12DA9FD71DA3}"/>
                </a:ext>
              </a:extLst>
            </p:cNvPr>
            <p:cNvGrpSpPr/>
            <p:nvPr/>
          </p:nvGrpSpPr>
          <p:grpSpPr>
            <a:xfrm>
              <a:off x="-3939991" y="-241101"/>
              <a:ext cx="12716860" cy="5216114"/>
              <a:chOff x="-778270" y="-47625"/>
              <a:chExt cx="2511973" cy="1030344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BCFFE1-1BBB-6ED5-3179-D962A9EC6851}"/>
                  </a:ext>
                </a:extLst>
              </p:cNvPr>
              <p:cNvSpPr/>
              <p:nvPr/>
            </p:nvSpPr>
            <p:spPr>
              <a:xfrm>
                <a:off x="-778270" y="0"/>
                <a:ext cx="251197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22C303-2DFF-4A1A-1DC8-98A99AD6C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5ECDB1-3E8D-DBF8-534E-11858A04129D}"/>
                </a:ext>
              </a:extLst>
            </p:cNvPr>
            <p:cNvSpPr txBox="1"/>
            <p:nvPr/>
          </p:nvSpPr>
          <p:spPr>
            <a:xfrm>
              <a:off x="-3565789" y="248285"/>
              <a:ext cx="11974172" cy="39140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2: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hiểu về gia tăng dân 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8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0"/>
            <a:ext cx="10938438" cy="1501677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58800" y="13969"/>
              <a:ext cx="20726400" cy="3539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 thông tin và quan sát hình 1, em hãy: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Cho biết số dân của nước ta năm 2021 tăng bao nhiêu nghìn người so với năm 1991.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một số ảnh hưởng của gia tăng dân số ở nước ta.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60" y="1767039"/>
            <a:ext cx="6810692" cy="46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6035040" y="792480"/>
            <a:ext cx="5608320" cy="5405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Cách nhận xét biểu đồ để rút ra kết luận về sự gia tăng dân số ở Việt Nam: 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Quan sát các cột thể hiện số dân có chiều hướng cao lên liên tục hay thấp đi.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Dựa vào con số ở trên cột để tính được số lượng tăng lên từ năm 1991-2021 (30 năm).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Tính trung bình mỗi năm tăng lên bao nhiêu nghìn người.</a:t>
            </a:r>
          </a:p>
        </p:txBody>
      </p:sp>
    </p:spTree>
    <p:extLst>
      <p:ext uri="{BB962C8B-B14F-4D97-AF65-F5344CB8AC3E}">
        <p14:creationId xmlns:p14="http://schemas.microsoft.com/office/powerpoint/2010/main" val="3141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2401" y="254176"/>
            <a:ext cx="11846560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5913120" y="741680"/>
            <a:ext cx="5994400" cy="56083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Việt Nam giai đoạn 1991 – 2021 tăng lên liên tục.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năm 1991 – 2021 (30 năm) dân số Việt Nam tăng thêm 31 262 nghìn người.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năm dân số Việt Nam tăng khoảng 1 triệu người.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nước ta tăng khá nhanh. Trong thời gian gần đây, tốc độ gia tăng dân số có xu hướng giảm.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A37C82-141F-6C02-D355-62BFB912421B}"/>
              </a:ext>
            </a:extLst>
          </p:cNvPr>
          <p:cNvCxnSpPr/>
          <p:nvPr/>
        </p:nvCxnSpPr>
        <p:spPr>
          <a:xfrm flipV="1">
            <a:off x="1361440" y="1889760"/>
            <a:ext cx="3464560" cy="66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D4A830-4730-B777-4F17-526A9C3497A9}"/>
              </a:ext>
            </a:extLst>
          </p:cNvPr>
          <p:cNvSpPr/>
          <p:nvPr/>
        </p:nvSpPr>
        <p:spPr>
          <a:xfrm>
            <a:off x="534572" y="955040"/>
            <a:ext cx="11017348" cy="518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đông và tăng lên hằng năm tạo cho nước ta nguồn lao động dồi dào, thị trường tiêu thụ rộng lớn. 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 nhiên, dân số đông cũng gây ra một số khó khăn trong giải quyết việc làm, nhà ở, y tế, giáo dục...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thời dẫn đến nguy cơ suy thoái tài nguyên thiên nhiên và ô nhiễm môi trường. </a:t>
            </a:r>
          </a:p>
        </p:txBody>
      </p:sp>
    </p:spTree>
    <p:extLst>
      <p:ext uri="{BB962C8B-B14F-4D97-AF65-F5344CB8AC3E}">
        <p14:creationId xmlns:p14="http://schemas.microsoft.com/office/powerpoint/2010/main" val="4312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432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Cambria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55</cp:revision>
  <dcterms:created xsi:type="dcterms:W3CDTF">2024-07-19T12:50:26Z</dcterms:created>
  <dcterms:modified xsi:type="dcterms:W3CDTF">2025-10-10T02:05:13Z</dcterms:modified>
</cp:coreProperties>
</file>