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6"/>
  </p:notesMasterIdLst>
  <p:sldIdLst>
    <p:sldId id="401" r:id="rId3"/>
    <p:sldId id="296" r:id="rId4"/>
    <p:sldId id="387" r:id="rId5"/>
    <p:sldId id="399" r:id="rId6"/>
    <p:sldId id="488" r:id="rId7"/>
    <p:sldId id="400" r:id="rId8"/>
    <p:sldId id="483" r:id="rId9"/>
    <p:sldId id="491" r:id="rId10"/>
    <p:sldId id="492" r:id="rId11"/>
    <p:sldId id="493" r:id="rId12"/>
    <p:sldId id="267" r:id="rId13"/>
    <p:sldId id="27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7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6AF80-5FCD-482F-9346-7E8472D41524}" type="datetimeFigureOut">
              <a:rPr lang="en-US" smtClean="0"/>
              <a:t>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39E24-DB8B-4409-8849-08761BEEF947}" type="slidenum">
              <a:rPr lang="en-US" smtClean="0"/>
              <a:t>‹#›</a:t>
            </a:fld>
            <a:endParaRPr lang="en-US"/>
          </a:p>
        </p:txBody>
      </p:sp>
    </p:spTree>
    <p:extLst>
      <p:ext uri="{BB962C8B-B14F-4D97-AF65-F5344CB8AC3E}">
        <p14:creationId xmlns:p14="http://schemas.microsoft.com/office/powerpoint/2010/main" val="34441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67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00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6D2C-29A5-646C-BBA2-A1E5D88737C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0E299-A346-C63F-F2FA-B17C4E56B1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1509BC-224C-C786-F167-5CFCAC3F3B0D}"/>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1/18/2025</a:t>
            </a:fld>
            <a:endParaRPr lang="en-US"/>
          </a:p>
        </p:txBody>
      </p:sp>
      <p:sp>
        <p:nvSpPr>
          <p:cNvPr id="5" name="Footer Placeholder 4">
            <a:extLst>
              <a:ext uri="{FF2B5EF4-FFF2-40B4-BE49-F238E27FC236}">
                <a16:creationId xmlns:a16="http://schemas.microsoft.com/office/drawing/2014/main" id="{69ED0438-87EF-E5DC-2837-C4D851A2EA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47E829-3773-F996-0892-D700D5FF90DE}"/>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50864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91D-C09B-1DC8-6258-2DEC200AB0A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121F15-B6B7-AAB0-2D3A-29CF1ABA472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17916-0A0D-9A24-6172-B23DD4E9B014}"/>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1/18/2025</a:t>
            </a:fld>
            <a:endParaRPr lang="en-US"/>
          </a:p>
        </p:txBody>
      </p:sp>
      <p:sp>
        <p:nvSpPr>
          <p:cNvPr id="5" name="Footer Placeholder 4">
            <a:extLst>
              <a:ext uri="{FF2B5EF4-FFF2-40B4-BE49-F238E27FC236}">
                <a16:creationId xmlns:a16="http://schemas.microsoft.com/office/drawing/2014/main" id="{73C2A511-41A8-D155-DD6C-7E437A98EA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235C47-3320-711E-11FB-7A62DCBF50F6}"/>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0368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A2345-AB28-AA0B-6E88-17BC1BF30E0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9B5C1D-2318-0597-16AA-D212BDCB8CF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EA5B5-1E87-1817-DACF-2A8D26016B5E}"/>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1/18/2025</a:t>
            </a:fld>
            <a:endParaRPr lang="en-US"/>
          </a:p>
        </p:txBody>
      </p:sp>
      <p:sp>
        <p:nvSpPr>
          <p:cNvPr id="5" name="Footer Placeholder 4">
            <a:extLst>
              <a:ext uri="{FF2B5EF4-FFF2-40B4-BE49-F238E27FC236}">
                <a16:creationId xmlns:a16="http://schemas.microsoft.com/office/drawing/2014/main" id="{2F6BBED6-F4EB-DB51-A06B-A54D5173C6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0B9FC7-736B-6AE7-040B-4DB960EB5C2D}"/>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103377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679426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338451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820371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2563661"/>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5000977"/>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186514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519658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056153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F963-A2C8-E3F2-5383-0207AD28A5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181941-CCB1-47DB-A2DA-466BF2B51EE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790B2-DDC4-270D-3740-EC01851B8209}"/>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1/18/2025</a:t>
            </a:fld>
            <a:endParaRPr lang="en-US"/>
          </a:p>
        </p:txBody>
      </p:sp>
      <p:sp>
        <p:nvSpPr>
          <p:cNvPr id="5" name="Footer Placeholder 4">
            <a:extLst>
              <a:ext uri="{FF2B5EF4-FFF2-40B4-BE49-F238E27FC236}">
                <a16:creationId xmlns:a16="http://schemas.microsoft.com/office/drawing/2014/main" id="{34A7CAD9-4493-D2C2-8B94-02DC6E4BA8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6F85AD-63A7-61DC-8522-E36D44E57F9B}"/>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800627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165717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038272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772090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C720-2CBC-5C64-7A47-6E3A864A957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7DB92B-3D80-1218-8E72-711E0E27F0A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6B584-9245-F2B4-4A19-F6FBC5F1D0F9}"/>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1/18/2025</a:t>
            </a:fld>
            <a:endParaRPr lang="en-US"/>
          </a:p>
        </p:txBody>
      </p:sp>
      <p:sp>
        <p:nvSpPr>
          <p:cNvPr id="5" name="Footer Placeholder 4">
            <a:extLst>
              <a:ext uri="{FF2B5EF4-FFF2-40B4-BE49-F238E27FC236}">
                <a16:creationId xmlns:a16="http://schemas.microsoft.com/office/drawing/2014/main" id="{783DC667-AD90-D68B-4F22-E5625DD24B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AC85A2-950D-C7DC-E99A-1CFD80F90881}"/>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956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8D51-CEE0-C1B7-EDE6-A557C01F38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5CB65D2-850E-CD81-DCD6-2DC813465AD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DA073-EF57-03D3-8CE3-70902FDE5A8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28740-75E3-7B64-DE01-88DC1DB2BDAC}"/>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1/18/2025</a:t>
            </a:fld>
            <a:endParaRPr lang="en-US"/>
          </a:p>
        </p:txBody>
      </p:sp>
      <p:sp>
        <p:nvSpPr>
          <p:cNvPr id="6" name="Footer Placeholder 5">
            <a:extLst>
              <a:ext uri="{FF2B5EF4-FFF2-40B4-BE49-F238E27FC236}">
                <a16:creationId xmlns:a16="http://schemas.microsoft.com/office/drawing/2014/main" id="{BF2F28B8-C007-D5B4-45C2-D3E15E75EB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005EAC2-DE9C-0A8D-FB36-77C09C8D252E}"/>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91646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74F6-5FA0-BA71-EBC9-FC3B4EA052C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AA28C3-D505-BB40-1BE8-012DDB8778E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23F855-3AF1-9B04-5EEE-B1431D1259F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EFF79C-D3DB-FB3D-0EE7-6824E6E35FD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F98717-6805-E8BF-85A7-D5B56F84E1B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ECFEC-AC87-553A-05C3-230E9177D09C}"/>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1/18/2025</a:t>
            </a:fld>
            <a:endParaRPr lang="en-US"/>
          </a:p>
        </p:txBody>
      </p:sp>
      <p:sp>
        <p:nvSpPr>
          <p:cNvPr id="8" name="Footer Placeholder 7">
            <a:extLst>
              <a:ext uri="{FF2B5EF4-FFF2-40B4-BE49-F238E27FC236}">
                <a16:creationId xmlns:a16="http://schemas.microsoft.com/office/drawing/2014/main" id="{F951DB88-426A-3FE8-4880-ED9113DB66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DA80988-6A3B-C154-FFCF-5DE045DCCD95}"/>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01509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A61D-BF1D-A6C9-3AE5-D48103DF72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C7D75C6-5CEC-0BC0-DB63-D918BAB8FF2A}"/>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1/18/2025</a:t>
            </a:fld>
            <a:endParaRPr lang="en-US"/>
          </a:p>
        </p:txBody>
      </p:sp>
      <p:sp>
        <p:nvSpPr>
          <p:cNvPr id="4" name="Footer Placeholder 3">
            <a:extLst>
              <a:ext uri="{FF2B5EF4-FFF2-40B4-BE49-F238E27FC236}">
                <a16:creationId xmlns:a16="http://schemas.microsoft.com/office/drawing/2014/main" id="{45943050-F410-0F84-8C17-5A4E10FB07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A456C7E-B1D8-EDEA-6E4E-931582B46D60}"/>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75386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262C4-5F18-34BA-FD8F-1C4841A26203}"/>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1/18/2025</a:t>
            </a:fld>
            <a:endParaRPr lang="en-US"/>
          </a:p>
        </p:txBody>
      </p:sp>
      <p:sp>
        <p:nvSpPr>
          <p:cNvPr id="3" name="Footer Placeholder 2">
            <a:extLst>
              <a:ext uri="{FF2B5EF4-FFF2-40B4-BE49-F238E27FC236}">
                <a16:creationId xmlns:a16="http://schemas.microsoft.com/office/drawing/2014/main" id="{A5923883-6B76-BBE9-8569-CFFD48717C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5DE8294-76D6-6DFA-D487-0D5A09890353}"/>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77426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6EC3-54D8-418C-F933-5998C800C2C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F8B508-CEC6-098E-BFDF-AEDAF18B12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41BC9-991D-054E-6313-BBA1137A31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453EEC-ABCE-0D96-6A81-61E56B49A844}"/>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1/18/2025</a:t>
            </a:fld>
            <a:endParaRPr lang="en-US"/>
          </a:p>
        </p:txBody>
      </p:sp>
      <p:sp>
        <p:nvSpPr>
          <p:cNvPr id="6" name="Footer Placeholder 5">
            <a:extLst>
              <a:ext uri="{FF2B5EF4-FFF2-40B4-BE49-F238E27FC236}">
                <a16:creationId xmlns:a16="http://schemas.microsoft.com/office/drawing/2014/main" id="{A29C2500-B376-3E6E-E3E7-D9CEA91BF9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140E37-4F10-97D8-9264-546D933D1F67}"/>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773043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CAD5-E90C-DE37-09A1-439FDB0BB5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E9436-29CC-689D-4EBA-51249420164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A61B8-54F5-B008-E780-76EAE3DB48E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7E185-F0AA-5DCC-146E-E61E02ACB072}"/>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1/18/2025</a:t>
            </a:fld>
            <a:endParaRPr lang="en-US"/>
          </a:p>
        </p:txBody>
      </p:sp>
      <p:sp>
        <p:nvSpPr>
          <p:cNvPr id="6" name="Footer Placeholder 5">
            <a:extLst>
              <a:ext uri="{FF2B5EF4-FFF2-40B4-BE49-F238E27FC236}">
                <a16:creationId xmlns:a16="http://schemas.microsoft.com/office/drawing/2014/main" id="{AD155A5B-590A-28E2-B783-2C87B3C505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321389-081D-297F-F84D-A2B283DB0D5A}"/>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11694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3349CB9D-9AA3-CD4C-6537-F2A527EC8A2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29409" y="0"/>
            <a:ext cx="1599074" cy="1599074"/>
          </a:xfrm>
          <a:prstGeom prst="rect">
            <a:avLst/>
          </a:prstGeom>
        </p:spPr>
      </p:pic>
    </p:spTree>
    <p:extLst>
      <p:ext uri="{BB962C8B-B14F-4D97-AF65-F5344CB8AC3E}">
        <p14:creationId xmlns:p14="http://schemas.microsoft.com/office/powerpoint/2010/main" val="456499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1/18/2025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184943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2192000" cy="6858000"/>
          </a:xfrm>
          <a:prstGeom prst="rect">
            <a:avLst/>
          </a:prstGeom>
        </p:spPr>
      </p:pic>
      <p:pic>
        <p:nvPicPr>
          <p:cNvPr id="17" name="Picture 34">
            <a:extLst>
              <a:ext uri="{FF2B5EF4-FFF2-40B4-BE49-F238E27FC236}">
                <a16:creationId xmlns:a16="http://schemas.microsoft.com/office/drawing/2014/main" id="{5C840CBF-CF44-6AF9-B006-86DFA416B5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00229" y="743612"/>
            <a:ext cx="7191539" cy="6114388"/>
          </a:xfrm>
          <a:prstGeom prst="rect">
            <a:avLst/>
          </a:prstGeom>
        </p:spPr>
      </p:pic>
      <p:sp>
        <p:nvSpPr>
          <p:cNvPr id="7" name="TextBox 3">
            <a:extLst>
              <a:ext uri="{FF2B5EF4-FFF2-40B4-BE49-F238E27FC236}">
                <a16:creationId xmlns:a16="http://schemas.microsoft.com/office/drawing/2014/main" id="{260327A0-1F78-83FC-7E05-7FDBBD906505}"/>
              </a:ext>
            </a:extLst>
          </p:cNvPr>
          <p:cNvSpPr txBox="1"/>
          <p:nvPr/>
        </p:nvSpPr>
        <p:spPr>
          <a:xfrm>
            <a:off x="3221996" y="907209"/>
            <a:ext cx="61861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Thứ</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ngày</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tháng</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năm</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p>
        </p:txBody>
      </p:sp>
      <p:pic>
        <p:nvPicPr>
          <p:cNvPr id="4" name="Picture 3">
            <a:extLst>
              <a:ext uri="{FF2B5EF4-FFF2-40B4-BE49-F238E27FC236}">
                <a16:creationId xmlns:a16="http://schemas.microsoft.com/office/drawing/2014/main" id="{1D6B4E55-DAC1-E993-7CE1-5D3C5B92790E}"/>
              </a:ext>
            </a:extLst>
          </p:cNvPr>
          <p:cNvPicPr>
            <a:picLocks noChangeAspect="1"/>
          </p:cNvPicPr>
          <p:nvPr/>
        </p:nvPicPr>
        <p:blipFill>
          <a:blip r:embed="rId5"/>
          <a:stretch>
            <a:fillRect/>
          </a:stretch>
        </p:blipFill>
        <p:spPr>
          <a:xfrm>
            <a:off x="4511918" y="1454864"/>
            <a:ext cx="3188484" cy="1103472"/>
          </a:xfrm>
          <a:prstGeom prst="rect">
            <a:avLst/>
          </a:prstGeom>
        </p:spPr>
      </p:pic>
      <p:pic>
        <p:nvPicPr>
          <p:cNvPr id="12" name="Picture 11">
            <a:extLst>
              <a:ext uri="{FF2B5EF4-FFF2-40B4-BE49-F238E27FC236}">
                <a16:creationId xmlns:a16="http://schemas.microsoft.com/office/drawing/2014/main" id="{A9763F3E-5514-0DAF-7E7D-0DB0DB83C60F}"/>
              </a:ext>
            </a:extLst>
          </p:cNvPr>
          <p:cNvPicPr>
            <a:picLocks noChangeAspect="1"/>
          </p:cNvPicPr>
          <p:nvPr/>
        </p:nvPicPr>
        <p:blipFill>
          <a:blip r:embed="rId6"/>
          <a:stretch>
            <a:fillRect/>
          </a:stretch>
        </p:blipFill>
        <p:spPr>
          <a:xfrm>
            <a:off x="121410" y="2225924"/>
            <a:ext cx="11766300" cy="3036071"/>
          </a:xfrm>
          <a:prstGeom prst="rect">
            <a:avLst/>
          </a:prstGeom>
        </p:spPr>
      </p:pic>
    </p:spTree>
    <p:extLst>
      <p:ext uri="{BB962C8B-B14F-4D97-AF65-F5344CB8AC3E}">
        <p14:creationId xmlns:p14="http://schemas.microsoft.com/office/powerpoint/2010/main" val="1281395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F69D2A4-4F5E-A309-E9BB-3B53C7C55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424" y="1056639"/>
            <a:ext cx="4461407" cy="3591811"/>
          </a:xfrm>
          <a:prstGeom prst="rect">
            <a:avLst/>
          </a:prstGeom>
        </p:spPr>
      </p:pic>
      <p:sp>
        <p:nvSpPr>
          <p:cNvPr id="6" name="TextBox 5">
            <a:extLst>
              <a:ext uri="{FF2B5EF4-FFF2-40B4-BE49-F238E27FC236}">
                <a16:creationId xmlns:a16="http://schemas.microsoft.com/office/drawing/2014/main" id="{A3AF0CD4-95B7-5445-6EDA-F96E47448FAF}"/>
              </a:ext>
            </a:extLst>
          </p:cNvPr>
          <p:cNvSpPr txBox="1"/>
          <p:nvPr/>
        </p:nvSpPr>
        <p:spPr>
          <a:xfrm>
            <a:off x="162560" y="6488668"/>
            <a:ext cx="4124960" cy="369332"/>
          </a:xfrm>
          <a:prstGeom prst="rect">
            <a:avLst/>
          </a:prstGeom>
          <a:noFill/>
        </p:spPr>
        <p:txBody>
          <a:bodyPr wrap="square" rtlCol="0">
            <a:spAutoFit/>
          </a:bodyPr>
          <a:lstStyle/>
          <a:p>
            <a:r>
              <a:rPr lang="en-US" dirty="0" err="1">
                <a:latin typeface="Cambria" panose="02040503050406030204" pitchFamily="18" charset="0"/>
                <a:ea typeface="Cambria" panose="02040503050406030204" pitchFamily="18" charset="0"/>
              </a:rPr>
              <a:t>Hương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Thảo</a:t>
            </a:r>
            <a:r>
              <a:rPr lang="en-US" dirty="0">
                <a:latin typeface="Cambria" panose="02040503050406030204" pitchFamily="18" charset="0"/>
                <a:ea typeface="Cambria" panose="02040503050406030204" pitchFamily="18" charset="0"/>
              </a:rPr>
              <a:t> – </a:t>
            </a:r>
            <a:r>
              <a:rPr lang="en-US" dirty="0" err="1">
                <a:latin typeface="Cambria" panose="02040503050406030204" pitchFamily="18" charset="0"/>
                <a:ea typeface="Cambria" panose="02040503050406030204" pitchFamily="18" charset="0"/>
              </a:rPr>
              <a:t>Zalo</a:t>
            </a:r>
            <a:r>
              <a:rPr lang="en-US" dirty="0">
                <a:latin typeface="Cambria" panose="02040503050406030204" pitchFamily="18" charset="0"/>
                <a:ea typeface="Cambria" panose="02040503050406030204" pitchFamily="18" charset="0"/>
              </a:rPr>
              <a:t> 0972115126</a:t>
            </a:r>
          </a:p>
        </p:txBody>
      </p:sp>
    </p:spTree>
    <p:extLst>
      <p:ext uri="{BB962C8B-B14F-4D97-AF65-F5344CB8AC3E}">
        <p14:creationId xmlns:p14="http://schemas.microsoft.com/office/powerpoint/2010/main" val="1327074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266"/>
            <a:ext cx="12192000" cy="6857468"/>
          </a:xfrm>
          <a:prstGeom prst="rect">
            <a:avLst/>
          </a:prstGeom>
        </p:spPr>
      </p:pic>
      <p:sp>
        <p:nvSpPr>
          <p:cNvPr id="3" name="Rectangle: Diagonal Corners Rounded 2">
            <a:extLst>
              <a:ext uri="{FF2B5EF4-FFF2-40B4-BE49-F238E27FC236}">
                <a16:creationId xmlns:a16="http://schemas.microsoft.com/office/drawing/2014/main" id="{4DA9BE08-1331-543D-6421-3FB6FF8DAF74}"/>
              </a:ext>
            </a:extLst>
          </p:cNvPr>
          <p:cNvSpPr/>
          <p:nvPr/>
        </p:nvSpPr>
        <p:spPr>
          <a:xfrm>
            <a:off x="406400" y="228600"/>
            <a:ext cx="11641657" cy="6400800"/>
          </a:xfrm>
          <a:prstGeom prst="round2DiagRect">
            <a:avLst>
              <a:gd name="adj1" fmla="val 7712"/>
              <a:gd name="adj2" fmla="val 0"/>
            </a:avLst>
          </a:prstGeom>
          <a:solidFill>
            <a:schemeClr val="lt1">
              <a:alpha val="95000"/>
            </a:schemeClr>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609630">
              <a:defRPr/>
            </a:pPr>
            <a:endParaRPr lang="vi-VN" sz="1200">
              <a:solidFill>
                <a:prstClr val="black"/>
              </a:solidFill>
              <a:latin typeface="Arial" panose="020B0604020202020204" pitchFamily="34" charset="0"/>
            </a:endParaRPr>
          </a:p>
        </p:txBody>
      </p:sp>
      <p:sp>
        <p:nvSpPr>
          <p:cNvPr id="4" name="Freeform 5">
            <a:extLst>
              <a:ext uri="{FF2B5EF4-FFF2-40B4-BE49-F238E27FC236}">
                <a16:creationId xmlns:a16="http://schemas.microsoft.com/office/drawing/2014/main" id="{B12B10CA-054E-6F42-ABB0-89770D771DC8}"/>
              </a:ext>
            </a:extLst>
          </p:cNvPr>
          <p:cNvSpPr/>
          <p:nvPr/>
        </p:nvSpPr>
        <p:spPr>
          <a:xfrm>
            <a:off x="9606129" y="482600"/>
            <a:ext cx="1219200" cy="1980063"/>
          </a:xfrm>
          <a:custGeom>
            <a:avLst/>
            <a:gdLst/>
            <a:ahLst/>
            <a:cxnLst/>
            <a:rect l="l" t="t" r="r" b="b"/>
            <a:pathLst>
              <a:path w="1308058" h="2315148">
                <a:moveTo>
                  <a:pt x="0" y="0"/>
                </a:moveTo>
                <a:lnTo>
                  <a:pt x="1308058" y="0"/>
                </a:lnTo>
                <a:lnTo>
                  <a:pt x="1308058" y="2315148"/>
                </a:lnTo>
                <a:lnTo>
                  <a:pt x="0" y="2315148"/>
                </a:lnTo>
                <a:lnTo>
                  <a:pt x="0" y="0"/>
                </a:lnTo>
                <a:close/>
              </a:path>
            </a:pathLst>
          </a:custGeom>
          <a:blipFill>
            <a:blip r:embed="rId3"/>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Freeform 10">
            <a:extLst>
              <a:ext uri="{FF2B5EF4-FFF2-40B4-BE49-F238E27FC236}">
                <a16:creationId xmlns:a16="http://schemas.microsoft.com/office/drawing/2014/main" id="{9953375A-3841-224A-753F-12AB5E5E28EE}"/>
              </a:ext>
            </a:extLst>
          </p:cNvPr>
          <p:cNvSpPr/>
          <p:nvPr/>
        </p:nvSpPr>
        <p:spPr>
          <a:xfrm>
            <a:off x="1092351" y="482600"/>
            <a:ext cx="1219199" cy="2286000"/>
          </a:xfrm>
          <a:custGeom>
            <a:avLst/>
            <a:gdLst/>
            <a:ahLst/>
            <a:cxnLst/>
            <a:rect l="l" t="t" r="r" b="b"/>
            <a:pathLst>
              <a:path w="1236858" h="2467548">
                <a:moveTo>
                  <a:pt x="0" y="0"/>
                </a:moveTo>
                <a:lnTo>
                  <a:pt x="1236858" y="0"/>
                </a:lnTo>
                <a:lnTo>
                  <a:pt x="1236858" y="2467548"/>
                </a:lnTo>
                <a:lnTo>
                  <a:pt x="0" y="2467548"/>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15" name="Rectangle: Rounded Corners 14">
            <a:extLst>
              <a:ext uri="{FF2B5EF4-FFF2-40B4-BE49-F238E27FC236}">
                <a16:creationId xmlns:a16="http://schemas.microsoft.com/office/drawing/2014/main" id="{C88A3D81-0C23-80A3-A62A-B1A150DCADB7}"/>
              </a:ext>
            </a:extLst>
          </p:cNvPr>
          <p:cNvSpPr/>
          <p:nvPr/>
        </p:nvSpPr>
        <p:spPr>
          <a:xfrm>
            <a:off x="2519077" y="1364893"/>
            <a:ext cx="6922187" cy="50454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r>
              <a:rPr lang="vi-VN" sz="3200" i="1" dirty="0">
                <a:solidFill>
                  <a:prstClr val="black"/>
                </a:solidFill>
              </a:rPr>
              <a:t>Viết số thích hợp vào chỗ trống:</a:t>
            </a:r>
            <a:endParaRPr lang="vi-VN" sz="3200" i="1" dirty="0">
              <a:solidFill>
                <a:prstClr val="black"/>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id="{22F8CA47-0E03-4A98-1DD6-8278FEC6A0A7}"/>
              </a:ext>
            </a:extLst>
          </p:cNvPr>
          <p:cNvGraphicFramePr>
            <a:graphicFrameLocks noGrp="1"/>
          </p:cNvGraphicFramePr>
          <p:nvPr>
            <p:extLst>
              <p:ext uri="{D42A27DB-BD31-4B8C-83A1-F6EECF244321}">
                <p14:modId xmlns:p14="http://schemas.microsoft.com/office/powerpoint/2010/main" val="1974584218"/>
              </p:ext>
            </p:extLst>
          </p:nvPr>
        </p:nvGraphicFramePr>
        <p:xfrm>
          <a:off x="2126614" y="2328734"/>
          <a:ext cx="8348346" cy="3234162"/>
        </p:xfrm>
        <a:graphic>
          <a:graphicData uri="http://schemas.openxmlformats.org/drawingml/2006/table">
            <a:tbl>
              <a:tblPr firstRow="1" firstCol="1" bandRow="1">
                <a:tableStyleId>{5C22544A-7EE6-4342-B048-85BDC9FD1C3A}</a:tableStyleId>
              </a:tblPr>
              <a:tblGrid>
                <a:gridCol w="2086285">
                  <a:extLst>
                    <a:ext uri="{9D8B030D-6E8A-4147-A177-3AD203B41FA5}">
                      <a16:colId xmlns:a16="http://schemas.microsoft.com/office/drawing/2014/main" val="1919431489"/>
                    </a:ext>
                  </a:extLst>
                </a:gridCol>
                <a:gridCol w="2086285">
                  <a:extLst>
                    <a:ext uri="{9D8B030D-6E8A-4147-A177-3AD203B41FA5}">
                      <a16:colId xmlns:a16="http://schemas.microsoft.com/office/drawing/2014/main" val="3167022960"/>
                    </a:ext>
                  </a:extLst>
                </a:gridCol>
                <a:gridCol w="2087888">
                  <a:extLst>
                    <a:ext uri="{9D8B030D-6E8A-4147-A177-3AD203B41FA5}">
                      <a16:colId xmlns:a16="http://schemas.microsoft.com/office/drawing/2014/main" val="1795982152"/>
                    </a:ext>
                  </a:extLst>
                </a:gridCol>
                <a:gridCol w="2087888">
                  <a:extLst>
                    <a:ext uri="{9D8B030D-6E8A-4147-A177-3AD203B41FA5}">
                      <a16:colId xmlns:a16="http://schemas.microsoft.com/office/drawing/2014/main" val="3047870280"/>
                    </a:ext>
                  </a:extLst>
                </a:gridCol>
              </a:tblGrid>
              <a:tr h="709106">
                <a:tc>
                  <a:txBody>
                    <a:bodyPr/>
                    <a:lstStyle/>
                    <a:p>
                      <a:pPr marL="0" marR="0" algn="just">
                        <a:lnSpc>
                          <a:spcPct val="120000"/>
                        </a:lnSpc>
                        <a:spcBef>
                          <a:spcPts val="0"/>
                        </a:spcBef>
                        <a:spcAft>
                          <a:spcPts val="0"/>
                        </a:spcAft>
                      </a:pPr>
                      <a:r>
                        <a:rPr lang="en-US" sz="2800" dirty="0" err="1">
                          <a:solidFill>
                            <a:schemeClr val="bg1"/>
                          </a:solidFill>
                          <a:effectLst/>
                          <a:latin typeface="Cambria" panose="02040503050406030204" pitchFamily="18" charset="0"/>
                          <a:ea typeface="Cambria" panose="02040503050406030204" pitchFamily="18" charset="0"/>
                        </a:rPr>
                        <a:t>Tỉ</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lệ</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bản</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đồ</a:t>
                      </a:r>
                      <a:endParaRPr lang="en-US" sz="28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20000"/>
                        </a:lnSpc>
                        <a:spcBef>
                          <a:spcPts val="0"/>
                        </a:spcBef>
                        <a:spcAft>
                          <a:spcPts val="0"/>
                        </a:spcAft>
                      </a:pPr>
                      <a:r>
                        <a:rPr lang="en-US" sz="2800" dirty="0">
                          <a:solidFill>
                            <a:schemeClr val="bg1"/>
                          </a:solidFill>
                          <a:effectLst/>
                          <a:latin typeface="Cambria" panose="02040503050406030204" pitchFamily="18" charset="0"/>
                          <a:ea typeface="Cambria" panose="02040503050406030204" pitchFamily="18" charset="0"/>
                        </a:rPr>
                        <a:t>1 : 1 000</a:t>
                      </a:r>
                      <a:endParaRPr lang="en-US" sz="28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20000"/>
                        </a:lnSpc>
                        <a:spcBef>
                          <a:spcPts val="0"/>
                        </a:spcBef>
                        <a:spcAft>
                          <a:spcPts val="0"/>
                        </a:spcAft>
                      </a:pPr>
                      <a:r>
                        <a:rPr lang="en-US" sz="2800" dirty="0">
                          <a:solidFill>
                            <a:schemeClr val="bg1"/>
                          </a:solidFill>
                          <a:effectLst/>
                          <a:latin typeface="Cambria" panose="02040503050406030204" pitchFamily="18" charset="0"/>
                          <a:ea typeface="Cambria" panose="02040503050406030204" pitchFamily="18" charset="0"/>
                        </a:rPr>
                        <a:t>1: 300</a:t>
                      </a:r>
                      <a:endParaRPr lang="en-US" sz="28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20000"/>
                        </a:lnSpc>
                        <a:spcBef>
                          <a:spcPts val="0"/>
                        </a:spcBef>
                        <a:spcAft>
                          <a:spcPts val="0"/>
                        </a:spcAft>
                      </a:pPr>
                      <a:r>
                        <a:rPr lang="en-US" sz="2800" dirty="0">
                          <a:solidFill>
                            <a:schemeClr val="bg1"/>
                          </a:solidFill>
                          <a:effectLst/>
                          <a:latin typeface="Cambria" panose="02040503050406030204" pitchFamily="18" charset="0"/>
                          <a:ea typeface="Cambria" panose="02040503050406030204" pitchFamily="18" charset="0"/>
                        </a:rPr>
                        <a:t>1 : 10 000</a:t>
                      </a:r>
                      <a:endParaRPr lang="en-US" sz="28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289334329"/>
                  </a:ext>
                </a:extLst>
              </a:tr>
              <a:tr h="1262528">
                <a:tc>
                  <a:txBody>
                    <a:bodyPr/>
                    <a:lstStyle/>
                    <a:p>
                      <a:pPr marL="0" marR="0" algn="just">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Độ</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dài</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thu</a:t>
                      </a:r>
                      <a:r>
                        <a:rPr lang="en-US" sz="2800" dirty="0">
                          <a:solidFill>
                            <a:srgbClr val="002060"/>
                          </a:solidFill>
                          <a:effectLst/>
                          <a:latin typeface="Cambria" panose="02040503050406030204" pitchFamily="18" charset="0"/>
                          <a:ea typeface="Cambria" panose="02040503050406030204" pitchFamily="18" charset="0"/>
                        </a:rPr>
                        <a:t> nhỏ</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1 cm</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a:t>
                      </a:r>
                      <a:endParaRPr lang="en-US" sz="28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2 cm</a:t>
                      </a:r>
                      <a:endParaRPr lang="en-US" sz="28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8317130"/>
                  </a:ext>
                </a:extLst>
              </a:tr>
              <a:tr h="1262528">
                <a:tc>
                  <a:txBody>
                    <a:bodyPr/>
                    <a:lstStyle/>
                    <a:p>
                      <a:pPr marL="0" marR="0" algn="just">
                        <a:lnSpc>
                          <a:spcPct val="120000"/>
                        </a:lnSpc>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Độ dài thật</a:t>
                      </a:r>
                      <a:endParaRPr lang="en-US" sz="28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a:t>
                      </a:r>
                      <a:endParaRPr lang="en-US" sz="28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300 dm</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1046339"/>
                  </a:ext>
                </a:extLst>
              </a:tr>
            </a:tbl>
          </a:graphicData>
        </a:graphic>
      </p:graphicFrame>
      <p:pic>
        <p:nvPicPr>
          <p:cNvPr id="7" name="Picture 6">
            <a:extLst>
              <a:ext uri="{FF2B5EF4-FFF2-40B4-BE49-F238E27FC236}">
                <a16:creationId xmlns:a16="http://schemas.microsoft.com/office/drawing/2014/main" id="{5ED5D18C-B00D-573C-1DF9-C22D4036F882}"/>
              </a:ext>
            </a:extLst>
          </p:cNvPr>
          <p:cNvPicPr>
            <a:picLocks noChangeAspect="1"/>
          </p:cNvPicPr>
          <p:nvPr/>
        </p:nvPicPr>
        <p:blipFill>
          <a:blip r:embed="rId5"/>
          <a:stretch>
            <a:fillRect/>
          </a:stretch>
        </p:blipFill>
        <p:spPr>
          <a:xfrm>
            <a:off x="2690050" y="381965"/>
            <a:ext cx="7340220" cy="1176630"/>
          </a:xfrm>
          <a:prstGeom prst="rect">
            <a:avLst/>
          </a:prstGeom>
        </p:spPr>
      </p:pic>
      <p:sp>
        <p:nvSpPr>
          <p:cNvPr id="10" name="Rectangle: Rounded Corners 9">
            <a:extLst>
              <a:ext uri="{FF2B5EF4-FFF2-40B4-BE49-F238E27FC236}">
                <a16:creationId xmlns:a16="http://schemas.microsoft.com/office/drawing/2014/main" id="{5B1BB995-D436-074D-5533-F536C89440E2}"/>
              </a:ext>
            </a:extLst>
          </p:cNvPr>
          <p:cNvSpPr/>
          <p:nvPr/>
        </p:nvSpPr>
        <p:spPr>
          <a:xfrm>
            <a:off x="4348480" y="4450080"/>
            <a:ext cx="1798320" cy="62992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1 000 cm</a:t>
            </a:r>
          </a:p>
        </p:txBody>
      </p:sp>
      <p:sp>
        <p:nvSpPr>
          <p:cNvPr id="11" name="Rectangle: Rounded Corners 10">
            <a:extLst>
              <a:ext uri="{FF2B5EF4-FFF2-40B4-BE49-F238E27FC236}">
                <a16:creationId xmlns:a16="http://schemas.microsoft.com/office/drawing/2014/main" id="{E18DD6BF-EC73-A82C-1041-B4C9DA8A5AAC}"/>
              </a:ext>
            </a:extLst>
          </p:cNvPr>
          <p:cNvSpPr/>
          <p:nvPr/>
        </p:nvSpPr>
        <p:spPr>
          <a:xfrm>
            <a:off x="6492240" y="3139440"/>
            <a:ext cx="1798320" cy="62992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 dm</a:t>
            </a:r>
          </a:p>
        </p:txBody>
      </p:sp>
      <p:sp>
        <p:nvSpPr>
          <p:cNvPr id="12" name="Rectangle: Rounded Corners 11">
            <a:extLst>
              <a:ext uri="{FF2B5EF4-FFF2-40B4-BE49-F238E27FC236}">
                <a16:creationId xmlns:a16="http://schemas.microsoft.com/office/drawing/2014/main" id="{AD118DAB-8ED9-EB49-E638-E3E53D71F825}"/>
              </a:ext>
            </a:extLst>
          </p:cNvPr>
          <p:cNvSpPr/>
          <p:nvPr/>
        </p:nvSpPr>
        <p:spPr>
          <a:xfrm>
            <a:off x="8554720" y="4439920"/>
            <a:ext cx="1798320" cy="62992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20 000 cm</a:t>
            </a:r>
          </a:p>
        </p:txBody>
      </p:sp>
    </p:spTree>
    <p:extLst>
      <p:ext uri="{BB962C8B-B14F-4D97-AF65-F5344CB8AC3E}">
        <p14:creationId xmlns:p14="http://schemas.microsoft.com/office/powerpoint/2010/main" val="28127220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5"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 name="Content Placeholder 4" descr="Background pattern&#10;&#10;Description automatically generated">
            <a:extLst>
              <a:ext uri="{FF2B5EF4-FFF2-40B4-BE49-F238E27FC236}">
                <a16:creationId xmlns:a16="http://schemas.microsoft.com/office/drawing/2014/main" id="{F1FCD52F-F063-ED5A-28D4-2DEDC3F0DBA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4039" b="1707"/>
          <a:stretch/>
        </p:blipFill>
        <p:spPr>
          <a:xfrm>
            <a:off x="20" y="1282"/>
            <a:ext cx="12191980" cy="6856718"/>
          </a:xfrm>
          <a:prstGeom prst="rect">
            <a:avLst/>
          </a:prstGeom>
        </p:spPr>
      </p:pic>
      <p:sp>
        <p:nvSpPr>
          <p:cNvPr id="383" name="Google Shape;383;p19"/>
          <p:cNvSpPr/>
          <p:nvPr/>
        </p:nvSpPr>
        <p:spPr>
          <a:xfrm>
            <a:off x="422564" y="281362"/>
            <a:ext cx="11346872" cy="6224155"/>
          </a:xfrm>
          <a:prstGeom prst="roundRect">
            <a:avLst>
              <a:gd name="adj" fmla="val 7819"/>
            </a:avLst>
          </a:prstGeom>
          <a:solidFill>
            <a:schemeClr val="lt1">
              <a:alpha val="88627"/>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grpSp>
        <p:nvGrpSpPr>
          <p:cNvPr id="384" name="Google Shape;384;p19"/>
          <p:cNvGrpSpPr/>
          <p:nvPr/>
        </p:nvGrpSpPr>
        <p:grpSpPr>
          <a:xfrm>
            <a:off x="3563433" y="400756"/>
            <a:ext cx="4974772" cy="1107996"/>
            <a:chOff x="3608614" y="0"/>
            <a:chExt cx="4974772" cy="1107996"/>
          </a:xfrm>
        </p:grpSpPr>
        <p:sp>
          <p:nvSpPr>
            <p:cNvPr id="385" name="Google Shape;385;p19"/>
            <p:cNvSpPr txBox="1"/>
            <p:nvPr/>
          </p:nvSpPr>
          <p:spPr>
            <a:xfrm>
              <a:off x="3608614" y="0"/>
              <a:ext cx="4974772" cy="110799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Arial"/>
                  <a:ea typeface="Arial"/>
                  <a:cs typeface="Arial"/>
                  <a:sym typeface="Arial"/>
                </a:rPr>
                <a:t>DẶN DÒ</a:t>
              </a: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6" name="Google Shape;386;p19"/>
            <p:cNvSpPr txBox="1"/>
            <p:nvPr/>
          </p:nvSpPr>
          <p:spPr>
            <a:xfrm>
              <a:off x="3608614" y="0"/>
              <a:ext cx="4974772" cy="110799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002060"/>
                  </a:solidFill>
                  <a:effectLst/>
                  <a:uLnTx/>
                  <a:uFillTx/>
                  <a:latin typeface="Arial"/>
                  <a:ea typeface="Arial"/>
                  <a:cs typeface="Arial"/>
                  <a:sym typeface="Arial"/>
                </a:rPr>
                <a:t>DẶN DÒ</a:t>
              </a: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387" name="Google Shape;387;p19"/>
          <p:cNvSpPr txBox="1"/>
          <p:nvPr/>
        </p:nvSpPr>
        <p:spPr>
          <a:xfrm>
            <a:off x="1819686" y="1800716"/>
            <a:ext cx="9350029" cy="75469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a:ea typeface="Calibri"/>
                <a:cs typeface="Calibri"/>
                <a:sym typeface="Calibri"/>
              </a:rPr>
              <a:t>GV ĐIỀN VÀO ĐÂY</a:t>
            </a: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388" name="Google Shape;388;p19"/>
          <p:cNvPicPr preferRelativeResize="0"/>
          <p:nvPr/>
        </p:nvPicPr>
        <p:blipFill rotWithShape="1">
          <a:blip r:embed="rId4">
            <a:alphaModFix/>
          </a:blip>
          <a:srcRect/>
          <a:stretch/>
        </p:blipFill>
        <p:spPr>
          <a:xfrm rot="737208" flipH="1">
            <a:off x="627572" y="1718065"/>
            <a:ext cx="919996" cy="919996"/>
          </a:xfrm>
          <a:prstGeom prst="rect">
            <a:avLst/>
          </a:prstGeom>
          <a:noFill/>
          <a:ln>
            <a:noFill/>
          </a:ln>
        </p:spPr>
      </p:pic>
      <p:sp>
        <p:nvSpPr>
          <p:cNvPr id="389" name="Google Shape;389;p19"/>
          <p:cNvSpPr txBox="1"/>
          <p:nvPr/>
        </p:nvSpPr>
        <p:spPr>
          <a:xfrm>
            <a:off x="1819686" y="2781728"/>
            <a:ext cx="9350029" cy="75469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a:ea typeface="Calibri"/>
                <a:cs typeface="Calibri"/>
                <a:sym typeface="Calibri"/>
              </a:rPr>
              <a:t>GV ĐIỀN VÀO ĐÂY</a:t>
            </a: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390" name="Google Shape;390;p19"/>
          <p:cNvPicPr preferRelativeResize="0"/>
          <p:nvPr/>
        </p:nvPicPr>
        <p:blipFill rotWithShape="1">
          <a:blip r:embed="rId4">
            <a:alphaModFix/>
          </a:blip>
          <a:srcRect/>
          <a:stretch/>
        </p:blipFill>
        <p:spPr>
          <a:xfrm rot="737208" flipH="1">
            <a:off x="627572" y="2699077"/>
            <a:ext cx="919996" cy="919996"/>
          </a:xfrm>
          <a:prstGeom prst="rect">
            <a:avLst/>
          </a:prstGeom>
          <a:noFill/>
          <a:ln>
            <a:noFill/>
          </a:ln>
        </p:spPr>
      </p:pic>
      <p:sp>
        <p:nvSpPr>
          <p:cNvPr id="391" name="Google Shape;391;p19"/>
          <p:cNvSpPr txBox="1"/>
          <p:nvPr/>
        </p:nvSpPr>
        <p:spPr>
          <a:xfrm>
            <a:off x="1819686" y="3762740"/>
            <a:ext cx="9350029" cy="75469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a:ea typeface="Calibri"/>
                <a:cs typeface="Calibri"/>
                <a:sym typeface="Calibri"/>
              </a:rPr>
              <a:t>GV ĐIỀN VÀO ĐÂY</a:t>
            </a: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392" name="Google Shape;392;p19"/>
          <p:cNvPicPr preferRelativeResize="0"/>
          <p:nvPr/>
        </p:nvPicPr>
        <p:blipFill rotWithShape="1">
          <a:blip r:embed="rId4">
            <a:alphaModFix/>
          </a:blip>
          <a:srcRect/>
          <a:stretch/>
        </p:blipFill>
        <p:spPr>
          <a:xfrm rot="737208" flipH="1">
            <a:off x="627572" y="3680089"/>
            <a:ext cx="919996" cy="919996"/>
          </a:xfrm>
          <a:prstGeom prst="rect">
            <a:avLst/>
          </a:prstGeom>
          <a:noFill/>
          <a:ln>
            <a:noFill/>
          </a:ln>
        </p:spPr>
      </p:pic>
      <p:sp>
        <p:nvSpPr>
          <p:cNvPr id="393" name="Google Shape;393;p19"/>
          <p:cNvSpPr txBox="1"/>
          <p:nvPr/>
        </p:nvSpPr>
        <p:spPr>
          <a:xfrm>
            <a:off x="1819686" y="4743752"/>
            <a:ext cx="9350029" cy="75469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a:ea typeface="Calibri"/>
                <a:cs typeface="Calibri"/>
                <a:sym typeface="Calibri"/>
              </a:rPr>
              <a:t>GV ĐIỀN VÀO ĐÂY</a:t>
            </a: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394" name="Google Shape;394;p19"/>
          <p:cNvPicPr preferRelativeResize="0"/>
          <p:nvPr/>
        </p:nvPicPr>
        <p:blipFill rotWithShape="1">
          <a:blip r:embed="rId4">
            <a:alphaModFix/>
          </a:blip>
          <a:srcRect/>
          <a:stretch/>
        </p:blipFill>
        <p:spPr>
          <a:xfrm rot="737208" flipH="1">
            <a:off x="627572" y="4661101"/>
            <a:ext cx="919996" cy="919996"/>
          </a:xfrm>
          <a:prstGeom prst="rect">
            <a:avLst/>
          </a:prstGeom>
          <a:noFill/>
          <a:ln>
            <a:noFill/>
          </a:ln>
        </p:spPr>
      </p:pic>
      <p:pic>
        <p:nvPicPr>
          <p:cNvPr id="395" name="Google Shape;395;p19"/>
          <p:cNvPicPr preferRelativeResize="0"/>
          <p:nvPr/>
        </p:nvPicPr>
        <p:blipFill rotWithShape="1">
          <a:blip r:embed="rId5">
            <a:alphaModFix/>
          </a:blip>
          <a:srcRect/>
          <a:stretch/>
        </p:blipFill>
        <p:spPr>
          <a:xfrm flipH="1">
            <a:off x="6826798" y="1394063"/>
            <a:ext cx="4737630" cy="5063181"/>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 picture containing text, toy&#10;&#10;Description automatically generated">
            <a:extLst>
              <a:ext uri="{FF2B5EF4-FFF2-40B4-BE49-F238E27FC236}">
                <a16:creationId xmlns:a16="http://schemas.microsoft.com/office/drawing/2014/main" id="{C3D8EDF8-4BAA-7BFD-F51B-50E85C76D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DFE7DDC-7617-0C75-1BDA-A1D184CE604E}"/>
              </a:ext>
            </a:extLst>
          </p:cNvPr>
          <p:cNvPicPr>
            <a:picLocks noChangeAspect="1"/>
          </p:cNvPicPr>
          <p:nvPr/>
        </p:nvPicPr>
        <p:blipFill>
          <a:blip r:embed="rId3"/>
          <a:stretch>
            <a:fillRect/>
          </a:stretch>
        </p:blipFill>
        <p:spPr>
          <a:xfrm>
            <a:off x="3270259" y="1564260"/>
            <a:ext cx="5651482" cy="2310584"/>
          </a:xfrm>
          <a:prstGeom prst="rect">
            <a:avLst/>
          </a:prstGeom>
        </p:spPr>
      </p:pic>
      <p:sp>
        <p:nvSpPr>
          <p:cNvPr id="4" name="TextBox 3">
            <a:extLst>
              <a:ext uri="{FF2B5EF4-FFF2-40B4-BE49-F238E27FC236}">
                <a16:creationId xmlns:a16="http://schemas.microsoft.com/office/drawing/2014/main" id="{286018DE-759F-F602-D604-A51E52B27809}"/>
              </a:ext>
            </a:extLst>
          </p:cNvPr>
          <p:cNvSpPr txBox="1"/>
          <p:nvPr/>
        </p:nvSpPr>
        <p:spPr>
          <a:xfrm>
            <a:off x="4318000" y="1270000"/>
            <a:ext cx="4124960" cy="369332"/>
          </a:xfrm>
          <a:prstGeom prst="rect">
            <a:avLst/>
          </a:prstGeom>
          <a:noFill/>
        </p:spPr>
        <p:txBody>
          <a:bodyPr wrap="square" rtlCol="0">
            <a:spAutoFit/>
          </a:bodyPr>
          <a:lstStyle/>
          <a:p>
            <a:r>
              <a:rPr lang="en-US" dirty="0" err="1">
                <a:latin typeface="Cambria" panose="02040503050406030204" pitchFamily="18" charset="0"/>
                <a:ea typeface="Cambria" panose="02040503050406030204" pitchFamily="18" charset="0"/>
              </a:rPr>
              <a:t>Hương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Thảo</a:t>
            </a:r>
            <a:r>
              <a:rPr lang="en-US" dirty="0">
                <a:latin typeface="Cambria" panose="02040503050406030204" pitchFamily="18" charset="0"/>
                <a:ea typeface="Cambria" panose="02040503050406030204" pitchFamily="18" charset="0"/>
              </a:rPr>
              <a:t> – </a:t>
            </a:r>
            <a:r>
              <a:rPr lang="en-US" dirty="0" err="1">
                <a:latin typeface="Cambria" panose="02040503050406030204" pitchFamily="18" charset="0"/>
                <a:ea typeface="Cambria" panose="02040503050406030204" pitchFamily="18" charset="0"/>
              </a:rPr>
              <a:t>Zalo</a:t>
            </a:r>
            <a:r>
              <a:rPr lang="en-US" dirty="0">
                <a:latin typeface="Cambria" panose="02040503050406030204" pitchFamily="18" charset="0"/>
                <a:ea typeface="Cambria" panose="02040503050406030204" pitchFamily="18" charset="0"/>
              </a:rPr>
              <a:t> 0972115126</a:t>
            </a:r>
          </a:p>
        </p:txBody>
      </p:sp>
    </p:spTree>
    <p:extLst>
      <p:ext uri="{BB962C8B-B14F-4D97-AF65-F5344CB8AC3E}">
        <p14:creationId xmlns:p14="http://schemas.microsoft.com/office/powerpoint/2010/main" val="39593509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6E32600-99A3-5B61-97E7-0C12C507393C}"/>
              </a:ext>
            </a:extLst>
          </p:cNvPr>
          <p:cNvPicPr>
            <a:picLocks noChangeAspect="1"/>
          </p:cNvPicPr>
          <p:nvPr/>
        </p:nvPicPr>
        <p:blipFill rotWithShape="1">
          <a:blip r:embed="rId3">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7" name="Rectangle: Rounded Corners 9">
            <a:extLst>
              <a:ext uri="{FF2B5EF4-FFF2-40B4-BE49-F238E27FC236}">
                <a16:creationId xmlns:a16="http://schemas.microsoft.com/office/drawing/2014/main" id="{7B9AE2C8-3445-4640-A604-E3AC6CE7EFA5}"/>
              </a:ext>
            </a:extLst>
          </p:cNvPr>
          <p:cNvSpPr/>
          <p:nvPr/>
        </p:nvSpPr>
        <p:spPr>
          <a:xfrm>
            <a:off x="209862" y="737755"/>
            <a:ext cx="11707318" cy="4675909"/>
          </a:xfrm>
          <a:custGeom>
            <a:avLst/>
            <a:gdLst>
              <a:gd name="connsiteX0" fmla="*/ 0 w 11707318"/>
              <a:gd name="connsiteY0" fmla="*/ 466282 h 4675909"/>
              <a:gd name="connsiteX1" fmla="*/ 466282 w 11707318"/>
              <a:gd name="connsiteY1" fmla="*/ 0 h 4675909"/>
              <a:gd name="connsiteX2" fmla="*/ 11241036 w 11707318"/>
              <a:gd name="connsiteY2" fmla="*/ 0 h 4675909"/>
              <a:gd name="connsiteX3" fmla="*/ 11707318 w 11707318"/>
              <a:gd name="connsiteY3" fmla="*/ 466282 h 4675909"/>
              <a:gd name="connsiteX4" fmla="*/ 11707318 w 11707318"/>
              <a:gd name="connsiteY4" fmla="*/ 4209627 h 4675909"/>
              <a:gd name="connsiteX5" fmla="*/ 11241036 w 11707318"/>
              <a:gd name="connsiteY5" fmla="*/ 4675909 h 4675909"/>
              <a:gd name="connsiteX6" fmla="*/ 466282 w 11707318"/>
              <a:gd name="connsiteY6" fmla="*/ 4675909 h 4675909"/>
              <a:gd name="connsiteX7" fmla="*/ 0 w 11707318"/>
              <a:gd name="connsiteY7" fmla="*/ 4209627 h 4675909"/>
              <a:gd name="connsiteX8" fmla="*/ 0 w 11707318"/>
              <a:gd name="connsiteY8" fmla="*/ 466282 h 467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7318" h="4675909" fill="none" extrusionOk="0">
                <a:moveTo>
                  <a:pt x="0" y="466282"/>
                </a:moveTo>
                <a:cubicBezTo>
                  <a:pt x="235" y="215127"/>
                  <a:pt x="225407" y="27935"/>
                  <a:pt x="466282" y="0"/>
                </a:cubicBezTo>
                <a:cubicBezTo>
                  <a:pt x="2145849" y="72427"/>
                  <a:pt x="6429105" y="61419"/>
                  <a:pt x="11241036" y="0"/>
                </a:cubicBezTo>
                <a:cubicBezTo>
                  <a:pt x="11492495" y="-41725"/>
                  <a:pt x="11693706" y="204645"/>
                  <a:pt x="11707318" y="466282"/>
                </a:cubicBezTo>
                <a:cubicBezTo>
                  <a:pt x="11808194" y="1936601"/>
                  <a:pt x="11600005" y="3676389"/>
                  <a:pt x="11707318" y="4209627"/>
                </a:cubicBezTo>
                <a:cubicBezTo>
                  <a:pt x="11709634" y="4455392"/>
                  <a:pt x="11477379" y="4652169"/>
                  <a:pt x="11241036" y="4675909"/>
                </a:cubicBezTo>
                <a:cubicBezTo>
                  <a:pt x="7869135" y="4705736"/>
                  <a:pt x="2456661" y="4596603"/>
                  <a:pt x="466282" y="4675909"/>
                </a:cubicBezTo>
                <a:cubicBezTo>
                  <a:pt x="254016" y="4670793"/>
                  <a:pt x="-41595" y="4475372"/>
                  <a:pt x="0" y="4209627"/>
                </a:cubicBezTo>
                <a:cubicBezTo>
                  <a:pt x="50037" y="3231685"/>
                  <a:pt x="770" y="2329297"/>
                  <a:pt x="0" y="466282"/>
                </a:cubicBezTo>
                <a:close/>
              </a:path>
              <a:path w="11707318" h="4675909" stroke="0" extrusionOk="0">
                <a:moveTo>
                  <a:pt x="0" y="466282"/>
                </a:moveTo>
                <a:cubicBezTo>
                  <a:pt x="44254" y="220825"/>
                  <a:pt x="228338" y="40786"/>
                  <a:pt x="466282" y="0"/>
                </a:cubicBezTo>
                <a:cubicBezTo>
                  <a:pt x="2796252" y="123000"/>
                  <a:pt x="6808369" y="-96860"/>
                  <a:pt x="11241036" y="0"/>
                </a:cubicBezTo>
                <a:cubicBezTo>
                  <a:pt x="11473536" y="-19069"/>
                  <a:pt x="11717197" y="188845"/>
                  <a:pt x="11707318" y="466282"/>
                </a:cubicBezTo>
                <a:cubicBezTo>
                  <a:pt x="11710491" y="1096068"/>
                  <a:pt x="11801585" y="3409463"/>
                  <a:pt x="11707318" y="4209627"/>
                </a:cubicBezTo>
                <a:cubicBezTo>
                  <a:pt x="11673841" y="4479275"/>
                  <a:pt x="11484931" y="4673679"/>
                  <a:pt x="11241036" y="4675909"/>
                </a:cubicBezTo>
                <a:cubicBezTo>
                  <a:pt x="6167501" y="4515202"/>
                  <a:pt x="5495582" y="4715576"/>
                  <a:pt x="466282" y="4675909"/>
                </a:cubicBezTo>
                <a:cubicBezTo>
                  <a:pt x="188628" y="4671842"/>
                  <a:pt x="-4736" y="4465001"/>
                  <a:pt x="0" y="4209627"/>
                </a:cubicBezTo>
                <a:cubicBezTo>
                  <a:pt x="32216" y="2358517"/>
                  <a:pt x="57206" y="944228"/>
                  <a:pt x="0" y="466282"/>
                </a:cubicBezTo>
                <a:close/>
              </a:path>
            </a:pathLst>
          </a:custGeom>
          <a:ln>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 Placeholder 7">
            <a:extLst>
              <a:ext uri="{FF2B5EF4-FFF2-40B4-BE49-F238E27FC236}">
                <a16:creationId xmlns:a16="http://schemas.microsoft.com/office/drawing/2014/main" id="{669A63F2-57D6-45F6-83A8-1C9C78A071DB}"/>
              </a:ext>
            </a:extLst>
          </p:cNvPr>
          <p:cNvSpPr txBox="1">
            <a:spLocks/>
          </p:cNvSpPr>
          <p:nvPr/>
        </p:nvSpPr>
        <p:spPr>
          <a:xfrm>
            <a:off x="1324303" y="1896940"/>
            <a:ext cx="9604647" cy="646332"/>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vi-VN" altLang="zh-CN" sz="40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Nhận biết được tỉ lệ bản đồ, đọc được tỉ lệ trên bản đồ. </a:t>
            </a:r>
          </a:p>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vi-VN" altLang="zh-CN" sz="40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Vận dụng được tỉ lệ bản đồ để giải quyết một số tình huống thực tiễn là từ tỉ lệ bản đồ tìm độ dài thực tế và ngược lại.</a:t>
            </a:r>
          </a:p>
        </p:txBody>
      </p:sp>
      <p:pic>
        <p:nvPicPr>
          <p:cNvPr id="1026" name="Picture 2" descr="Star Cartoon - Cute Star Png, Transparent Png - kindpng">
            <a:extLst>
              <a:ext uri="{FF2B5EF4-FFF2-40B4-BE49-F238E27FC236}">
                <a16:creationId xmlns:a16="http://schemas.microsoft.com/office/drawing/2014/main" id="{DA588A8D-1A69-40CC-8FF7-F2AF050F983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824" b="90000" l="7442" r="92907">
                        <a14:foregroundMark x1="7558" y1="41765" x2="7558" y2="41765"/>
                        <a14:foregroundMark x1="52209" y1="8941" x2="52209" y2="8941"/>
                        <a14:foregroundMark x1="92907" y1="37176" x2="92907" y2="37176"/>
                      </a14:backgroundRemoval>
                    </a14:imgEffect>
                  </a14:imgLayer>
                </a14:imgProps>
              </a:ext>
              <a:ext uri="{28A0092B-C50C-407E-A947-70E740481C1C}">
                <a14:useLocalDpi xmlns:a14="http://schemas.microsoft.com/office/drawing/2010/main" val="0"/>
              </a:ext>
            </a:extLst>
          </a:blip>
          <a:srcRect/>
          <a:stretch>
            <a:fillRect/>
          </a:stretch>
        </p:blipFill>
        <p:spPr bwMode="auto">
          <a:xfrm>
            <a:off x="569795" y="1907100"/>
            <a:ext cx="726874" cy="686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tar Cartoon - Cute Star Png, Transparent Png - kindpng">
            <a:extLst>
              <a:ext uri="{FF2B5EF4-FFF2-40B4-BE49-F238E27FC236}">
                <a16:creationId xmlns:a16="http://schemas.microsoft.com/office/drawing/2014/main" id="{E8881B03-6ED6-48FF-662D-E5F70F8149D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824" b="90000" l="7442" r="92907">
                        <a14:foregroundMark x1="7558" y1="41765" x2="7558" y2="41765"/>
                        <a14:foregroundMark x1="52209" y1="8941" x2="52209" y2="8941"/>
                        <a14:foregroundMark x1="92907" y1="37176" x2="92907" y2="37176"/>
                      </a14:backgroundRemoval>
                    </a14:imgEffect>
                  </a14:imgLayer>
                </a14:imgProps>
              </a:ext>
              <a:ext uri="{28A0092B-C50C-407E-A947-70E740481C1C}">
                <a14:useLocalDpi xmlns:a14="http://schemas.microsoft.com/office/drawing/2010/main" val="0"/>
              </a:ext>
            </a:extLst>
          </a:blip>
          <a:srcRect/>
          <a:stretch>
            <a:fillRect/>
          </a:stretch>
        </p:blipFill>
        <p:spPr bwMode="auto">
          <a:xfrm>
            <a:off x="600275" y="3240387"/>
            <a:ext cx="726874" cy="6867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A0979DD-A2FA-B098-F7DA-A5B6E1DF6078}"/>
              </a:ext>
            </a:extLst>
          </p:cNvPr>
          <p:cNvPicPr>
            <a:picLocks noChangeAspect="1"/>
          </p:cNvPicPr>
          <p:nvPr/>
        </p:nvPicPr>
        <p:blipFill>
          <a:blip r:embed="rId6"/>
          <a:stretch>
            <a:fillRect/>
          </a:stretch>
        </p:blipFill>
        <p:spPr>
          <a:xfrm>
            <a:off x="3488716" y="784296"/>
            <a:ext cx="5255207" cy="1286367"/>
          </a:xfrm>
          <a:prstGeom prst="rect">
            <a:avLst/>
          </a:prstGeom>
        </p:spPr>
      </p:pic>
    </p:spTree>
    <p:extLst>
      <p:ext uri="{BB962C8B-B14F-4D97-AF65-F5344CB8AC3E}">
        <p14:creationId xmlns:p14="http://schemas.microsoft.com/office/powerpoint/2010/main" val="27776360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C9E82659-B81B-FF92-85D0-3AA18E1475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Hình ảnh 9">
            <a:extLst>
              <a:ext uri="{FF2B5EF4-FFF2-40B4-BE49-F238E27FC236}">
                <a16:creationId xmlns:a16="http://schemas.microsoft.com/office/drawing/2014/main" id="{E2157483-BE9A-38CF-9524-800B614AB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4282"/>
            <a:ext cx="12192000" cy="4796726"/>
          </a:xfrm>
          <a:prstGeom prst="rect">
            <a:avLst/>
          </a:prstGeom>
        </p:spPr>
      </p:pic>
      <p:pic>
        <p:nvPicPr>
          <p:cNvPr id="2" name="Picture 1">
            <a:extLst>
              <a:ext uri="{FF2B5EF4-FFF2-40B4-BE49-F238E27FC236}">
                <a16:creationId xmlns:a16="http://schemas.microsoft.com/office/drawing/2014/main" id="{CDF8A17A-064F-132F-ED81-95BF2E0BD44A}"/>
              </a:ext>
            </a:extLst>
          </p:cNvPr>
          <p:cNvPicPr>
            <a:picLocks noChangeAspect="1"/>
          </p:cNvPicPr>
          <p:nvPr/>
        </p:nvPicPr>
        <p:blipFill>
          <a:blip r:embed="rId4"/>
          <a:stretch>
            <a:fillRect/>
          </a:stretch>
        </p:blipFill>
        <p:spPr>
          <a:xfrm>
            <a:off x="1041978" y="1504081"/>
            <a:ext cx="10108044" cy="4395597"/>
          </a:xfrm>
          <a:prstGeom prst="rect">
            <a:avLst/>
          </a:prstGeom>
        </p:spPr>
      </p:pic>
    </p:spTree>
    <p:extLst>
      <p:ext uri="{BB962C8B-B14F-4D97-AF65-F5344CB8AC3E}">
        <p14:creationId xmlns:p14="http://schemas.microsoft.com/office/powerpoint/2010/main" val="39291588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neon colored word on a black background&#10;&#10;Description automatically generated">
            <a:extLst>
              <a:ext uri="{FF2B5EF4-FFF2-40B4-BE49-F238E27FC236}">
                <a16:creationId xmlns:a16="http://schemas.microsoft.com/office/drawing/2014/main" id="{6545D29F-7745-87D4-4848-B5B7E66B0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320" y="1826404"/>
            <a:ext cx="5856678" cy="1990862"/>
          </a:xfrm>
          <a:prstGeom prst="rect">
            <a:avLst/>
          </a:prstGeom>
        </p:spPr>
      </p:pic>
    </p:spTree>
    <p:extLst>
      <p:ext uri="{BB962C8B-B14F-4D97-AF65-F5344CB8AC3E}">
        <p14:creationId xmlns:p14="http://schemas.microsoft.com/office/powerpoint/2010/main" val="1679344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6E32600-99A3-5B61-97E7-0C12C507393C}"/>
              </a:ext>
            </a:extLst>
          </p:cNvPr>
          <p:cNvPicPr>
            <a:picLocks noChangeAspect="1"/>
          </p:cNvPicPr>
          <p:nvPr/>
        </p:nvPicPr>
        <p:blipFill rotWithShape="1">
          <a:blip r:embed="rId3">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7" name="Rectangle: Rounded Corners 9">
            <a:extLst>
              <a:ext uri="{FF2B5EF4-FFF2-40B4-BE49-F238E27FC236}">
                <a16:creationId xmlns:a16="http://schemas.microsoft.com/office/drawing/2014/main" id="{7B9AE2C8-3445-4640-A604-E3AC6CE7EFA5}"/>
              </a:ext>
            </a:extLst>
          </p:cNvPr>
          <p:cNvSpPr/>
          <p:nvPr/>
        </p:nvSpPr>
        <p:spPr>
          <a:xfrm>
            <a:off x="209862" y="284480"/>
            <a:ext cx="11707318" cy="6410959"/>
          </a:xfrm>
          <a:prstGeom prst="roundRect">
            <a:avLst/>
          </a:prstGeom>
          <a:ln>
            <a:extLst>
              <a:ext uri="{C807C97D-BFC1-408E-A445-0C87EB9F89A2}">
                <ask:lineSketchStyleProps xmlns:ask="http://schemas.microsoft.com/office/drawing/2018/sketchyshapes" xmlns="" sd="852854689">
                  <a:custGeom>
                    <a:avLst/>
                    <a:gdLst>
                      <a:gd name="connsiteX0" fmla="*/ 0 w 11707318"/>
                      <a:gd name="connsiteY0" fmla="*/ 1068515 h 6410959"/>
                      <a:gd name="connsiteX1" fmla="*/ 1068515 w 11707318"/>
                      <a:gd name="connsiteY1" fmla="*/ 0 h 6410959"/>
                      <a:gd name="connsiteX2" fmla="*/ 10638803 w 11707318"/>
                      <a:gd name="connsiteY2" fmla="*/ 0 h 6410959"/>
                      <a:gd name="connsiteX3" fmla="*/ 11707318 w 11707318"/>
                      <a:gd name="connsiteY3" fmla="*/ 1068515 h 6410959"/>
                      <a:gd name="connsiteX4" fmla="*/ 11707318 w 11707318"/>
                      <a:gd name="connsiteY4" fmla="*/ 5342444 h 6410959"/>
                      <a:gd name="connsiteX5" fmla="*/ 10638803 w 11707318"/>
                      <a:gd name="connsiteY5" fmla="*/ 6410959 h 6410959"/>
                      <a:gd name="connsiteX6" fmla="*/ 1068515 w 11707318"/>
                      <a:gd name="connsiteY6" fmla="*/ 6410959 h 6410959"/>
                      <a:gd name="connsiteX7" fmla="*/ 0 w 11707318"/>
                      <a:gd name="connsiteY7" fmla="*/ 5342444 h 6410959"/>
                      <a:gd name="connsiteX8" fmla="*/ 0 w 11707318"/>
                      <a:gd name="connsiteY8" fmla="*/ 1068515 h 641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7318" h="6410959" fill="none" extrusionOk="0">
                        <a:moveTo>
                          <a:pt x="0" y="1068515"/>
                        </a:moveTo>
                        <a:cubicBezTo>
                          <a:pt x="1940" y="530901"/>
                          <a:pt x="496205" y="29898"/>
                          <a:pt x="1068515" y="0"/>
                        </a:cubicBezTo>
                        <a:cubicBezTo>
                          <a:pt x="3905308" y="72427"/>
                          <a:pt x="6669583" y="61419"/>
                          <a:pt x="10638803" y="0"/>
                        </a:cubicBezTo>
                        <a:cubicBezTo>
                          <a:pt x="11218351" y="-72813"/>
                          <a:pt x="11643758" y="459165"/>
                          <a:pt x="11707318" y="1068515"/>
                        </a:cubicBezTo>
                        <a:cubicBezTo>
                          <a:pt x="11808194" y="1497107"/>
                          <a:pt x="11600005" y="4160001"/>
                          <a:pt x="11707318" y="5342444"/>
                        </a:cubicBezTo>
                        <a:cubicBezTo>
                          <a:pt x="11726088" y="5837309"/>
                          <a:pt x="11196477" y="6374580"/>
                          <a:pt x="10638803" y="6410959"/>
                        </a:cubicBezTo>
                        <a:cubicBezTo>
                          <a:pt x="8283865" y="6440786"/>
                          <a:pt x="4693005" y="6331653"/>
                          <a:pt x="1068515" y="6410959"/>
                        </a:cubicBezTo>
                        <a:cubicBezTo>
                          <a:pt x="567947" y="6400835"/>
                          <a:pt x="-80126" y="5948413"/>
                          <a:pt x="0" y="5342444"/>
                        </a:cubicBezTo>
                        <a:cubicBezTo>
                          <a:pt x="50037" y="3982242"/>
                          <a:pt x="770" y="2047537"/>
                          <a:pt x="0" y="1068515"/>
                        </a:cubicBezTo>
                        <a:close/>
                      </a:path>
                      <a:path w="11707318" h="6410959" stroke="0" extrusionOk="0">
                        <a:moveTo>
                          <a:pt x="0" y="1068515"/>
                        </a:moveTo>
                        <a:cubicBezTo>
                          <a:pt x="91397" y="503303"/>
                          <a:pt x="486438" y="16768"/>
                          <a:pt x="1068515" y="0"/>
                        </a:cubicBezTo>
                        <a:cubicBezTo>
                          <a:pt x="3304213" y="123000"/>
                          <a:pt x="8436121" y="-96860"/>
                          <a:pt x="10638803" y="0"/>
                        </a:cubicBezTo>
                        <a:cubicBezTo>
                          <a:pt x="11146737" y="-62641"/>
                          <a:pt x="11727812" y="437073"/>
                          <a:pt x="11707318" y="1068515"/>
                        </a:cubicBezTo>
                        <a:cubicBezTo>
                          <a:pt x="11710491" y="3106617"/>
                          <a:pt x="11801585" y="4175531"/>
                          <a:pt x="11707318" y="5342444"/>
                        </a:cubicBezTo>
                        <a:cubicBezTo>
                          <a:pt x="11629966" y="5960592"/>
                          <a:pt x="11114598" y="6392248"/>
                          <a:pt x="10638803" y="6410959"/>
                        </a:cubicBezTo>
                        <a:cubicBezTo>
                          <a:pt x="8283606" y="6250252"/>
                          <a:pt x="5443232" y="6450626"/>
                          <a:pt x="1068515" y="6410959"/>
                        </a:cubicBezTo>
                        <a:cubicBezTo>
                          <a:pt x="427365" y="6400653"/>
                          <a:pt x="-92283" y="5890762"/>
                          <a:pt x="0" y="5342444"/>
                        </a:cubicBezTo>
                        <a:cubicBezTo>
                          <a:pt x="32216" y="4676565"/>
                          <a:pt x="57206" y="2286983"/>
                          <a:pt x="0" y="1068515"/>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0" name="Picture 9">
            <a:extLst>
              <a:ext uri="{FF2B5EF4-FFF2-40B4-BE49-F238E27FC236}">
                <a16:creationId xmlns:a16="http://schemas.microsoft.com/office/drawing/2014/main" id="{B5B5CCCF-CCD7-806A-B949-FE4DA300D82E}"/>
              </a:ext>
            </a:extLst>
          </p:cNvPr>
          <p:cNvPicPr>
            <a:picLocks noChangeAspect="1"/>
          </p:cNvPicPr>
          <p:nvPr/>
        </p:nvPicPr>
        <p:blipFill>
          <a:blip r:embed="rId4"/>
          <a:stretch>
            <a:fillRect/>
          </a:stretch>
        </p:blipFill>
        <p:spPr>
          <a:xfrm>
            <a:off x="1637412" y="750580"/>
            <a:ext cx="8754615" cy="5620999"/>
          </a:xfrm>
          <a:prstGeom prst="rect">
            <a:avLst/>
          </a:prstGeom>
        </p:spPr>
      </p:pic>
    </p:spTree>
    <p:extLst>
      <p:ext uri="{BB962C8B-B14F-4D97-AF65-F5344CB8AC3E}">
        <p14:creationId xmlns:p14="http://schemas.microsoft.com/office/powerpoint/2010/main" val="4924985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45A1043-8DB8-7804-9688-D8DFFF42D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506" y="1920240"/>
            <a:ext cx="5318374" cy="1854160"/>
          </a:xfrm>
          <a:prstGeom prst="rect">
            <a:avLst/>
          </a:prstGeom>
        </p:spPr>
      </p:pic>
    </p:spTree>
    <p:extLst>
      <p:ext uri="{BB962C8B-B14F-4D97-AF65-F5344CB8AC3E}">
        <p14:creationId xmlns:p14="http://schemas.microsoft.com/office/powerpoint/2010/main" val="3646936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331076"/>
            <a:ext cx="11524595" cy="6274676"/>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AB37C0E0-1ACC-1345-CEA2-42B84D437E65}"/>
              </a:ext>
            </a:extLst>
          </p:cNvPr>
          <p:cNvPicPr>
            <a:picLocks noChangeAspect="1"/>
          </p:cNvPicPr>
          <p:nvPr/>
        </p:nvPicPr>
        <p:blipFill>
          <a:blip r:embed="rId3"/>
          <a:stretch>
            <a:fillRect/>
          </a:stretch>
        </p:blipFill>
        <p:spPr>
          <a:xfrm>
            <a:off x="975360" y="705568"/>
            <a:ext cx="5408612" cy="5668561"/>
          </a:xfrm>
          <a:prstGeom prst="rect">
            <a:avLst/>
          </a:prstGeom>
        </p:spPr>
      </p:pic>
      <p:sp>
        <p:nvSpPr>
          <p:cNvPr id="6" name="TextBox 5">
            <a:extLst>
              <a:ext uri="{FF2B5EF4-FFF2-40B4-BE49-F238E27FC236}">
                <a16:creationId xmlns:a16="http://schemas.microsoft.com/office/drawing/2014/main" id="{42CE6C3E-2113-BBA7-99B9-E40B8B88C765}"/>
              </a:ext>
            </a:extLst>
          </p:cNvPr>
          <p:cNvSpPr txBox="1"/>
          <p:nvPr/>
        </p:nvSpPr>
        <p:spPr>
          <a:xfrm>
            <a:off x="6512560" y="782320"/>
            <a:ext cx="5029200" cy="1815882"/>
          </a:xfrm>
          <a:prstGeom prst="rect">
            <a:avLst/>
          </a:prstGeom>
          <a:noFill/>
        </p:spPr>
        <p:txBody>
          <a:bodyPr wrap="square" rtlCol="0">
            <a:spAutoFit/>
          </a:bodyPr>
          <a:lstStyle/>
          <a:p>
            <a:r>
              <a:rPr lang="vi-VN" sz="2800" b="1" dirty="0"/>
              <a:t>a) Số?</a:t>
            </a:r>
          </a:p>
          <a:p>
            <a:r>
              <a:rPr lang="vi-VN" sz="2800" dirty="0"/>
              <a:t>Trong thực tế, chiều dài khu vườn hoa, cây cảnh (khoảng cách AB) là bao nhiêu mét?</a:t>
            </a:r>
            <a:endParaRPr lang="en-US" sz="2800" dirty="0"/>
          </a:p>
        </p:txBody>
      </p:sp>
      <p:sp>
        <p:nvSpPr>
          <p:cNvPr id="8" name="TextBox 7">
            <a:extLst>
              <a:ext uri="{FF2B5EF4-FFF2-40B4-BE49-F238E27FC236}">
                <a16:creationId xmlns:a16="http://schemas.microsoft.com/office/drawing/2014/main" id="{0885944F-E86B-B557-28F0-0BAC07E92706}"/>
              </a:ext>
            </a:extLst>
          </p:cNvPr>
          <p:cNvSpPr txBox="1"/>
          <p:nvPr/>
        </p:nvSpPr>
        <p:spPr>
          <a:xfrm>
            <a:off x="6492240" y="2600960"/>
            <a:ext cx="4988560" cy="3890360"/>
          </a:xfrm>
          <a:prstGeom prst="rect">
            <a:avLst/>
          </a:prstGeom>
          <a:noFill/>
        </p:spPr>
        <p:txBody>
          <a:bodyPr wrap="square" rtlCol="0">
            <a:spAutoFit/>
          </a:bodyPr>
          <a:lstStyle/>
          <a:p>
            <a:pPr algn="ctr">
              <a:lnSpc>
                <a:spcPct val="150000"/>
              </a:lnSpc>
            </a:pPr>
            <a:r>
              <a:rPr lang="vi-VN" sz="2800" b="1" i="1" dirty="0">
                <a:solidFill>
                  <a:srgbClr val="FF0000"/>
                </a:solidFill>
                <a:effectLst/>
                <a:latin typeface="Cambria" panose="02040503050406030204" pitchFamily="18" charset="0"/>
                <a:ea typeface="Cambria" panose="02040503050406030204" pitchFamily="18" charset="0"/>
              </a:rPr>
              <a:t>Bài giải</a:t>
            </a:r>
            <a:r>
              <a:rPr lang="en-US" sz="2800" b="1" i="1" dirty="0">
                <a:solidFill>
                  <a:srgbClr val="FF0000"/>
                </a:solidFill>
                <a:effectLst/>
                <a:latin typeface="Cambria" panose="02040503050406030204" pitchFamily="18" charset="0"/>
                <a:ea typeface="Cambria" panose="02040503050406030204" pitchFamily="18" charset="0"/>
              </a:rPr>
              <a:t>:</a:t>
            </a:r>
            <a:endParaRPr lang="vi-VN" sz="2800" b="1" i="0" dirty="0">
              <a:solidFill>
                <a:srgbClr val="FF0000"/>
              </a:solidFill>
              <a:effectLst/>
              <a:latin typeface="Cambria" panose="02040503050406030204" pitchFamily="18" charset="0"/>
              <a:ea typeface="Cambria" panose="02040503050406030204" pitchFamily="18" charset="0"/>
            </a:endParaRPr>
          </a:p>
          <a:p>
            <a:pPr algn="ctr">
              <a:lnSpc>
                <a:spcPct val="150000"/>
              </a:lnSpc>
            </a:pPr>
            <a:r>
              <a:rPr lang="vi-VN" sz="2800" b="0" i="0" dirty="0">
                <a:solidFill>
                  <a:srgbClr val="FF0000"/>
                </a:solidFill>
                <a:effectLst/>
                <a:latin typeface="Cambria" panose="02040503050406030204" pitchFamily="18" charset="0"/>
                <a:ea typeface="Cambria" panose="02040503050406030204" pitchFamily="18" charset="0"/>
              </a:rPr>
              <a:t>Trong thực tế, chiều dài khu vườn hoa, cây cảnh là:</a:t>
            </a:r>
          </a:p>
          <a:p>
            <a:pPr algn="ctr">
              <a:lnSpc>
                <a:spcPct val="150000"/>
              </a:lnSpc>
            </a:pPr>
            <a:r>
              <a:rPr lang="en-US" sz="2800" b="0" i="0" dirty="0">
                <a:solidFill>
                  <a:srgbClr val="FF0000"/>
                </a:solidFill>
                <a:effectLst/>
                <a:latin typeface="Cambria" panose="02040503050406030204" pitchFamily="18" charset="0"/>
                <a:ea typeface="Cambria" panose="02040503050406030204" pitchFamily="18" charset="0"/>
              </a:rPr>
              <a:t>6 × 1 000 =              (cm)</a:t>
            </a:r>
          </a:p>
          <a:p>
            <a:pPr algn="ctr">
              <a:lnSpc>
                <a:spcPct val="150000"/>
              </a:lnSpc>
            </a:pPr>
            <a:r>
              <a:rPr lang="en-US" sz="2800" b="0" i="0" dirty="0">
                <a:solidFill>
                  <a:srgbClr val="FF0000"/>
                </a:solidFill>
                <a:effectLst/>
                <a:latin typeface="Cambria" panose="02040503050406030204" pitchFamily="18" charset="0"/>
                <a:ea typeface="Cambria" panose="02040503050406030204" pitchFamily="18" charset="0"/>
              </a:rPr>
              <a:t>6 000 cm =         m   </a:t>
            </a:r>
          </a:p>
          <a:p>
            <a:pPr algn="r">
              <a:lnSpc>
                <a:spcPct val="150000"/>
              </a:lnSpc>
            </a:pP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m</a:t>
            </a:r>
          </a:p>
        </p:txBody>
      </p:sp>
      <p:sp>
        <p:nvSpPr>
          <p:cNvPr id="10" name="Rectangle 9">
            <a:extLst>
              <a:ext uri="{FF2B5EF4-FFF2-40B4-BE49-F238E27FC236}">
                <a16:creationId xmlns:a16="http://schemas.microsoft.com/office/drawing/2014/main" id="{4A26CEC4-6EB3-79A2-32FC-457C75FC8D8A}"/>
              </a:ext>
            </a:extLst>
          </p:cNvPr>
          <p:cNvSpPr/>
          <p:nvPr/>
        </p:nvSpPr>
        <p:spPr>
          <a:xfrm>
            <a:off x="8991600" y="4663440"/>
            <a:ext cx="96520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599A8C48-9233-C880-6359-EEA32FAC2CFC}"/>
              </a:ext>
            </a:extLst>
          </p:cNvPr>
          <p:cNvSpPr/>
          <p:nvPr/>
        </p:nvSpPr>
        <p:spPr>
          <a:xfrm>
            <a:off x="9418320" y="5283200"/>
            <a:ext cx="5384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B6807875-146F-5243-7959-DC3E29F13B07}"/>
              </a:ext>
            </a:extLst>
          </p:cNvPr>
          <p:cNvSpPr/>
          <p:nvPr/>
        </p:nvSpPr>
        <p:spPr>
          <a:xfrm>
            <a:off x="10546080" y="5933440"/>
            <a:ext cx="4876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a:t>
            </a:r>
          </a:p>
        </p:txBody>
      </p:sp>
      <p:sp>
        <p:nvSpPr>
          <p:cNvPr id="13" name="Rectangle 12">
            <a:extLst>
              <a:ext uri="{FF2B5EF4-FFF2-40B4-BE49-F238E27FC236}">
                <a16:creationId xmlns:a16="http://schemas.microsoft.com/office/drawing/2014/main" id="{D7161243-D519-5E91-1320-92BAED652682}"/>
              </a:ext>
            </a:extLst>
          </p:cNvPr>
          <p:cNvSpPr/>
          <p:nvPr/>
        </p:nvSpPr>
        <p:spPr>
          <a:xfrm>
            <a:off x="8991600" y="4673600"/>
            <a:ext cx="96520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6 000</a:t>
            </a:r>
          </a:p>
        </p:txBody>
      </p:sp>
      <p:sp>
        <p:nvSpPr>
          <p:cNvPr id="14" name="Rectangle 13">
            <a:extLst>
              <a:ext uri="{FF2B5EF4-FFF2-40B4-BE49-F238E27FC236}">
                <a16:creationId xmlns:a16="http://schemas.microsoft.com/office/drawing/2014/main" id="{AA5E3C96-887D-7636-8F95-243A030C7666}"/>
              </a:ext>
            </a:extLst>
          </p:cNvPr>
          <p:cNvSpPr/>
          <p:nvPr/>
        </p:nvSpPr>
        <p:spPr>
          <a:xfrm>
            <a:off x="9408160" y="5283200"/>
            <a:ext cx="5384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60</a:t>
            </a:r>
          </a:p>
        </p:txBody>
      </p:sp>
      <p:sp>
        <p:nvSpPr>
          <p:cNvPr id="15" name="Rectangle 14">
            <a:extLst>
              <a:ext uri="{FF2B5EF4-FFF2-40B4-BE49-F238E27FC236}">
                <a16:creationId xmlns:a16="http://schemas.microsoft.com/office/drawing/2014/main" id="{51A0D5FE-E2B1-EADC-1D23-AC44C7C5597E}"/>
              </a:ext>
            </a:extLst>
          </p:cNvPr>
          <p:cNvSpPr/>
          <p:nvPr/>
        </p:nvSpPr>
        <p:spPr>
          <a:xfrm>
            <a:off x="10515600" y="5933440"/>
            <a:ext cx="5384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60</a:t>
            </a:r>
          </a:p>
        </p:txBody>
      </p:sp>
    </p:spTree>
    <p:extLst>
      <p:ext uri="{BB962C8B-B14F-4D97-AF65-F5344CB8AC3E}">
        <p14:creationId xmlns:p14="http://schemas.microsoft.com/office/powerpoint/2010/main" val="697353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331076"/>
            <a:ext cx="11524595" cy="6274676"/>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42CE6C3E-2113-BBA7-99B9-E40B8B88C765}"/>
              </a:ext>
            </a:extLst>
          </p:cNvPr>
          <p:cNvSpPr txBox="1"/>
          <p:nvPr/>
        </p:nvSpPr>
        <p:spPr>
          <a:xfrm>
            <a:off x="995680" y="538480"/>
            <a:ext cx="10525760" cy="2062103"/>
          </a:xfrm>
          <a:prstGeom prst="rect">
            <a:avLst/>
          </a:prstGeom>
          <a:noFill/>
        </p:spPr>
        <p:txBody>
          <a:bodyPr wrap="square" rtlCol="0">
            <a:spAutoFit/>
          </a:bodyPr>
          <a:lstStyle/>
          <a:p>
            <a:pPr lvl="0"/>
            <a:r>
              <a:rPr lang="vi-VN" sz="3200" b="1" dirty="0">
                <a:solidFill>
                  <a:prstClr val="black"/>
                </a:solidFill>
                <a:latin typeface="Cambria" panose="02040503050406030204" pitchFamily="18" charset="0"/>
                <a:ea typeface="Cambria" panose="02040503050406030204" pitchFamily="18" charset="0"/>
              </a:rPr>
              <a:t>b) Số?</a:t>
            </a:r>
          </a:p>
          <a:p>
            <a:pPr lvl="0" algn="just"/>
            <a:r>
              <a:rPr lang="vi-VN" sz="3200" dirty="0">
                <a:solidFill>
                  <a:prstClr val="black"/>
                </a:solidFill>
                <a:latin typeface="Cambria" panose="02040503050406030204" pitchFamily="18" charset="0"/>
                <a:ea typeface="Cambria" panose="02040503050406030204" pitchFamily="18" charset="0"/>
              </a:rPr>
              <a:t>Biết chiều rộng thật của khu vui chơi cho trẻ em là 50 m. Hỏi trên bản đồ, chiều rộng khu vui chơi cho trẻ em (khoảng cách MN) là bao nhiêu xăng-ti-mét?</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B0C2A29-9244-E052-E493-65347BCBCDF8}"/>
              </a:ext>
            </a:extLst>
          </p:cNvPr>
          <p:cNvSpPr txBox="1"/>
          <p:nvPr/>
        </p:nvSpPr>
        <p:spPr>
          <a:xfrm>
            <a:off x="1513840" y="2743200"/>
            <a:ext cx="9387840" cy="3694345"/>
          </a:xfrm>
          <a:prstGeom prst="rect">
            <a:avLst/>
          </a:prstGeom>
          <a:noFill/>
        </p:spPr>
        <p:txBody>
          <a:bodyPr wrap="square" rtlCol="0">
            <a:spAutoFit/>
          </a:bodyPr>
          <a:lstStyle/>
          <a:p>
            <a:pPr lvl="0" algn="ctr">
              <a:lnSpc>
                <a:spcPct val="150000"/>
              </a:lnSpc>
            </a:pPr>
            <a:r>
              <a:rPr lang="vi-VN" sz="3200" b="1" dirty="0">
                <a:solidFill>
                  <a:srgbClr val="FF0000"/>
                </a:solidFill>
                <a:latin typeface="Cambria" panose="02040503050406030204" pitchFamily="18" charset="0"/>
                <a:ea typeface="Cambria" panose="02040503050406030204" pitchFamily="18" charset="0"/>
              </a:rPr>
              <a:t>Bài giải</a:t>
            </a:r>
            <a:r>
              <a:rPr lang="en-US" sz="3200" b="1" dirty="0">
                <a:solidFill>
                  <a:srgbClr val="FF0000"/>
                </a:solidFill>
                <a:latin typeface="Cambria" panose="02040503050406030204" pitchFamily="18" charset="0"/>
                <a:ea typeface="Cambria" panose="02040503050406030204" pitchFamily="18" charset="0"/>
              </a:rPr>
              <a:t>:</a:t>
            </a:r>
          </a:p>
          <a:p>
            <a:pPr lvl="0" algn="ctr">
              <a:lnSpc>
                <a:spcPct val="150000"/>
              </a:lnSpc>
            </a:pPr>
            <a:r>
              <a:rPr lang="en-US" sz="3200" dirty="0" err="1">
                <a:solidFill>
                  <a:srgbClr val="FF0000"/>
                </a:solidFill>
                <a:latin typeface="Cambria" panose="02040503050406030204" pitchFamily="18" charset="0"/>
                <a:ea typeface="Cambria" panose="02040503050406030204" pitchFamily="18" charset="0"/>
              </a:rPr>
              <a:t>Đổi</a:t>
            </a:r>
            <a:r>
              <a:rPr lang="en-US" sz="3200" dirty="0">
                <a:solidFill>
                  <a:srgbClr val="FF0000"/>
                </a:solidFill>
                <a:latin typeface="Cambria" panose="02040503050406030204" pitchFamily="18" charset="0"/>
                <a:ea typeface="Cambria" panose="02040503050406030204" pitchFamily="18" charset="0"/>
              </a:rPr>
              <a:t>: 50 m =             cm</a:t>
            </a:r>
          </a:p>
          <a:p>
            <a:pPr lvl="0" algn="ctr">
              <a:lnSpc>
                <a:spcPct val="150000"/>
              </a:lnSpc>
            </a:pPr>
            <a:r>
              <a:rPr lang="vi-VN" sz="3200" dirty="0">
                <a:solidFill>
                  <a:srgbClr val="FF0000"/>
                </a:solidFill>
                <a:latin typeface="Cambria" panose="02040503050406030204" pitchFamily="18" charset="0"/>
                <a:ea typeface="Cambria" panose="02040503050406030204" pitchFamily="18" charset="0"/>
              </a:rPr>
              <a:t>Trên bản đồ, chiều rộng khu vui chơi cho trẻ em là:</a:t>
            </a:r>
            <a:endParaRPr lang="en-US" sz="3200" dirty="0">
              <a:solidFill>
                <a:srgbClr val="FF0000"/>
              </a:solidFill>
              <a:latin typeface="Cambria" panose="02040503050406030204" pitchFamily="18" charset="0"/>
              <a:ea typeface="Cambria" panose="02040503050406030204" pitchFamily="18" charset="0"/>
            </a:endParaRPr>
          </a:p>
          <a:p>
            <a:pPr lvl="0" algn="ctr">
              <a:lnSpc>
                <a:spcPct val="150000"/>
              </a:lnSpc>
            </a:pPr>
            <a:r>
              <a:rPr lang="en-US" sz="3200" dirty="0">
                <a:solidFill>
                  <a:srgbClr val="FF0000"/>
                </a:solidFill>
                <a:latin typeface="Cambria" panose="02040503050406030204" pitchFamily="18" charset="0"/>
                <a:ea typeface="Cambria" panose="02040503050406030204" pitchFamily="18" charset="0"/>
              </a:rPr>
              <a:t>: 1 000 =         (cm)</a:t>
            </a:r>
          </a:p>
          <a:p>
            <a:pPr lvl="0" algn="r">
              <a:lnSpc>
                <a:spcPct val="150000"/>
              </a:lnSpc>
            </a:pP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cm</a:t>
            </a:r>
            <a:endParaRPr kumimoji="0" lang="en-US" sz="32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2014B7B7-D332-9356-F331-177BCC30DAD0}"/>
              </a:ext>
            </a:extLst>
          </p:cNvPr>
          <p:cNvSpPr/>
          <p:nvPr/>
        </p:nvSpPr>
        <p:spPr>
          <a:xfrm>
            <a:off x="6451600" y="365760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699E208F-A252-1475-FCE3-9E2A4EC3D3E9}"/>
              </a:ext>
            </a:extLst>
          </p:cNvPr>
          <p:cNvSpPr/>
          <p:nvPr/>
        </p:nvSpPr>
        <p:spPr>
          <a:xfrm>
            <a:off x="3586480" y="510032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16" name="Rectangle 15">
            <a:extLst>
              <a:ext uri="{FF2B5EF4-FFF2-40B4-BE49-F238E27FC236}">
                <a16:creationId xmlns:a16="http://schemas.microsoft.com/office/drawing/2014/main" id="{0D225B38-3B4E-A024-5D2D-6CE949778E53}"/>
              </a:ext>
            </a:extLst>
          </p:cNvPr>
          <p:cNvSpPr/>
          <p:nvPr/>
        </p:nvSpPr>
        <p:spPr>
          <a:xfrm>
            <a:off x="6258560" y="5130800"/>
            <a:ext cx="62992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17" name="Rectangle 16">
            <a:extLst>
              <a:ext uri="{FF2B5EF4-FFF2-40B4-BE49-F238E27FC236}">
                <a16:creationId xmlns:a16="http://schemas.microsoft.com/office/drawing/2014/main" id="{626F889C-5096-578F-A715-8B46B9B1C00E}"/>
              </a:ext>
            </a:extLst>
          </p:cNvPr>
          <p:cNvSpPr/>
          <p:nvPr/>
        </p:nvSpPr>
        <p:spPr>
          <a:xfrm>
            <a:off x="9631680" y="5852160"/>
            <a:ext cx="62992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18" name="Rectangle 17">
            <a:extLst>
              <a:ext uri="{FF2B5EF4-FFF2-40B4-BE49-F238E27FC236}">
                <a16:creationId xmlns:a16="http://schemas.microsoft.com/office/drawing/2014/main" id="{2AA2FEE2-3CC3-6196-1321-D436AD06F1DC}"/>
              </a:ext>
            </a:extLst>
          </p:cNvPr>
          <p:cNvSpPr/>
          <p:nvPr/>
        </p:nvSpPr>
        <p:spPr>
          <a:xfrm>
            <a:off x="6461760" y="365760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5 000</a:t>
            </a:r>
          </a:p>
        </p:txBody>
      </p:sp>
      <p:sp>
        <p:nvSpPr>
          <p:cNvPr id="19" name="Rectangle 18">
            <a:extLst>
              <a:ext uri="{FF2B5EF4-FFF2-40B4-BE49-F238E27FC236}">
                <a16:creationId xmlns:a16="http://schemas.microsoft.com/office/drawing/2014/main" id="{BC9685C7-F84D-2191-D11E-BE5B9329F9A0}"/>
              </a:ext>
            </a:extLst>
          </p:cNvPr>
          <p:cNvSpPr/>
          <p:nvPr/>
        </p:nvSpPr>
        <p:spPr>
          <a:xfrm>
            <a:off x="3586480" y="511048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5 000</a:t>
            </a:r>
          </a:p>
        </p:txBody>
      </p:sp>
      <p:sp>
        <p:nvSpPr>
          <p:cNvPr id="20" name="Rectangle 19">
            <a:extLst>
              <a:ext uri="{FF2B5EF4-FFF2-40B4-BE49-F238E27FC236}">
                <a16:creationId xmlns:a16="http://schemas.microsoft.com/office/drawing/2014/main" id="{535D89A5-618D-C913-6A8F-025F80DF9D4D}"/>
              </a:ext>
            </a:extLst>
          </p:cNvPr>
          <p:cNvSpPr/>
          <p:nvPr/>
        </p:nvSpPr>
        <p:spPr>
          <a:xfrm>
            <a:off x="6248400" y="5120640"/>
            <a:ext cx="66040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a:t>
            </a:r>
          </a:p>
        </p:txBody>
      </p:sp>
      <p:sp>
        <p:nvSpPr>
          <p:cNvPr id="21" name="Rectangle 20">
            <a:extLst>
              <a:ext uri="{FF2B5EF4-FFF2-40B4-BE49-F238E27FC236}">
                <a16:creationId xmlns:a16="http://schemas.microsoft.com/office/drawing/2014/main" id="{3AD89E2A-E371-FA4E-5471-CE0358F76F46}"/>
              </a:ext>
            </a:extLst>
          </p:cNvPr>
          <p:cNvSpPr/>
          <p:nvPr/>
        </p:nvSpPr>
        <p:spPr>
          <a:xfrm>
            <a:off x="9601200" y="5862320"/>
            <a:ext cx="66040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3786409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animBg="1"/>
      <p:bldP spid="9" grpId="0" animBg="1"/>
      <p:bldP spid="16" grpId="0" animBg="1"/>
      <p:bldP spid="17"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331076"/>
            <a:ext cx="11524595" cy="6274676"/>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Oval 3">
            <a:extLst>
              <a:ext uri="{FF2B5EF4-FFF2-40B4-BE49-F238E27FC236}">
                <a16:creationId xmlns:a16="http://schemas.microsoft.com/office/drawing/2014/main" id="{0B94248B-976B-9A93-1327-8AD11431DCF8}"/>
              </a:ext>
            </a:extLst>
          </p:cNvPr>
          <p:cNvSpPr/>
          <p:nvPr/>
        </p:nvSpPr>
        <p:spPr>
          <a:xfrm>
            <a:off x="975360" y="619760"/>
            <a:ext cx="609600" cy="558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2</a:t>
            </a:r>
          </a:p>
        </p:txBody>
      </p:sp>
      <p:sp>
        <p:nvSpPr>
          <p:cNvPr id="8" name="TextBox 7">
            <a:extLst>
              <a:ext uri="{FF2B5EF4-FFF2-40B4-BE49-F238E27FC236}">
                <a16:creationId xmlns:a16="http://schemas.microsoft.com/office/drawing/2014/main" id="{A962317A-0643-125F-93F2-30E824F0B54F}"/>
              </a:ext>
            </a:extLst>
          </p:cNvPr>
          <p:cNvSpPr txBox="1"/>
          <p:nvPr/>
        </p:nvSpPr>
        <p:spPr>
          <a:xfrm>
            <a:off x="1656080" y="467360"/>
            <a:ext cx="9438640" cy="1384995"/>
          </a:xfrm>
          <a:prstGeom prst="rect">
            <a:avLst/>
          </a:prstGeom>
          <a:noFill/>
        </p:spPr>
        <p:txBody>
          <a:bodyPr wrap="square" rtlCol="0">
            <a:spAutoFit/>
          </a:bodyPr>
          <a:lstStyle/>
          <a:p>
            <a:pPr algn="just"/>
            <a:r>
              <a:rPr lang="vi-VN" sz="2800" dirty="0"/>
              <a:t>Chặng đua xe đạp xuyên Việt từ Lạng Sơn đến Hà Nội dài 160 km. Trên bản đồ tỉ lệ 1 : 1 000 000, quãng đường đó dài bao nhiêu xăng-ti-mét?</a:t>
            </a:r>
            <a:endParaRPr lang="en-US" sz="2800" dirty="0"/>
          </a:p>
        </p:txBody>
      </p:sp>
      <p:pic>
        <p:nvPicPr>
          <p:cNvPr id="11" name="Picture 10">
            <a:extLst>
              <a:ext uri="{FF2B5EF4-FFF2-40B4-BE49-F238E27FC236}">
                <a16:creationId xmlns:a16="http://schemas.microsoft.com/office/drawing/2014/main" id="{D4FD0E1D-A020-5CEA-56FB-368D16490306}"/>
              </a:ext>
            </a:extLst>
          </p:cNvPr>
          <p:cNvPicPr>
            <a:picLocks noChangeAspect="1"/>
          </p:cNvPicPr>
          <p:nvPr/>
        </p:nvPicPr>
        <p:blipFill>
          <a:blip r:embed="rId3"/>
          <a:stretch>
            <a:fillRect/>
          </a:stretch>
        </p:blipFill>
        <p:spPr>
          <a:xfrm>
            <a:off x="6660832" y="2112645"/>
            <a:ext cx="4905375" cy="2571750"/>
          </a:xfrm>
          <a:prstGeom prst="rect">
            <a:avLst/>
          </a:prstGeom>
        </p:spPr>
      </p:pic>
      <p:sp>
        <p:nvSpPr>
          <p:cNvPr id="12" name="TextBox 11">
            <a:extLst>
              <a:ext uri="{FF2B5EF4-FFF2-40B4-BE49-F238E27FC236}">
                <a16:creationId xmlns:a16="http://schemas.microsoft.com/office/drawing/2014/main" id="{54B2A3DC-8083-4C30-34C8-66412CF794D8}"/>
              </a:ext>
            </a:extLst>
          </p:cNvPr>
          <p:cNvSpPr txBox="1"/>
          <p:nvPr/>
        </p:nvSpPr>
        <p:spPr>
          <a:xfrm>
            <a:off x="701040" y="2194560"/>
            <a:ext cx="6004560" cy="3539430"/>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vi-VN" sz="3200" b="1" i="0" dirty="0">
                <a:solidFill>
                  <a:srgbClr val="FF0000"/>
                </a:solidFill>
                <a:effectLst/>
                <a:latin typeface="Cambria" panose="02040503050406030204" pitchFamily="18" charset="0"/>
                <a:ea typeface="Cambria" panose="02040503050406030204" pitchFamily="18" charset="0"/>
              </a:rPr>
              <a:t> giải:</a:t>
            </a:r>
            <a:endParaRPr lang="vi-VN" sz="3200" b="0" i="0" dirty="0">
              <a:solidFill>
                <a:srgbClr val="FF0000"/>
              </a:solidFill>
              <a:effectLst/>
              <a:latin typeface="Cambria" panose="02040503050406030204" pitchFamily="18" charset="0"/>
              <a:ea typeface="Cambria" panose="02040503050406030204" pitchFamily="18" charset="0"/>
            </a:endParaRPr>
          </a:p>
          <a:p>
            <a:pPr algn="ctr"/>
            <a:r>
              <a:rPr lang="vi-VN" sz="3200" b="0" i="0" dirty="0">
                <a:solidFill>
                  <a:srgbClr val="FF0000"/>
                </a:solidFill>
                <a:effectLst/>
                <a:latin typeface="Cambria" panose="02040503050406030204" pitchFamily="18" charset="0"/>
                <a:ea typeface="Cambria" panose="02040503050406030204" pitchFamily="18" charset="0"/>
              </a:rPr>
              <a:t>Đổi: 160 km = 16 000 000 cm</a:t>
            </a:r>
          </a:p>
          <a:p>
            <a:pPr algn="ctr"/>
            <a:r>
              <a:rPr lang="vi-VN" sz="3200" b="0" i="0" dirty="0">
                <a:solidFill>
                  <a:srgbClr val="FF0000"/>
                </a:solidFill>
                <a:effectLst/>
                <a:latin typeface="Cambria" panose="02040503050406030204" pitchFamily="18" charset="0"/>
                <a:ea typeface="Cambria" panose="02040503050406030204" pitchFamily="18" charset="0"/>
              </a:rPr>
              <a:t>Trên bản đồ, quãng đường đó dài số xăng-ti-mét là:</a:t>
            </a:r>
          </a:p>
          <a:p>
            <a:pPr algn="ctr"/>
            <a:r>
              <a:rPr lang="vi-VN" sz="3200" b="0" i="0" dirty="0">
                <a:solidFill>
                  <a:srgbClr val="FF0000"/>
                </a:solidFill>
                <a:effectLst/>
                <a:latin typeface="Cambria" panose="02040503050406030204" pitchFamily="18" charset="0"/>
                <a:ea typeface="Cambria" panose="02040503050406030204" pitchFamily="18" charset="0"/>
              </a:rPr>
              <a:t>16 000 000 : 1 000 000 = 16 (cm)</a:t>
            </a:r>
          </a:p>
          <a:p>
            <a:pPr algn="r"/>
            <a:r>
              <a:rPr lang="vi-VN" sz="3200" b="0" i="0" dirty="0">
                <a:solidFill>
                  <a:srgbClr val="FF0000"/>
                </a:solidFill>
                <a:effectLst/>
                <a:latin typeface="Cambria" panose="02040503050406030204" pitchFamily="18" charset="0"/>
                <a:ea typeface="Cambria" panose="02040503050406030204" pitchFamily="18" charset="0"/>
              </a:rPr>
              <a:t>Đáp số: 16 cm.</a:t>
            </a:r>
          </a:p>
          <a:p>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9119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365</Words>
  <Application>Microsoft Office PowerPoint</Application>
  <PresentationFormat>Widescreen</PresentationFormat>
  <Paragraphs>64</Paragraphs>
  <Slides>13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Aptos</vt:lpstr>
      <vt:lpstr>Aptos Display</vt:lpstr>
      <vt:lpstr>Arial</vt:lpstr>
      <vt:lpstr>Calibri</vt:lpstr>
      <vt:lpstr>Cambria</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22</cp:revision>
  <dcterms:created xsi:type="dcterms:W3CDTF">2024-10-28T03:25:15Z</dcterms:created>
  <dcterms:modified xsi:type="dcterms:W3CDTF">2025-01-17T22:32:03Z</dcterms:modified>
</cp:coreProperties>
</file>