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8" r:id="rId3"/>
    <p:sldId id="307" r:id="rId4"/>
    <p:sldId id="284" r:id="rId5"/>
    <p:sldId id="285" r:id="rId6"/>
    <p:sldId id="288" r:id="rId7"/>
    <p:sldId id="2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99FF"/>
    <a:srgbClr val="FFCCCC"/>
    <a:srgbClr val="FEFEFE"/>
    <a:srgbClr val="F8F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50"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82450-E2F1-4E5F-8393-57229E32DECC}"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C2A0A-41E4-47F4-81A6-6E3F454EBCF6}" type="slidenum">
              <a:rPr lang="en-US" smtClean="0"/>
              <a:t>‹#›</a:t>
            </a:fld>
            <a:endParaRPr lang="en-US"/>
          </a:p>
        </p:txBody>
      </p:sp>
    </p:spTree>
    <p:extLst>
      <p:ext uri="{BB962C8B-B14F-4D97-AF65-F5344CB8AC3E}">
        <p14:creationId xmlns:p14="http://schemas.microsoft.com/office/powerpoint/2010/main" val="329095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solidFill>
                  <a:srgbClr val="111111"/>
                </a:solidFill>
                <a:effectLst/>
                <a:latin typeface="Times New Roman" panose="02020603050405020304" pitchFamily="18" charset="0"/>
                <a:ea typeface="Calibri" panose="020F0502020204030204" pitchFamily="34" charset="0"/>
              </a:rPr>
              <a:t>Chúng</a:t>
            </a:r>
            <a:r>
              <a:rPr lang="en-US" sz="1800" dirty="0">
                <a:solidFill>
                  <a:srgbClr val="111111"/>
                </a:solidFill>
                <a:effectLst/>
                <a:latin typeface="Times New Roman" panose="02020603050405020304" pitchFamily="18" charset="0"/>
                <a:ea typeface="Calibri" panose="020F0502020204030204" pitchFamily="34" charset="0"/>
              </a:rPr>
              <a:t> ta </a:t>
            </a:r>
            <a:r>
              <a:rPr lang="en-US" sz="1800" dirty="0" err="1">
                <a:solidFill>
                  <a:srgbClr val="111111"/>
                </a:solidFill>
                <a:effectLst/>
                <a:latin typeface="Times New Roman" panose="02020603050405020304" pitchFamily="18" charset="0"/>
                <a:ea typeface="Calibri" panose="020F0502020204030204" pitchFamily="34" charset="0"/>
              </a:rPr>
              <a:t>vừa</a:t>
            </a:r>
            <a:r>
              <a:rPr lang="en-US" sz="1800" dirty="0">
                <a:solidFill>
                  <a:srgbClr val="111111"/>
                </a:solidFill>
                <a:effectLst/>
                <a:latin typeface="Times New Roman" panose="02020603050405020304" pitchFamily="18" charset="0"/>
                <a:ea typeface="Calibri" panose="020F0502020204030204" pitchFamily="34" charset="0"/>
              </a:rPr>
              <a:t> chia </a:t>
            </a:r>
            <a:r>
              <a:rPr lang="en-US" sz="1800" dirty="0" err="1">
                <a:solidFill>
                  <a:srgbClr val="111111"/>
                </a:solidFill>
                <a:effectLst/>
                <a:latin typeface="Times New Roman" panose="02020603050405020304" pitchFamily="18" charset="0"/>
                <a:ea typeface="Calibri" panose="020F0502020204030204" pitchFamily="34" charset="0"/>
              </a:rPr>
              <a:t>sẻ</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rất</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nhiều</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thông</a:t>
            </a:r>
            <a:r>
              <a:rPr lang="en-US" sz="1800" dirty="0">
                <a:solidFill>
                  <a:srgbClr val="111111"/>
                </a:solidFill>
                <a:effectLst/>
                <a:latin typeface="Times New Roman" panose="02020603050405020304" pitchFamily="18" charset="0"/>
                <a:ea typeface="Calibri" panose="020F0502020204030204" pitchFamily="34" charset="0"/>
              </a:rPr>
              <a:t> tin </a:t>
            </a:r>
            <a:r>
              <a:rPr lang="en-US" sz="1800" dirty="0" err="1">
                <a:solidFill>
                  <a:srgbClr val="111111"/>
                </a:solidFill>
                <a:effectLst/>
                <a:latin typeface="Times New Roman" panose="02020603050405020304" pitchFamily="18" charset="0"/>
                <a:ea typeface="Calibri" panose="020F0502020204030204" pitchFamily="34" charset="0"/>
              </a:rPr>
              <a:t>về</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điện</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thoại</a:t>
            </a:r>
            <a:r>
              <a:rPr lang="en-US" sz="1800" dirty="0">
                <a:solidFill>
                  <a:srgbClr val="111111"/>
                </a:solidFill>
                <a:effectLst/>
                <a:latin typeface="Times New Roman" panose="02020603050405020304" pitchFamily="18" charset="0"/>
                <a:ea typeface="Calibri" panose="020F0502020204030204" pitchFamily="34" charset="0"/>
              </a:rPr>
              <a:t> di </a:t>
            </a:r>
            <a:r>
              <a:rPr lang="en-US" sz="1800" dirty="0" err="1">
                <a:solidFill>
                  <a:srgbClr val="111111"/>
                </a:solidFill>
                <a:effectLst/>
                <a:latin typeface="Times New Roman" panose="02020603050405020304" pitchFamily="18" charset="0"/>
                <a:ea typeface="Calibri" panose="020F0502020204030204" pitchFamily="34" charset="0"/>
              </a:rPr>
              <a:t>động</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Tìm</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hiểu</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bài</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đọc</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Điện</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thoại</a:t>
            </a:r>
            <a:r>
              <a:rPr lang="en-US" sz="1800" dirty="0">
                <a:solidFill>
                  <a:srgbClr val="111111"/>
                </a:solidFill>
                <a:effectLst/>
                <a:latin typeface="Times New Roman" panose="02020603050405020304" pitchFamily="18" charset="0"/>
                <a:ea typeface="Calibri" panose="020F0502020204030204" pitchFamily="34" charset="0"/>
              </a:rPr>
              <a:t> di </a:t>
            </a:r>
            <a:r>
              <a:rPr lang="en-US" sz="1800" dirty="0" err="1">
                <a:solidFill>
                  <a:srgbClr val="111111"/>
                </a:solidFill>
                <a:effectLst/>
                <a:latin typeface="Times New Roman" panose="02020603050405020304" pitchFamily="18" charset="0"/>
                <a:ea typeface="Calibri" panose="020F0502020204030204" pitchFamily="34" charset="0"/>
              </a:rPr>
              <a:t>động</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chúng</a:t>
            </a:r>
            <a:r>
              <a:rPr lang="en-US" sz="1800" dirty="0">
                <a:solidFill>
                  <a:srgbClr val="111111"/>
                </a:solidFill>
                <a:effectLst/>
                <a:latin typeface="Times New Roman" panose="02020603050405020304" pitchFamily="18" charset="0"/>
                <a:ea typeface="Calibri" panose="020F0502020204030204" pitchFamily="34" charset="0"/>
              </a:rPr>
              <a:t> ta </a:t>
            </a:r>
            <a:r>
              <a:rPr lang="en-US" sz="1800" dirty="0" err="1">
                <a:solidFill>
                  <a:srgbClr val="111111"/>
                </a:solidFill>
                <a:effectLst/>
                <a:latin typeface="Times New Roman" panose="02020603050405020304" pitchFamily="18" charset="0"/>
                <a:ea typeface="Calibri" panose="020F0502020204030204" pitchFamily="34" charset="0"/>
              </a:rPr>
              <a:t>sẽ</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có</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thêm</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những</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hiểu</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biết</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về</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sự</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ra</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đời</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của</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điện</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thoại</a:t>
            </a:r>
            <a:r>
              <a:rPr lang="en-US" sz="1800" dirty="0">
                <a:solidFill>
                  <a:srgbClr val="111111"/>
                </a:solidFill>
                <a:effectLst/>
                <a:latin typeface="Times New Roman" panose="02020603050405020304" pitchFamily="18" charset="0"/>
                <a:ea typeface="Calibri" panose="020F0502020204030204" pitchFamily="34" charset="0"/>
              </a:rPr>
              <a:t> di </a:t>
            </a:r>
            <a:r>
              <a:rPr lang="en-US" sz="1800" dirty="0" err="1">
                <a:solidFill>
                  <a:srgbClr val="111111"/>
                </a:solidFill>
                <a:effectLst/>
                <a:latin typeface="Times New Roman" panose="02020603050405020304" pitchFamily="18" charset="0"/>
                <a:ea typeface="Calibri" panose="020F0502020204030204" pitchFamily="34" charset="0"/>
              </a:rPr>
              <a:t>động</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sự</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phát</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triển</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của</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điện</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thoại</a:t>
            </a:r>
            <a:r>
              <a:rPr lang="en-US" sz="1800" dirty="0">
                <a:solidFill>
                  <a:srgbClr val="111111"/>
                </a:solidFill>
                <a:effectLst/>
                <a:latin typeface="Times New Roman" panose="02020603050405020304" pitchFamily="18" charset="0"/>
                <a:ea typeface="Calibri" panose="020F0502020204030204" pitchFamily="34" charset="0"/>
              </a:rPr>
              <a:t> di </a:t>
            </a:r>
            <a:r>
              <a:rPr lang="en-US" sz="1800" dirty="0" err="1">
                <a:solidFill>
                  <a:srgbClr val="111111"/>
                </a:solidFill>
                <a:effectLst/>
                <a:latin typeface="Times New Roman" panose="02020603050405020304" pitchFamily="18" charset="0"/>
                <a:ea typeface="Calibri" panose="020F0502020204030204" pitchFamily="34" charset="0"/>
              </a:rPr>
              <a:t>động</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cho</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đến</a:t>
            </a:r>
            <a:r>
              <a:rPr lang="en-US" sz="1800" dirty="0">
                <a:solidFill>
                  <a:srgbClr val="111111"/>
                </a:solidFill>
                <a:effectLst/>
                <a:latin typeface="Times New Roman" panose="02020603050405020304" pitchFamily="18" charset="0"/>
                <a:ea typeface="Calibri" panose="020F0502020204030204" pitchFamily="34" charset="0"/>
              </a:rPr>
              <a:t> </a:t>
            </a:r>
            <a:r>
              <a:rPr lang="en-US" sz="1800" dirty="0" err="1">
                <a:solidFill>
                  <a:srgbClr val="111111"/>
                </a:solidFill>
                <a:effectLst/>
                <a:latin typeface="Times New Roman" panose="02020603050405020304" pitchFamily="18" charset="0"/>
                <a:ea typeface="Calibri" panose="020F0502020204030204" pitchFamily="34" charset="0"/>
              </a:rPr>
              <a:t>ngày</a:t>
            </a:r>
            <a:r>
              <a:rPr lang="en-US" sz="1800" dirty="0">
                <a:solidFill>
                  <a:srgbClr val="111111"/>
                </a:solidFill>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CDEC2A0A-41E4-47F4-81A6-6E3F454EBCF6}" type="slidenum">
              <a:rPr lang="en-US" smtClean="0"/>
              <a:t>1</a:t>
            </a:fld>
            <a:endParaRPr lang="en-US"/>
          </a:p>
        </p:txBody>
      </p:sp>
    </p:spTree>
    <p:extLst>
      <p:ext uri="{BB962C8B-B14F-4D97-AF65-F5344CB8AC3E}">
        <p14:creationId xmlns:p14="http://schemas.microsoft.com/office/powerpoint/2010/main" val="225250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EC2A0A-41E4-47F4-81A6-6E3F454EBCF6}" type="slidenum">
              <a:rPr lang="en-US" smtClean="0"/>
              <a:t>5</a:t>
            </a:fld>
            <a:endParaRPr lang="en-US"/>
          </a:p>
        </p:txBody>
      </p:sp>
    </p:spTree>
    <p:extLst>
      <p:ext uri="{BB962C8B-B14F-4D97-AF65-F5344CB8AC3E}">
        <p14:creationId xmlns:p14="http://schemas.microsoft.com/office/powerpoint/2010/main" val="292519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55718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0C9D28-DFBF-C8BB-BC56-D94F8E07D3B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AA5AE2-7240-4E35-F5EC-2CB9FBF2A5DA}"/>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6DE603-E9E6-86F2-0A49-E4912D998796}"/>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5" name="Chỗ dành sẵn cho Chân trang 4">
            <a:extLst>
              <a:ext uri="{FF2B5EF4-FFF2-40B4-BE49-F238E27FC236}">
                <a16:creationId xmlns:a16="http://schemas.microsoft.com/office/drawing/2014/main" id="{79EC30A2-13BF-341F-7899-738E52434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E308378-4596-9232-7576-8E2FE2EB97B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82068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F3B4C2A-FA07-7B5B-552E-0280C0E04225}"/>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F747100-811C-6A34-3D42-97A36B6FD7B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B06342-BF93-59FD-9900-C25C634C91E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5" name="Chỗ dành sẵn cho Chân trang 4">
            <a:extLst>
              <a:ext uri="{FF2B5EF4-FFF2-40B4-BE49-F238E27FC236}">
                <a16:creationId xmlns:a16="http://schemas.microsoft.com/office/drawing/2014/main" id="{78C7E431-1B5E-DAE2-5182-36F1EC4E6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C1B5245D-7FCA-A2EA-7215-1DE6B0F5F369}"/>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33629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D8ADDF-4821-61B0-A3D7-1545260CF5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008E8938-D03C-1E3C-4E78-30208247AF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704231AD-7EBB-725F-7C99-C0E2CF3D821B}"/>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5" name="Chỗ dành sẵn cho Chân trang 4">
            <a:extLst>
              <a:ext uri="{FF2B5EF4-FFF2-40B4-BE49-F238E27FC236}">
                <a16:creationId xmlns:a16="http://schemas.microsoft.com/office/drawing/2014/main" id="{1F90C3CF-C5E3-CB98-D5FD-A0B5C5169C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3656519-17C3-D8F5-A573-0EC03E656029}"/>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27441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57F888-FE39-B5D9-E180-C797486C8A7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A7926A3-FC8D-8F5A-20A5-BFD397F63FA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AD68E4-AA92-7AD3-FB82-191ABCA5BCBE}"/>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5" name="Chỗ dành sẵn cho Chân trang 4">
            <a:extLst>
              <a:ext uri="{FF2B5EF4-FFF2-40B4-BE49-F238E27FC236}">
                <a16:creationId xmlns:a16="http://schemas.microsoft.com/office/drawing/2014/main" id="{97D31000-269D-54FD-8634-32BEE239C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72FABC6-002D-8329-5DC6-1CD238893518}"/>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00972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0D3906-3FC9-C004-5980-042ACEFB15E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6C2FFCE-9FB3-5E86-A226-E80BBCE77F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13D411F-D0D5-407F-914B-5C0ED5501359}"/>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5" name="Chỗ dành sẵn cho Chân trang 4">
            <a:extLst>
              <a:ext uri="{FF2B5EF4-FFF2-40B4-BE49-F238E27FC236}">
                <a16:creationId xmlns:a16="http://schemas.microsoft.com/office/drawing/2014/main" id="{109007B2-C1E4-93A8-134F-E47794D582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0712CCC-5EB9-20B3-7715-ED2A67D9F861}"/>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50058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3694CD-D002-9A4F-3556-C94ECD39033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D21D8E7-7750-264D-D041-848EE656A82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FA6C434-D8C3-26E9-E42A-4D41DCAA6E3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0B94F3F2-9509-2F45-CF1B-5A0ADCC6E50A}"/>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6" name="Chỗ dành sẵn cho Chân trang 5">
            <a:extLst>
              <a:ext uri="{FF2B5EF4-FFF2-40B4-BE49-F238E27FC236}">
                <a16:creationId xmlns:a16="http://schemas.microsoft.com/office/drawing/2014/main" id="{B19469AC-242F-3182-F58A-ABC9E6A83C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D650491-D7CA-34AB-F5E5-CB583C63DE2B}"/>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373840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FE877E-83CB-6F67-2AA0-6139BE70F3E0}"/>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598E49D-281E-9C54-718B-7DF6B60EC5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3865793-D10B-5B53-A227-B8F6777524F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64AFBA2-089C-078C-928A-52AA90C506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3029626-0106-26C0-15B8-3A82A9CA44F2}"/>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E220C93-87D3-6364-D400-A9FD488288A7}"/>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8" name="Chỗ dành sẵn cho Chân trang 7">
            <a:extLst>
              <a:ext uri="{FF2B5EF4-FFF2-40B4-BE49-F238E27FC236}">
                <a16:creationId xmlns:a16="http://schemas.microsoft.com/office/drawing/2014/main" id="{471ABAD3-3413-BCAA-35D9-74B2F9E158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CF6BF71F-C6CA-E5F8-37E0-DE864596571E}"/>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24731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1ED095-307C-372D-AE09-1A657BBE2E3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D5FCC65-C44C-A853-6154-DC3117375943}"/>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4" name="Chỗ dành sẵn cho Chân trang 3">
            <a:extLst>
              <a:ext uri="{FF2B5EF4-FFF2-40B4-BE49-F238E27FC236}">
                <a16:creationId xmlns:a16="http://schemas.microsoft.com/office/drawing/2014/main" id="{1706CBD9-E746-366F-4144-CD7567F4F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3828A55D-8876-3A7B-9C9B-7E9CCA6E333B}"/>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3225946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C1C394B-6579-62DC-9D14-8919A050BDFF}"/>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3" name="Chỗ dành sẵn cho Chân trang 2">
            <a:extLst>
              <a:ext uri="{FF2B5EF4-FFF2-40B4-BE49-F238E27FC236}">
                <a16:creationId xmlns:a16="http://schemas.microsoft.com/office/drawing/2014/main" id="{213F93FF-A0DA-DC56-300B-36A81C61B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D5A1CC7C-B8C6-19EF-6461-884FE6314A39}"/>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356181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64C402-3353-AF39-67F0-40DFDAF48C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A303C4F-CCA4-2A8D-4571-D27B7CDFF1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335E01E-310D-FE61-9059-74A0DE8EE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8889016-3F0C-DC7F-6974-385E14050A0C}"/>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6" name="Chỗ dành sẵn cho Chân trang 5">
            <a:extLst>
              <a:ext uri="{FF2B5EF4-FFF2-40B4-BE49-F238E27FC236}">
                <a16:creationId xmlns:a16="http://schemas.microsoft.com/office/drawing/2014/main" id="{12FC3868-46C7-F4D6-B746-6FBF7B9B06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2838144-90F0-341F-068D-B169B7F750E6}"/>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05781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836E51-B825-56ED-C014-1DEF452F003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CB1E7E1-DA2C-0A0D-AB78-2A40C13E21D8}"/>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2665BB9-76E1-B164-6916-C88ABD552654}"/>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5" name="Chỗ dành sẵn cho Chân trang 4">
            <a:extLst>
              <a:ext uri="{FF2B5EF4-FFF2-40B4-BE49-F238E27FC236}">
                <a16:creationId xmlns:a16="http://schemas.microsoft.com/office/drawing/2014/main" id="{2BD571A5-116C-C1BA-DCB9-2225B5C6E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17C0EDC-6B83-2AF1-5695-8DA197470AC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31583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7CC9B4-3E8E-63E1-D356-A1955C6581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1FA7456-3D8D-2F1D-D789-B03917BF2A2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905226CD-9758-5F4C-0824-C611AA7114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DF2B727-1B87-BD23-F946-73B4AEF967EE}"/>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6" name="Chỗ dành sẵn cho Chân trang 5">
            <a:extLst>
              <a:ext uri="{FF2B5EF4-FFF2-40B4-BE49-F238E27FC236}">
                <a16:creationId xmlns:a16="http://schemas.microsoft.com/office/drawing/2014/main" id="{810B21F6-BA2A-943B-8497-9A90BC49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6811612E-2174-8FE0-9312-39350B77B6DD}"/>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707259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D990A6-CCE4-CB09-683F-178CBCCB02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26D8F8-63DD-95E2-8D96-C4C4EF3FC0E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D2E8C0B-AC39-E05B-CAD8-60D4C003E038}"/>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5" name="Chỗ dành sẵn cho Chân trang 4">
            <a:extLst>
              <a:ext uri="{FF2B5EF4-FFF2-40B4-BE49-F238E27FC236}">
                <a16:creationId xmlns:a16="http://schemas.microsoft.com/office/drawing/2014/main" id="{DFEE6509-EC95-B76C-3CB5-838AC339E8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4D3DB875-6747-4237-9D88-B5472EDBF205}"/>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649128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3B5762C-480C-DD67-53E9-F57E1893D828}"/>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889069-C91A-3DDF-F26B-810744FFE2FC}"/>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9695B1B-BD77-B09C-5CC5-BBAEEA39AA71}"/>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5/17/2025</a:t>
            </a:fld>
            <a:endParaRPr lang="en-US"/>
          </a:p>
        </p:txBody>
      </p:sp>
      <p:sp>
        <p:nvSpPr>
          <p:cNvPr id="5" name="Chỗ dành sẵn cho Chân trang 4">
            <a:extLst>
              <a:ext uri="{FF2B5EF4-FFF2-40B4-BE49-F238E27FC236}">
                <a16:creationId xmlns:a16="http://schemas.microsoft.com/office/drawing/2014/main" id="{FB7CFE1E-1A90-CFBB-6B51-75ECC609F0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1E466C8-1A5A-820E-CC89-A0F1AAE40706}"/>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76326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DF4503-707E-CB1E-9E4B-630A7E78C6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85722B-6E2D-EED9-C614-3D23D553EF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8C700F0-36F1-BDE8-07AB-BF862D7FCE2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5" name="Chỗ dành sẵn cho Chân trang 4">
            <a:extLst>
              <a:ext uri="{FF2B5EF4-FFF2-40B4-BE49-F238E27FC236}">
                <a16:creationId xmlns:a16="http://schemas.microsoft.com/office/drawing/2014/main" id="{C7A3D10D-E59D-42AD-C392-372EBFC09F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3F410BE6-8E05-D42B-0E25-A4BBF0C2126C}"/>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84956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0EDFCD-B941-81F0-2F20-9ED17A444EC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2536634-20CC-323E-46A5-F145E47077E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A4DE657-E087-E7BD-F9BB-7D2E17C0E3B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046CB8-7824-456A-697C-1CF2C70A97B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6" name="Chỗ dành sẵn cho Chân trang 5">
            <a:extLst>
              <a:ext uri="{FF2B5EF4-FFF2-40B4-BE49-F238E27FC236}">
                <a16:creationId xmlns:a16="http://schemas.microsoft.com/office/drawing/2014/main" id="{58FE0B2A-B5FB-70D8-6D9F-85599E45F3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64D347B-B017-1A03-71BE-73693AF133C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60962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41D9BB-0C18-9983-FECF-34BC14057E55}"/>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B732C5-BF34-9983-D547-A8CFF7F1E1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751D0A3-7961-055F-4A20-D13AFD467043}"/>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14F2B37-E48A-C510-65CC-2D183493B9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71F9432-8727-FD8F-B293-5054DBDE7EEB}"/>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B07DF78-8003-F7E6-A17A-3F48A0B0F72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8" name="Chỗ dành sẵn cho Chân trang 7">
            <a:extLst>
              <a:ext uri="{FF2B5EF4-FFF2-40B4-BE49-F238E27FC236}">
                <a16:creationId xmlns:a16="http://schemas.microsoft.com/office/drawing/2014/main" id="{13C7D7AA-0AF3-ED5C-7691-67E542A170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1939B19-E42E-F2BE-46AA-63CB306DAA91}"/>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05950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ED94C7-F3FA-BE63-87D3-CDA648B07D7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EE5805E-A4C4-EB0E-62B2-A419856714AE}"/>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4" name="Chỗ dành sẵn cho Chân trang 3">
            <a:extLst>
              <a:ext uri="{FF2B5EF4-FFF2-40B4-BE49-F238E27FC236}">
                <a16:creationId xmlns:a16="http://schemas.microsoft.com/office/drawing/2014/main" id="{A0091090-F129-654C-FBB5-EABA56B8E8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7F75B04C-26D5-E243-5B9D-8AED0861C267}"/>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35511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CF787DC-FCB0-BAA0-E4AE-77C35636371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3" name="Chỗ dành sẵn cho Chân trang 2">
            <a:extLst>
              <a:ext uri="{FF2B5EF4-FFF2-40B4-BE49-F238E27FC236}">
                <a16:creationId xmlns:a16="http://schemas.microsoft.com/office/drawing/2014/main" id="{8018E50C-EF62-44C3-4A72-7F6EF62BFA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D87ED7BA-57B3-B5A9-215C-FE7DA85C49AF}"/>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49982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B1058C-B8A9-02AB-6B07-4CFB60844E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5B1362-5582-8FE9-1168-937A004EA6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9EAD96D-C576-E183-9C8F-0FC0860E00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7061D7B-40E3-4D1F-5359-B54C25B88E93}"/>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6" name="Chỗ dành sẵn cho Chân trang 5">
            <a:extLst>
              <a:ext uri="{FF2B5EF4-FFF2-40B4-BE49-F238E27FC236}">
                <a16:creationId xmlns:a16="http://schemas.microsoft.com/office/drawing/2014/main" id="{B993D1E9-9D90-21C6-03E3-6F87DFA0B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AAC8CFD-A9AC-9D81-4272-D0E7DB9E950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1865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149AC-6B74-3DE5-B15D-31954E3FE9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DBBC330-2F62-1A44-8847-AECDE3D3EE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CC274A1-453C-8C7E-98F2-4ADD5C96D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2BE3EFF-1E62-EB9B-92A5-EC14A3EB84F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5/17/2025</a:t>
            </a:fld>
            <a:endParaRPr lang="en-US"/>
          </a:p>
        </p:txBody>
      </p:sp>
      <p:sp>
        <p:nvSpPr>
          <p:cNvPr id="6" name="Chỗ dành sẵn cho Chân trang 5">
            <a:extLst>
              <a:ext uri="{FF2B5EF4-FFF2-40B4-BE49-F238E27FC236}">
                <a16:creationId xmlns:a16="http://schemas.microsoft.com/office/drawing/2014/main" id="{B83E558C-7ED7-7ACE-DE46-C5B0C1E6F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E0E671B-ECE3-213D-C0BA-4FEEEF9B245A}"/>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B3065CE4-8F99-EBA7-911B-476130115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7571" y="112626"/>
            <a:ext cx="1487572" cy="1487572"/>
          </a:xfrm>
          <a:prstGeom prst="rect">
            <a:avLst/>
          </a:prstGeom>
        </p:spPr>
      </p:pic>
    </p:spTree>
    <p:extLst>
      <p:ext uri="{BB962C8B-B14F-4D97-AF65-F5344CB8AC3E}">
        <p14:creationId xmlns:p14="http://schemas.microsoft.com/office/powerpoint/2010/main" val="59881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C9170D8-2BFD-4B80-BC6B-063300C729C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801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727E8363-5677-EAF6-980A-C877CDFAF1B9}"/>
              </a:ext>
            </a:extLst>
          </p:cNvPr>
          <p:cNvSpPr/>
          <p:nvPr userDrawn="1"/>
        </p:nvSpPr>
        <p:spPr>
          <a:xfrm>
            <a:off x="0" y="0"/>
            <a:ext cx="12192000" cy="6721475"/>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3" name="Picture 2" descr="A round pink circle with white text and a black background&#10;&#10;AI-generated content may be incorrect.">
            <a:extLst>
              <a:ext uri="{FF2B5EF4-FFF2-40B4-BE49-F238E27FC236}">
                <a16:creationId xmlns:a16="http://schemas.microsoft.com/office/drawing/2014/main" id="{F3450CAF-6F00-1E23-8A6F-D127F82CE53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97571" y="112626"/>
            <a:ext cx="1487572" cy="1487572"/>
          </a:xfrm>
          <a:prstGeom prst="rect">
            <a:avLst/>
          </a:prstGeom>
        </p:spPr>
      </p:pic>
    </p:spTree>
    <p:extLst>
      <p:ext uri="{BB962C8B-B14F-4D97-AF65-F5344CB8AC3E}">
        <p14:creationId xmlns:p14="http://schemas.microsoft.com/office/powerpoint/2010/main" val="157989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jpg"/><Relationship Id="rId4" Type="http://schemas.openxmlformats.org/officeDocument/2006/relationships/audio" Target="../media/audio2.wav"/><Relationship Id="rId9"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1000"/>
          </a:stretch>
        </a:blipFill>
        <a:effectLst/>
      </p:bgPr>
    </p:bg>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72DFB7D2-5DBE-DB38-EF0A-81D9093751B0}"/>
              </a:ext>
            </a:extLst>
          </p:cNvPr>
          <p:cNvGrpSpPr/>
          <p:nvPr/>
        </p:nvGrpSpPr>
        <p:grpSpPr>
          <a:xfrm>
            <a:off x="931974" y="709942"/>
            <a:ext cx="11260026" cy="1721347"/>
            <a:chOff x="945110" y="-629730"/>
            <a:chExt cx="11260026" cy="1966972"/>
          </a:xfrm>
        </p:grpSpPr>
        <p:sp>
          <p:nvSpPr>
            <p:cNvPr id="12" name="Hình chữ nhật: Góc Tròn 11">
              <a:extLst>
                <a:ext uri="{FF2B5EF4-FFF2-40B4-BE49-F238E27FC236}">
                  <a16:creationId xmlns:a16="http://schemas.microsoft.com/office/drawing/2014/main" id="{5FC30EB7-4BAB-0FF7-98D4-823CCF8006EE}"/>
                </a:ext>
              </a:extLst>
            </p:cNvPr>
            <p:cNvSpPr/>
            <p:nvPr/>
          </p:nvSpPr>
          <p:spPr>
            <a:xfrm>
              <a:off x="945110" y="-629730"/>
              <a:ext cx="10522633" cy="1680893"/>
            </a:xfrm>
            <a:prstGeom prst="roundRect">
              <a:avLst/>
            </a:prstGeom>
            <a:solidFill>
              <a:srgbClr val="FFFFFF">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6">
              <a:extLst>
                <a:ext uri="{FF2B5EF4-FFF2-40B4-BE49-F238E27FC236}">
                  <a16:creationId xmlns:a16="http://schemas.microsoft.com/office/drawing/2014/main" id="{E628ABAC-053A-3A05-2C30-25856E861A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0077"/>
            <a:stretch/>
          </p:blipFill>
          <p:spPr>
            <a:xfrm>
              <a:off x="11136518" y="252378"/>
              <a:ext cx="1068618" cy="1084864"/>
            </a:xfrm>
            <a:prstGeom prst="rect">
              <a:avLst/>
            </a:prstGeom>
          </p:spPr>
        </p:pic>
      </p:grpSp>
      <p:sp>
        <p:nvSpPr>
          <p:cNvPr id="14" name="Hộp Văn bản 13">
            <a:extLst>
              <a:ext uri="{FF2B5EF4-FFF2-40B4-BE49-F238E27FC236}">
                <a16:creationId xmlns:a16="http://schemas.microsoft.com/office/drawing/2014/main" id="{062C11AC-B72A-CC4B-F2B8-607D95E4BEB4}"/>
              </a:ext>
            </a:extLst>
          </p:cNvPr>
          <p:cNvSpPr txBox="1"/>
          <p:nvPr/>
        </p:nvSpPr>
        <p:spPr>
          <a:xfrm>
            <a:off x="909562" y="706377"/>
            <a:ext cx="1038664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điều</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biết</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điện</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thoại</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di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Freeform 9">
            <a:extLst>
              <a:ext uri="{FF2B5EF4-FFF2-40B4-BE49-F238E27FC236}">
                <a16:creationId xmlns:a16="http://schemas.microsoft.com/office/drawing/2014/main" id="{FF3C6E12-D48B-71BA-BC6D-CB4F9957A0E3}"/>
              </a:ext>
            </a:extLst>
          </p:cNvPr>
          <p:cNvSpPr/>
          <p:nvPr/>
        </p:nvSpPr>
        <p:spPr>
          <a:xfrm>
            <a:off x="4388501" y="2579757"/>
            <a:ext cx="2736342" cy="4114800"/>
          </a:xfrm>
          <a:custGeom>
            <a:avLst/>
            <a:gdLst/>
            <a:ahLst/>
            <a:cxnLst/>
            <a:rect l="l" t="t" r="r" b="b"/>
            <a:pathLst>
              <a:path w="2736342" h="4114800">
                <a:moveTo>
                  <a:pt x="0" y="0"/>
                </a:moveTo>
                <a:lnTo>
                  <a:pt x="2736342" y="0"/>
                </a:lnTo>
                <a:lnTo>
                  <a:pt x="273634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51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Rectangle: Rounded Corners 21">
            <a:extLst>
              <a:ext uri="{FF2B5EF4-FFF2-40B4-BE49-F238E27FC236}">
                <a16:creationId xmlns:a16="http://schemas.microsoft.com/office/drawing/2014/main" id="{40A27BB6-6909-CB0A-A08A-FD42D6295E52}"/>
              </a:ext>
            </a:extLst>
          </p:cNvPr>
          <p:cNvSpPr/>
          <p:nvPr/>
        </p:nvSpPr>
        <p:spPr>
          <a:xfrm>
            <a:off x="300111" y="265043"/>
            <a:ext cx="11591778" cy="6361044"/>
          </a:xfrm>
          <a:prstGeom prst="roundRect">
            <a:avLst>
              <a:gd name="adj" fmla="val 11589"/>
            </a:avLst>
          </a:prstGeom>
          <a:solidFill>
            <a:schemeClr val="bg1">
              <a:alpha val="79000"/>
            </a:schemeClr>
          </a:solidFill>
          <a:ln w="762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21">
            <a:extLst>
              <a:ext uri="{FF2B5EF4-FFF2-40B4-BE49-F238E27FC236}">
                <a16:creationId xmlns:a16="http://schemas.microsoft.com/office/drawing/2014/main" id="{C1A16A32-92BF-4F7F-A0BA-BF151CD12249}"/>
              </a:ext>
            </a:extLst>
          </p:cNvPr>
          <p:cNvSpPr/>
          <p:nvPr/>
        </p:nvSpPr>
        <p:spPr>
          <a:xfrm>
            <a:off x="996644" y="2191657"/>
            <a:ext cx="10140350" cy="4064000"/>
          </a:xfrm>
          <a:prstGeom prst="roundRect">
            <a:avLst>
              <a:gd name="adj" fmla="val 11589"/>
            </a:avLst>
          </a:prstGeom>
          <a:solidFill>
            <a:schemeClr val="bg1">
              <a:alpha val="79000"/>
            </a:schemeClr>
          </a:solidFill>
          <a:ln w="762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400" i="1">
                <a:solidFill>
                  <a:srgbClr val="000000"/>
                </a:solidFill>
                <a:effectLst/>
                <a:latin typeface="Times New Roman" panose="02020603050405020304" pitchFamily="18" charset="0"/>
                <a:ea typeface="Calibri" panose="020F0502020204030204" pitchFamily="34" charset="0"/>
              </a:rPr>
              <a:t>Hồi đó,</a:t>
            </a:r>
            <a:r>
              <a:rPr lang="vi-VN" sz="5400" i="1">
                <a:solidFill>
                  <a:srgbClr val="FF0000"/>
                </a:solidFill>
                <a:effectLst/>
                <a:latin typeface="Times New Roman" panose="02020603050405020304" pitchFamily="18" charset="0"/>
                <a:ea typeface="Calibri" panose="020F0502020204030204" pitchFamily="34" charset="0"/>
              </a:rPr>
              <a:t>/</a:t>
            </a:r>
            <a:r>
              <a:rPr lang="vi-VN" sz="5400" i="1">
                <a:solidFill>
                  <a:srgbClr val="000000"/>
                </a:solidFill>
                <a:effectLst/>
                <a:latin typeface="Times New Roman" panose="02020603050405020304" pitchFamily="18" charset="0"/>
                <a:ea typeface="Calibri" panose="020F0502020204030204" pitchFamily="34" charset="0"/>
              </a:rPr>
              <a:t> vì bận ôn thi/</a:t>
            </a:r>
            <a:r>
              <a:rPr lang="vi-VN" sz="5400" i="1">
                <a:solidFill>
                  <a:srgbClr val="FF0000"/>
                </a:solidFill>
                <a:effectLst/>
                <a:latin typeface="Times New Roman" panose="02020603050405020304" pitchFamily="18" charset="0"/>
                <a:ea typeface="Calibri" panose="020F0502020204030204" pitchFamily="34" charset="0"/>
              </a:rPr>
              <a:t> </a:t>
            </a:r>
            <a:r>
              <a:rPr lang="vi-VN" sz="5400" i="1">
                <a:solidFill>
                  <a:srgbClr val="000000"/>
                </a:solidFill>
                <a:effectLst/>
                <a:latin typeface="Times New Roman" panose="02020603050405020304" pitchFamily="18" charset="0"/>
                <a:ea typeface="Calibri" panose="020F0502020204030204" pitchFamily="34" charset="0"/>
              </a:rPr>
              <a:t>không có thời gian đi kiếm gạo,</a:t>
            </a:r>
            <a:r>
              <a:rPr lang="vi-VN" sz="5400" i="1">
                <a:solidFill>
                  <a:srgbClr val="FF0000"/>
                </a:solidFill>
                <a:effectLst/>
                <a:latin typeface="Times New Roman" panose="02020603050405020304" pitchFamily="18" charset="0"/>
                <a:ea typeface="Calibri" panose="020F0502020204030204" pitchFamily="34" charset="0"/>
              </a:rPr>
              <a:t>/</a:t>
            </a:r>
            <a:r>
              <a:rPr lang="vi-VN" sz="5400" i="1">
                <a:solidFill>
                  <a:srgbClr val="000000"/>
                </a:solidFill>
                <a:effectLst/>
                <a:latin typeface="Times New Roman" panose="02020603050405020304" pitchFamily="18" charset="0"/>
                <a:ea typeface="Calibri" panose="020F0502020204030204" pitchFamily="34" charset="0"/>
              </a:rPr>
              <a:t> nên tôi đã mượn nồi của nhà ông</a:t>
            </a:r>
            <a:r>
              <a:rPr lang="vi-VN" sz="5400" i="1">
                <a:solidFill>
                  <a:srgbClr val="FF0000"/>
                </a:solidFill>
                <a:effectLst/>
                <a:latin typeface="Times New Roman" panose="02020603050405020304" pitchFamily="18" charset="0"/>
                <a:ea typeface="Calibri" panose="020F0502020204030204" pitchFamily="34" charset="0"/>
              </a:rPr>
              <a:t>/ </a:t>
            </a:r>
            <a:r>
              <a:rPr lang="vi-VN" sz="5400" i="1">
                <a:solidFill>
                  <a:srgbClr val="000000"/>
                </a:solidFill>
                <a:effectLst/>
                <a:latin typeface="Times New Roman" panose="02020603050405020304" pitchFamily="18" charset="0"/>
                <a:ea typeface="Calibri" panose="020F0502020204030204" pitchFamily="34" charset="0"/>
              </a:rPr>
              <a:t>để ăn vét cơm cháy trong mấy tháng trời.</a:t>
            </a:r>
            <a:r>
              <a:rPr lang="vi-VN" sz="5400" i="1">
                <a:solidFill>
                  <a:srgbClr val="FF0000"/>
                </a:solidFill>
                <a:effectLst/>
                <a:latin typeface="Times New Roman" panose="02020603050405020304" pitchFamily="18" charset="0"/>
                <a:ea typeface="Calibri" panose="020F0502020204030204" pitchFamily="34" charset="0"/>
              </a:rPr>
              <a:t>//</a:t>
            </a:r>
            <a:endParaRPr kumimoji="0" lang="vi-VN" sz="5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21">
            <a:extLst>
              <a:ext uri="{FF2B5EF4-FFF2-40B4-BE49-F238E27FC236}">
                <a16:creationId xmlns:a16="http://schemas.microsoft.com/office/drawing/2014/main" id="{F6D4E21B-879E-4CF7-AAD3-23EE4695FFD9}"/>
              </a:ext>
            </a:extLst>
          </p:cNvPr>
          <p:cNvSpPr/>
          <p:nvPr/>
        </p:nvSpPr>
        <p:spPr>
          <a:xfrm>
            <a:off x="996644" y="2217003"/>
            <a:ext cx="10140350" cy="4064000"/>
          </a:xfrm>
          <a:prstGeom prst="roundRect">
            <a:avLst>
              <a:gd name="adj" fmla="val 11589"/>
            </a:avLst>
          </a:prstGeom>
          <a:solidFill>
            <a:schemeClr val="bg1"/>
          </a:solidFill>
          <a:ln w="762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i="1" dirty="0">
                <a:solidFill>
                  <a:srgbClr val="000000"/>
                </a:solidFill>
                <a:latin typeface="Cambria" panose="02040503050406030204" pitchFamily="18" charset="0"/>
                <a:ea typeface="Cambria" panose="02040503050406030204" pitchFamily="18" charset="0"/>
              </a:rPr>
              <a:t>   </a:t>
            </a:r>
            <a:r>
              <a:rPr lang="vi-VN" sz="4400" i="1" dirty="0">
                <a:solidFill>
                  <a:srgbClr val="000000"/>
                </a:solidFill>
                <a:latin typeface="Cambria" panose="02040503050406030204" pitchFamily="18" charset="0"/>
                <a:ea typeface="Cambria" panose="02040503050406030204" pitchFamily="18" charset="0"/>
              </a:rPr>
              <a:t>Ngày 3 tháng 4 năm</a:t>
            </a:r>
            <a:r>
              <a:rPr lang="en-US" sz="4400" i="1" dirty="0">
                <a:solidFill>
                  <a:srgbClr val="000000"/>
                </a:solidFill>
                <a:latin typeface="Cambria" panose="02040503050406030204" pitchFamily="18" charset="0"/>
                <a:ea typeface="Cambria" panose="02040503050406030204" pitchFamily="18" charset="0"/>
              </a:rPr>
              <a:t> </a:t>
            </a:r>
            <a:r>
              <a:rPr lang="vi-VN" sz="4400" i="1" dirty="0">
                <a:solidFill>
                  <a:srgbClr val="000000"/>
                </a:solidFill>
                <a:latin typeface="Cambria" panose="02040503050406030204" pitchFamily="18" charset="0"/>
                <a:ea typeface="Cambria" panose="02040503050406030204" pitchFamily="18" charset="0"/>
              </a:rPr>
              <a:t>1973, / nhà phát minh Mác – tin Cúp – pơ /thực hiện cuộc gọi với phiên bản đầu tiên/ của điện thoại di động “cục gạch” /vì nó nặng tới 1,1 ki- lô-gam.//</a:t>
            </a:r>
          </a:p>
        </p:txBody>
      </p:sp>
      <p:pic>
        <p:nvPicPr>
          <p:cNvPr id="2" name="Picture 1">
            <a:extLst>
              <a:ext uri="{FF2B5EF4-FFF2-40B4-BE49-F238E27FC236}">
                <a16:creationId xmlns:a16="http://schemas.microsoft.com/office/drawing/2014/main" id="{2A931D09-4E8E-00F8-88D3-1CAECAF414A8}"/>
              </a:ext>
            </a:extLst>
          </p:cNvPr>
          <p:cNvPicPr>
            <a:picLocks noChangeAspect="1"/>
          </p:cNvPicPr>
          <p:nvPr/>
        </p:nvPicPr>
        <p:blipFill>
          <a:blip r:embed="rId3"/>
          <a:stretch>
            <a:fillRect/>
          </a:stretch>
        </p:blipFill>
        <p:spPr>
          <a:xfrm>
            <a:off x="1257133" y="730560"/>
            <a:ext cx="9772735" cy="1121761"/>
          </a:xfrm>
          <a:prstGeom prst="rect">
            <a:avLst/>
          </a:prstGeom>
        </p:spPr>
      </p:pic>
    </p:spTree>
    <p:extLst>
      <p:ext uri="{BB962C8B-B14F-4D97-AF65-F5344CB8AC3E}">
        <p14:creationId xmlns:p14="http://schemas.microsoft.com/office/powerpoint/2010/main" val="1086539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 name="Rectangle: Rounded Corners 21">
            <a:extLst>
              <a:ext uri="{FF2B5EF4-FFF2-40B4-BE49-F238E27FC236}">
                <a16:creationId xmlns:a16="http://schemas.microsoft.com/office/drawing/2014/main" id="{9B5E6BC9-4574-2EF7-6971-070D36C86C6B}"/>
              </a:ext>
            </a:extLst>
          </p:cNvPr>
          <p:cNvSpPr/>
          <p:nvPr/>
        </p:nvSpPr>
        <p:spPr>
          <a:xfrm>
            <a:off x="192651" y="170965"/>
            <a:ext cx="11806697" cy="3642380"/>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 name="Group 5">
            <a:extLst>
              <a:ext uri="{FF2B5EF4-FFF2-40B4-BE49-F238E27FC236}">
                <a16:creationId xmlns:a16="http://schemas.microsoft.com/office/drawing/2014/main" id="{B6ED5C9C-72ED-E965-76CD-D8CCE0196AEC}"/>
              </a:ext>
            </a:extLst>
          </p:cNvPr>
          <p:cNvGrpSpPr/>
          <p:nvPr/>
        </p:nvGrpSpPr>
        <p:grpSpPr>
          <a:xfrm>
            <a:off x="297494" y="409465"/>
            <a:ext cx="11258401" cy="1226272"/>
            <a:chOff x="948316" y="849284"/>
            <a:chExt cx="8451396" cy="1226272"/>
          </a:xfrm>
        </p:grpSpPr>
        <p:sp>
          <p:nvSpPr>
            <p:cNvPr id="3" name="TextBox 8">
              <a:extLst>
                <a:ext uri="{FF2B5EF4-FFF2-40B4-BE49-F238E27FC236}">
                  <a16:creationId xmlns:a16="http://schemas.microsoft.com/office/drawing/2014/main" id="{12ACD67F-2E8F-808B-F441-846672B434DC}"/>
                </a:ext>
              </a:extLst>
            </p:cNvPr>
            <p:cNvSpPr txBox="1"/>
            <p:nvPr/>
          </p:nvSpPr>
          <p:spPr>
            <a:xfrm>
              <a:off x="1614586" y="883740"/>
              <a:ext cx="7785126" cy="1191816"/>
            </a:xfrm>
            <a:prstGeom prst="roundRect">
              <a:avLst/>
            </a:prstGeom>
            <a:solidFill>
              <a:srgbClr val="FFFF99"/>
            </a:solidFill>
            <a:ln w="38100">
              <a:solidFill>
                <a:srgbClr val="FF0066"/>
              </a:solidFill>
            </a:ln>
          </p:spPr>
          <p:txBody>
            <a:bodyPr wrap="square" rtlCol="0">
              <a:spAutoFit/>
            </a:bodyPr>
            <a:lstStyle/>
            <a:p>
              <a:pPr algn="just"/>
              <a:r>
                <a:rPr lang="en-US" sz="3200" b="1" dirty="0">
                  <a:ea typeface="Roboto" panose="02000000000000000000" pitchFamily="2" charset="0"/>
                </a:rPr>
                <a:t>1. </a:t>
              </a:r>
              <a:r>
                <a:rPr lang="vi-VN" sz="3200" b="1" dirty="0">
                  <a:ea typeface="Roboto" panose="02000000000000000000" pitchFamily="2" charset="0"/>
                </a:rPr>
                <a:t>Giới thiệu về cuộc gọi đầu tiên bằng điện thoại di động (người gọi, thời điểm thực hiện cuộc gọi).</a:t>
              </a:r>
            </a:p>
          </p:txBody>
        </p:sp>
        <p:pic>
          <p:nvPicPr>
            <p:cNvPr id="5" name="Picture 9">
              <a:extLst>
                <a:ext uri="{FF2B5EF4-FFF2-40B4-BE49-F238E27FC236}">
                  <a16:creationId xmlns:a16="http://schemas.microsoft.com/office/drawing/2014/main" id="{4B524BAD-0CF4-E221-E09C-57C70065BF79}"/>
                </a:ext>
              </a:extLst>
            </p:cNvPr>
            <p:cNvPicPr>
              <a:picLocks noChangeAspect="1"/>
            </p:cNvPicPr>
            <p:nvPr/>
          </p:nvPicPr>
          <p:blipFill>
            <a:blip r:embed="rId5"/>
            <a:stretch>
              <a:fillRect/>
            </a:stretch>
          </p:blipFill>
          <p:spPr>
            <a:xfrm>
              <a:off x="948316" y="849284"/>
              <a:ext cx="666270" cy="802640"/>
            </a:xfrm>
            <a:prstGeom prst="rect">
              <a:avLst/>
            </a:prstGeom>
          </p:spPr>
        </p:pic>
      </p:grpSp>
      <p:grpSp>
        <p:nvGrpSpPr>
          <p:cNvPr id="13" name="Group 20">
            <a:extLst>
              <a:ext uri="{FF2B5EF4-FFF2-40B4-BE49-F238E27FC236}">
                <a16:creationId xmlns:a16="http://schemas.microsoft.com/office/drawing/2014/main" id="{35E84623-FA83-13CC-3D56-DE4903CD8AFD}"/>
              </a:ext>
            </a:extLst>
          </p:cNvPr>
          <p:cNvGrpSpPr/>
          <p:nvPr/>
        </p:nvGrpSpPr>
        <p:grpSpPr>
          <a:xfrm>
            <a:off x="355100" y="2045938"/>
            <a:ext cx="11481797" cy="1415574"/>
            <a:chOff x="473265" y="4763347"/>
            <a:chExt cx="11481797" cy="1415574"/>
          </a:xfrm>
        </p:grpSpPr>
        <p:sp>
          <p:nvSpPr>
            <p:cNvPr id="14" name="TextBox 16">
              <a:extLst>
                <a:ext uri="{FF2B5EF4-FFF2-40B4-BE49-F238E27FC236}">
                  <a16:creationId xmlns:a16="http://schemas.microsoft.com/office/drawing/2014/main" id="{BB862E90-1974-1EE2-3782-7432EA1EC530}"/>
                </a:ext>
              </a:extLst>
            </p:cNvPr>
            <p:cNvSpPr txBox="1"/>
            <p:nvPr/>
          </p:nvSpPr>
          <p:spPr>
            <a:xfrm>
              <a:off x="1186944" y="4850898"/>
              <a:ext cx="10768118" cy="1328023"/>
            </a:xfrm>
            <a:prstGeom prst="roundRect">
              <a:avLst/>
            </a:prstGeom>
            <a:solidFill>
              <a:srgbClr val="FFEBFF"/>
            </a:solidFill>
            <a:ln w="38100">
              <a:noFill/>
            </a:ln>
          </p:spPr>
          <p:txBody>
            <a:bodyPr wrap="square" rtlCol="0">
              <a:spAutoFit/>
            </a:bodyPr>
            <a:lstStyle/>
            <a:p>
              <a:pPr algn="just"/>
              <a:r>
                <a:rPr lang="vi-VN" sz="3600" b="1" dirty="0">
                  <a:solidFill>
                    <a:srgbClr val="FF0000"/>
                  </a:solidFill>
                  <a:ea typeface="Roboto" panose="02000000000000000000" pitchFamily="2" charset="0"/>
                </a:rPr>
                <a:t>Cuộc gọi đầu tiên bằng điện thoại di động do Mác – tin Cúp- pơ thực hiện.</a:t>
              </a:r>
              <a:endParaRPr lang="en-US" sz="3600" dirty="0">
                <a:solidFill>
                  <a:srgbClr val="FF0000"/>
                </a:solidFill>
                <a:latin typeface="Calibri" panose="020F0502020204030204" pitchFamily="34" charset="0"/>
                <a:ea typeface="Roboto" panose="02000000000000000000" pitchFamily="2" charset="0"/>
                <a:cs typeface="Calibri" panose="020F0502020204030204" pitchFamily="34" charset="0"/>
              </a:endParaRPr>
            </a:p>
          </p:txBody>
        </p:sp>
        <p:pic>
          <p:nvPicPr>
            <p:cNvPr id="15" name="Picture 14">
              <a:extLst>
                <a:ext uri="{FF2B5EF4-FFF2-40B4-BE49-F238E27FC236}">
                  <a16:creationId xmlns:a16="http://schemas.microsoft.com/office/drawing/2014/main" id="{5E77AABB-3E14-95C6-34EC-D57050793EFA}"/>
                </a:ext>
              </a:extLst>
            </p:cNvPr>
            <p:cNvPicPr>
              <a:picLocks noChangeAspect="1"/>
            </p:cNvPicPr>
            <p:nvPr/>
          </p:nvPicPr>
          <p:blipFill>
            <a:blip r:embed="rId6"/>
            <a:stretch>
              <a:fillRect/>
            </a:stretch>
          </p:blipFill>
          <p:spPr>
            <a:xfrm>
              <a:off x="473265" y="4763347"/>
              <a:ext cx="887562" cy="802640"/>
            </a:xfrm>
            <a:prstGeom prst="rect">
              <a:avLst/>
            </a:prstGeom>
          </p:spPr>
        </p:pic>
      </p:grpSp>
      <p:grpSp>
        <p:nvGrpSpPr>
          <p:cNvPr id="47" name="Group 35">
            <a:extLst>
              <a:ext uri="{FF2B5EF4-FFF2-40B4-BE49-F238E27FC236}">
                <a16:creationId xmlns:a16="http://schemas.microsoft.com/office/drawing/2014/main" id="{1832F891-618F-2BE0-704C-857A69D44112}"/>
              </a:ext>
            </a:extLst>
          </p:cNvPr>
          <p:cNvGrpSpPr/>
          <p:nvPr/>
        </p:nvGrpSpPr>
        <p:grpSpPr>
          <a:xfrm>
            <a:off x="4928260" y="4361938"/>
            <a:ext cx="3432848" cy="2496062"/>
            <a:chOff x="3853543" y="4366486"/>
            <a:chExt cx="3728365" cy="2664818"/>
          </a:xfrm>
        </p:grpSpPr>
        <p:pic>
          <p:nvPicPr>
            <p:cNvPr id="48" name="Picture 23">
              <a:extLst>
                <a:ext uri="{FF2B5EF4-FFF2-40B4-BE49-F238E27FC236}">
                  <a16:creationId xmlns:a16="http://schemas.microsoft.com/office/drawing/2014/main" id="{B9833956-F9D1-2C92-DFA9-FF82C3F5A16B}"/>
                </a:ext>
              </a:extLst>
            </p:cNvPr>
            <p:cNvPicPr>
              <a:picLocks noChangeAspect="1"/>
            </p:cNvPicPr>
            <p:nvPr/>
          </p:nvPicPr>
          <p:blipFill>
            <a:blip r:embed="rId7"/>
            <a:srcRect/>
            <a:stretch>
              <a:fillRect/>
            </a:stretch>
          </p:blipFill>
          <p:spPr>
            <a:xfrm>
              <a:off x="5564497" y="4453584"/>
              <a:ext cx="2017411" cy="2557225"/>
            </a:xfrm>
            <a:prstGeom prst="rect">
              <a:avLst/>
            </a:prstGeom>
          </p:spPr>
        </p:pic>
        <p:pic>
          <p:nvPicPr>
            <p:cNvPr id="49" name="Picture 2">
              <a:extLst>
                <a:ext uri="{FF2B5EF4-FFF2-40B4-BE49-F238E27FC236}">
                  <a16:creationId xmlns:a16="http://schemas.microsoft.com/office/drawing/2014/main" id="{26E87221-532D-FDCA-85A3-EC55216BDB23}"/>
                </a:ext>
              </a:extLst>
            </p:cNvPr>
            <p:cNvPicPr>
              <a:picLocks noChangeAspect="1"/>
            </p:cNvPicPr>
            <p:nvPr/>
          </p:nvPicPr>
          <p:blipFill>
            <a:blip r:embed="rId8"/>
            <a:srcRect/>
            <a:stretch>
              <a:fillRect/>
            </a:stretch>
          </p:blipFill>
          <p:spPr>
            <a:xfrm>
              <a:off x="3853543" y="4366486"/>
              <a:ext cx="1604865" cy="2664818"/>
            </a:xfrm>
            <a:prstGeom prst="rect">
              <a:avLst/>
            </a:prstGeom>
          </p:spPr>
        </p:pic>
      </p:grpSp>
    </p:spTree>
    <p:extLst>
      <p:ext uri="{BB962C8B-B14F-4D97-AF65-F5344CB8AC3E}">
        <p14:creationId xmlns:p14="http://schemas.microsoft.com/office/powerpoint/2010/main" val="49510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21">
            <a:extLst>
              <a:ext uri="{FF2B5EF4-FFF2-40B4-BE49-F238E27FC236}">
                <a16:creationId xmlns:a16="http://schemas.microsoft.com/office/drawing/2014/main" id="{52C1D8E3-9E00-A9DB-C346-AB45A13C1F4A}"/>
              </a:ext>
            </a:extLst>
          </p:cNvPr>
          <p:cNvSpPr/>
          <p:nvPr/>
        </p:nvSpPr>
        <p:spPr>
          <a:xfrm>
            <a:off x="192651" y="596347"/>
            <a:ext cx="11806697" cy="5994457"/>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40" name="Group 5">
            <a:extLst>
              <a:ext uri="{FF2B5EF4-FFF2-40B4-BE49-F238E27FC236}">
                <a16:creationId xmlns:a16="http://schemas.microsoft.com/office/drawing/2014/main" id="{875155FC-560C-CB58-4D3F-F36DF30B5CC7}"/>
              </a:ext>
            </a:extLst>
          </p:cNvPr>
          <p:cNvGrpSpPr/>
          <p:nvPr/>
        </p:nvGrpSpPr>
        <p:grpSpPr>
          <a:xfrm>
            <a:off x="158469" y="86321"/>
            <a:ext cx="11478783" cy="1048306"/>
            <a:chOff x="782881" y="482420"/>
            <a:chExt cx="8616831" cy="1048306"/>
          </a:xfrm>
        </p:grpSpPr>
        <p:sp>
          <p:nvSpPr>
            <p:cNvPr id="41" name="TextBox 8">
              <a:extLst>
                <a:ext uri="{FF2B5EF4-FFF2-40B4-BE49-F238E27FC236}">
                  <a16:creationId xmlns:a16="http://schemas.microsoft.com/office/drawing/2014/main" id="{44BFF33D-8A27-9EE2-5008-82A6EC35E53A}"/>
                </a:ext>
              </a:extLst>
            </p:cNvPr>
            <p:cNvSpPr txBox="1"/>
            <p:nvPr/>
          </p:nvSpPr>
          <p:spPr>
            <a:xfrm>
              <a:off x="1232127" y="883740"/>
              <a:ext cx="8167585" cy="646986"/>
            </a:xfrm>
            <a:prstGeom prst="roundRect">
              <a:avLst/>
            </a:prstGeom>
            <a:solidFill>
              <a:srgbClr val="FFFF99"/>
            </a:solidFill>
            <a:ln w="38100">
              <a:solidFill>
                <a:srgbClr val="FF0066"/>
              </a:solidFill>
            </a:ln>
          </p:spPr>
          <p:txBody>
            <a:bodyPr wrap="square" rtlCol="0">
              <a:spAutoFit/>
            </a:bodyPr>
            <a:lstStyle/>
            <a:p>
              <a:pPr algn="just"/>
              <a:r>
                <a:rPr lang="en-US" sz="3200" b="1" dirty="0">
                  <a:ea typeface="Roboto" panose="02000000000000000000" pitchFamily="2" charset="0"/>
                </a:rPr>
                <a:t>2. </a:t>
              </a:r>
              <a:r>
                <a:rPr lang="vi-VN" sz="3200" b="1" dirty="0">
                  <a:ea typeface="Roboto" panose="02000000000000000000" pitchFamily="2" charset="0"/>
                </a:rPr>
                <a:t>Tìm trong bài những thông tin về điện thoại di động.</a:t>
              </a:r>
            </a:p>
          </p:txBody>
        </p:sp>
        <p:pic>
          <p:nvPicPr>
            <p:cNvPr id="42" name="Picture 9">
              <a:extLst>
                <a:ext uri="{FF2B5EF4-FFF2-40B4-BE49-F238E27FC236}">
                  <a16:creationId xmlns:a16="http://schemas.microsoft.com/office/drawing/2014/main" id="{C2DDAED9-67DA-1F62-65A8-61AA93685197}"/>
                </a:ext>
              </a:extLst>
            </p:cNvPr>
            <p:cNvPicPr>
              <a:picLocks noChangeAspect="1"/>
            </p:cNvPicPr>
            <p:nvPr/>
          </p:nvPicPr>
          <p:blipFill>
            <a:blip r:embed="rId3"/>
            <a:stretch>
              <a:fillRect/>
            </a:stretch>
          </p:blipFill>
          <p:spPr>
            <a:xfrm>
              <a:off x="782881" y="482420"/>
              <a:ext cx="666270" cy="802640"/>
            </a:xfrm>
            <a:prstGeom prst="rect">
              <a:avLst/>
            </a:prstGeom>
          </p:spPr>
        </p:pic>
      </p:grpSp>
      <p:pic>
        <p:nvPicPr>
          <p:cNvPr id="3" name="Picture 2">
            <a:extLst>
              <a:ext uri="{FF2B5EF4-FFF2-40B4-BE49-F238E27FC236}">
                <a16:creationId xmlns:a16="http://schemas.microsoft.com/office/drawing/2014/main" id="{2ADBEECC-2C45-099B-0A01-FB23C9DEA9FF}"/>
              </a:ext>
            </a:extLst>
          </p:cNvPr>
          <p:cNvPicPr>
            <a:picLocks noChangeAspect="1"/>
          </p:cNvPicPr>
          <p:nvPr/>
        </p:nvPicPr>
        <p:blipFill>
          <a:blip r:embed="rId4"/>
          <a:stretch>
            <a:fillRect/>
          </a:stretch>
        </p:blipFill>
        <p:spPr>
          <a:xfrm>
            <a:off x="1579417" y="1257609"/>
            <a:ext cx="9641403" cy="2083450"/>
          </a:xfrm>
          <a:prstGeom prst="rect">
            <a:avLst/>
          </a:prstGeom>
        </p:spPr>
      </p:pic>
      <p:graphicFrame>
        <p:nvGraphicFramePr>
          <p:cNvPr id="4" name="Table 3">
            <a:extLst>
              <a:ext uri="{FF2B5EF4-FFF2-40B4-BE49-F238E27FC236}">
                <a16:creationId xmlns:a16="http://schemas.microsoft.com/office/drawing/2014/main" id="{AE15ABB9-CBE8-A785-D2C3-F5DC20B36737}"/>
              </a:ext>
            </a:extLst>
          </p:cNvPr>
          <p:cNvGraphicFramePr>
            <a:graphicFrameLocks noGrp="1"/>
          </p:cNvGraphicFramePr>
          <p:nvPr>
            <p:extLst>
              <p:ext uri="{D42A27DB-BD31-4B8C-83A1-F6EECF244321}">
                <p14:modId xmlns:p14="http://schemas.microsoft.com/office/powerpoint/2010/main" val="688837831"/>
              </p:ext>
            </p:extLst>
          </p:nvPr>
        </p:nvGraphicFramePr>
        <p:xfrm>
          <a:off x="308757" y="3355986"/>
          <a:ext cx="11530942" cy="3264075"/>
        </p:xfrm>
        <a:graphic>
          <a:graphicData uri="http://schemas.openxmlformats.org/drawingml/2006/table">
            <a:tbl>
              <a:tblPr firstRow="1" bandRow="1">
                <a:tableStyleId>{5C22544A-7EE6-4342-B048-85BDC9FD1C3A}</a:tableStyleId>
              </a:tblPr>
              <a:tblGrid>
                <a:gridCol w="4952012">
                  <a:extLst>
                    <a:ext uri="{9D8B030D-6E8A-4147-A177-3AD203B41FA5}">
                      <a16:colId xmlns:a16="http://schemas.microsoft.com/office/drawing/2014/main" val="613430700"/>
                    </a:ext>
                  </a:extLst>
                </a:gridCol>
                <a:gridCol w="6578930">
                  <a:extLst>
                    <a:ext uri="{9D8B030D-6E8A-4147-A177-3AD203B41FA5}">
                      <a16:colId xmlns:a16="http://schemas.microsoft.com/office/drawing/2014/main" val="2569779306"/>
                    </a:ext>
                  </a:extLst>
                </a:gridCol>
              </a:tblGrid>
              <a:tr h="868123">
                <a:tc>
                  <a:txBody>
                    <a:bodyPr/>
                    <a:lstStyle/>
                    <a:p>
                      <a:pPr algn="ctr"/>
                      <a:r>
                        <a:rPr lang="vi-VN" sz="2800" dirty="0">
                          <a:latin typeface="Cambria" panose="02040503050406030204" pitchFamily="18" charset="0"/>
                          <a:ea typeface="Cambria" panose="02040503050406030204" pitchFamily="18" charset="0"/>
                        </a:rPr>
                        <a:t>Khối lượng của điện thoại di động</a:t>
                      </a: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800" dirty="0" err="1">
                          <a:latin typeface="Cambria" panose="02040503050406030204" pitchFamily="18" charset="0"/>
                          <a:ea typeface="Cambria" panose="02040503050406030204" pitchFamily="18" charset="0"/>
                        </a:rPr>
                        <a:t>Chức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thoại</a:t>
                      </a:r>
                      <a:r>
                        <a:rPr lang="en-US" sz="2800" dirty="0">
                          <a:latin typeface="Cambria" panose="02040503050406030204" pitchFamily="18" charset="0"/>
                          <a:ea typeface="Cambria" panose="02040503050406030204" pitchFamily="18" charset="0"/>
                        </a:rPr>
                        <a:t> di </a:t>
                      </a:r>
                      <a:r>
                        <a:rPr lang="en-US" sz="2800" dirty="0" err="1">
                          <a:latin typeface="Cambria" panose="02040503050406030204" pitchFamily="18" charset="0"/>
                          <a:ea typeface="Cambria" panose="02040503050406030204" pitchFamily="18" charset="0"/>
                        </a:rPr>
                        <a:t>động</a:t>
                      </a: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61041710"/>
                  </a:ext>
                </a:extLst>
              </a:tr>
              <a:tr h="231919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222702"/>
                  </a:ext>
                </a:extLst>
              </a:tr>
            </a:tbl>
          </a:graphicData>
        </a:graphic>
      </p:graphicFrame>
      <p:sp>
        <p:nvSpPr>
          <p:cNvPr id="5" name="TextBox 4">
            <a:extLst>
              <a:ext uri="{FF2B5EF4-FFF2-40B4-BE49-F238E27FC236}">
                <a16:creationId xmlns:a16="http://schemas.microsoft.com/office/drawing/2014/main" id="{CBDFB2AB-FE54-2320-9401-E324A55707B0}"/>
              </a:ext>
            </a:extLst>
          </p:cNvPr>
          <p:cNvSpPr txBox="1"/>
          <p:nvPr/>
        </p:nvSpPr>
        <p:spPr>
          <a:xfrm>
            <a:off x="486889" y="4322618"/>
            <a:ext cx="4429495" cy="1938992"/>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 Đầu tiên điện thoại di động được gọi là “cục gạch” vì nặng tới 1,1 ki-lô-gam.</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Ngày nay, nhỏ gọn, nặng chưa tới 85 gam, bỏ vừa trong túi áo.</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85E90AB-4EFF-74B1-88C8-4288E41EDEBA}"/>
              </a:ext>
            </a:extLst>
          </p:cNvPr>
          <p:cNvSpPr txBox="1"/>
          <p:nvPr/>
        </p:nvSpPr>
        <p:spPr>
          <a:xfrm>
            <a:off x="5379521" y="4322618"/>
            <a:ext cx="6472051"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 Gọi bằng thoại (lời nói) và bằng hình ảnh; nhắn tin văn bản và nhắn tin thoại; chụp ảnh, nghe nhạc, chơi trò chơi điện tử, xem phim,...</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Mua sắm, giao dịch trực tuyến, phát, nhận video,...</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Xác định vị trí nhờ hệ thống định vị toàn cầu.</a:t>
            </a:r>
          </a:p>
        </p:txBody>
      </p:sp>
    </p:spTree>
    <p:extLst>
      <p:ext uri="{BB962C8B-B14F-4D97-AF65-F5344CB8AC3E}">
        <p14:creationId xmlns:p14="http://schemas.microsoft.com/office/powerpoint/2010/main" val="2439975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39" name="Rectangle: Rounded Corners 21">
            <a:extLst>
              <a:ext uri="{FF2B5EF4-FFF2-40B4-BE49-F238E27FC236}">
                <a16:creationId xmlns:a16="http://schemas.microsoft.com/office/drawing/2014/main" id="{52C1D8E3-9E00-A9DB-C346-AB45A13C1F4A}"/>
              </a:ext>
            </a:extLst>
          </p:cNvPr>
          <p:cNvSpPr/>
          <p:nvPr/>
        </p:nvSpPr>
        <p:spPr>
          <a:xfrm>
            <a:off x="192651" y="529740"/>
            <a:ext cx="11806697" cy="5798519"/>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Cambria" panose="02040503050406030204" pitchFamily="18" charset="0"/>
                <a:ea typeface="Cambria" panose="02040503050406030204" pitchFamily="18" charset="0"/>
              </a:rPr>
              <a:t>Thảo nguyên: vùng đất rộng, bằng phẳng, thực vật chủ yếu là cỏ.</a:t>
            </a:r>
          </a:p>
        </p:txBody>
      </p:sp>
      <p:grpSp>
        <p:nvGrpSpPr>
          <p:cNvPr id="40" name="Group 5">
            <a:extLst>
              <a:ext uri="{FF2B5EF4-FFF2-40B4-BE49-F238E27FC236}">
                <a16:creationId xmlns:a16="http://schemas.microsoft.com/office/drawing/2014/main" id="{875155FC-560C-CB58-4D3F-F36DF30B5CC7}"/>
              </a:ext>
            </a:extLst>
          </p:cNvPr>
          <p:cNvGrpSpPr/>
          <p:nvPr/>
        </p:nvGrpSpPr>
        <p:grpSpPr>
          <a:xfrm>
            <a:off x="0" y="678111"/>
            <a:ext cx="11575404" cy="2079586"/>
            <a:chOff x="710350" y="745111"/>
            <a:chExt cx="8689362" cy="2079586"/>
          </a:xfrm>
        </p:grpSpPr>
        <p:sp>
          <p:nvSpPr>
            <p:cNvPr id="41" name="TextBox 8">
              <a:extLst>
                <a:ext uri="{FF2B5EF4-FFF2-40B4-BE49-F238E27FC236}">
                  <a16:creationId xmlns:a16="http://schemas.microsoft.com/office/drawing/2014/main" id="{44BFF33D-8A27-9EE2-5008-82A6EC35E53A}"/>
                </a:ext>
              </a:extLst>
            </p:cNvPr>
            <p:cNvSpPr txBox="1"/>
            <p:nvPr/>
          </p:nvSpPr>
          <p:spPr>
            <a:xfrm>
              <a:off x="1232127" y="883740"/>
              <a:ext cx="8167585" cy="1940957"/>
            </a:xfrm>
            <a:prstGeom prst="roundRect">
              <a:avLst/>
            </a:prstGeom>
            <a:solidFill>
              <a:srgbClr val="FFFF99"/>
            </a:solidFill>
            <a:ln w="38100">
              <a:solidFill>
                <a:srgbClr val="FF0066"/>
              </a:solidFill>
            </a:ln>
          </p:spPr>
          <p:txBody>
            <a:bodyPr wrap="square" rtlCol="0">
              <a:spAutoFit/>
            </a:bodyPr>
            <a:lstStyle/>
            <a:p>
              <a:pPr algn="just"/>
              <a:r>
                <a:rPr lang="en-US" sz="3600" b="1" dirty="0">
                  <a:latin typeface="Cambria" panose="02040503050406030204" pitchFamily="18" charset="0"/>
                  <a:ea typeface="Cambria" panose="02040503050406030204" pitchFamily="18" charset="0"/>
                </a:rPr>
                <a:t>3. </a:t>
              </a:r>
              <a:r>
                <a:rPr lang="vi-VN" sz="3600" b="1" dirty="0">
                  <a:latin typeface="Cambria" panose="02040503050406030204" pitchFamily="18" charset="0"/>
                  <a:ea typeface="Cambria" panose="02040503050406030204" pitchFamily="18" charset="0"/>
                </a:rPr>
                <a:t>Trong các chức năng của điện thoại di động được nói tới trong bài, em thích chức năng nào nhất? Vì sao?</a:t>
              </a:r>
              <a:endParaRPr lang="vi-VN" sz="3600" b="1" dirty="0">
                <a:latin typeface="Cambria" panose="02040503050406030204" pitchFamily="18" charset="0"/>
                <a:ea typeface="Cambria" panose="02040503050406030204" pitchFamily="18" charset="0"/>
                <a:cs typeface="Calibri" panose="020F0502020204030204" pitchFamily="34" charset="0"/>
              </a:endParaRPr>
            </a:p>
          </p:txBody>
        </p:sp>
        <p:pic>
          <p:nvPicPr>
            <p:cNvPr id="42" name="Picture 9">
              <a:extLst>
                <a:ext uri="{FF2B5EF4-FFF2-40B4-BE49-F238E27FC236}">
                  <a16:creationId xmlns:a16="http://schemas.microsoft.com/office/drawing/2014/main" id="{C2DDAED9-67DA-1F62-65A8-61AA93685197}"/>
                </a:ext>
              </a:extLst>
            </p:cNvPr>
            <p:cNvPicPr>
              <a:picLocks noChangeAspect="1"/>
            </p:cNvPicPr>
            <p:nvPr/>
          </p:nvPicPr>
          <p:blipFill>
            <a:blip r:embed="rId6"/>
            <a:stretch>
              <a:fillRect/>
            </a:stretch>
          </p:blipFill>
          <p:spPr>
            <a:xfrm>
              <a:off x="710350" y="745111"/>
              <a:ext cx="666270" cy="802640"/>
            </a:xfrm>
            <a:prstGeom prst="rect">
              <a:avLst/>
            </a:prstGeom>
          </p:spPr>
        </p:pic>
      </p:grpSp>
      <p:grpSp>
        <p:nvGrpSpPr>
          <p:cNvPr id="43" name="Group 20">
            <a:extLst>
              <a:ext uri="{FF2B5EF4-FFF2-40B4-BE49-F238E27FC236}">
                <a16:creationId xmlns:a16="http://schemas.microsoft.com/office/drawing/2014/main" id="{44A6AD62-4D17-8127-2B80-EFF84E028527}"/>
              </a:ext>
            </a:extLst>
          </p:cNvPr>
          <p:cNvGrpSpPr/>
          <p:nvPr/>
        </p:nvGrpSpPr>
        <p:grpSpPr>
          <a:xfrm>
            <a:off x="0" y="2874369"/>
            <a:ext cx="11970327" cy="3473291"/>
            <a:chOff x="597617" y="4561093"/>
            <a:chExt cx="11970327" cy="3473291"/>
          </a:xfrm>
        </p:grpSpPr>
        <p:sp>
          <p:nvSpPr>
            <p:cNvPr id="44" name="TextBox 16">
              <a:extLst>
                <a:ext uri="{FF2B5EF4-FFF2-40B4-BE49-F238E27FC236}">
                  <a16:creationId xmlns:a16="http://schemas.microsoft.com/office/drawing/2014/main" id="{3E17C8A5-7DFE-C449-C84D-40A5FFCE79AF}"/>
                </a:ext>
              </a:extLst>
            </p:cNvPr>
            <p:cNvSpPr txBox="1"/>
            <p:nvPr/>
          </p:nvSpPr>
          <p:spPr>
            <a:xfrm>
              <a:off x="1195036" y="4561093"/>
              <a:ext cx="11372908" cy="3473291"/>
            </a:xfrm>
            <a:prstGeom prst="roundRect">
              <a:avLst/>
            </a:prstGeom>
            <a:noFill/>
            <a:ln w="38100">
              <a:noFill/>
            </a:ln>
          </p:spPr>
          <p:txBody>
            <a:bodyPr wrap="square" rtlCol="0">
              <a:spAutoFit/>
            </a:bodyPr>
            <a:lstStyle/>
            <a:p>
              <a:pPr algn="just"/>
              <a:r>
                <a:rPr lang="vi-VN" sz="3300" b="1" dirty="0">
                  <a:solidFill>
                    <a:srgbClr val="FF0000"/>
                  </a:solidFill>
                  <a:latin typeface="Cambria" panose="02040503050406030204" pitchFamily="18" charset="0"/>
                  <a:ea typeface="Cambria" panose="02040503050406030204" pitchFamily="18" charset="0"/>
                  <a:cs typeface="Calibri" panose="020F0502020204030204" pitchFamily="34" charset="0"/>
                </a:rPr>
                <a:t>VD: chụp ảnh, nghe nhạc, chơi trò chơi điện tử, xem phim, gọi điện bằng hình ảnh,...; thích chức năng chụp ảnh vì lưu lại được những hình ảnh khi đi du lịch, khi gặp gỡ người thân, bạn bè, những dịp lễ Tết, sinh nhật; thích chức năng gọi điện bằng hình ảnh vì nhìn thấy được người nói chuyện với mình,...</a:t>
              </a:r>
            </a:p>
          </p:txBody>
        </p:sp>
        <p:pic>
          <p:nvPicPr>
            <p:cNvPr id="45" name="Picture 14">
              <a:extLst>
                <a:ext uri="{FF2B5EF4-FFF2-40B4-BE49-F238E27FC236}">
                  <a16:creationId xmlns:a16="http://schemas.microsoft.com/office/drawing/2014/main" id="{4551C77D-F082-EE25-E2EC-EFBA4AE60F7B}"/>
                </a:ext>
              </a:extLst>
            </p:cNvPr>
            <p:cNvPicPr>
              <a:picLocks noChangeAspect="1"/>
            </p:cNvPicPr>
            <p:nvPr/>
          </p:nvPicPr>
          <p:blipFill>
            <a:blip r:embed="rId7"/>
            <a:stretch>
              <a:fillRect/>
            </a:stretch>
          </p:blipFill>
          <p:spPr>
            <a:xfrm>
              <a:off x="597617" y="4715586"/>
              <a:ext cx="788484" cy="713042"/>
            </a:xfrm>
            <a:prstGeom prst="rect">
              <a:avLst/>
            </a:prstGeom>
          </p:spPr>
        </p:pic>
      </p:grpSp>
    </p:spTree>
    <p:extLst>
      <p:ext uri="{BB962C8B-B14F-4D97-AF65-F5344CB8AC3E}">
        <p14:creationId xmlns:p14="http://schemas.microsoft.com/office/powerpoint/2010/main" val="3046226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ppt_x</p:attrName>
                                            </p:attrNameLst>
                                          </p:cBhvr>
                                          <p:tavLst>
                                            <p:tav tm="0">
                                              <p:val>
                                                <p:strVal val="#ppt_x-#ppt_w*1.125000"/>
                                              </p:val>
                                            </p:tav>
                                            <p:tav tm="100000">
                                              <p:val>
                                                <p:strVal val="#ppt_x"/>
                                              </p:val>
                                            </p:tav>
                                          </p:tavLst>
                                        </p:anim>
                                        <p:animEffect transition="in" filter="wipe(right)">
                                          <p:cBhvr>
                                            <p:cTn id="8"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ppt_x</p:attrName>
                                            </p:attrNameLst>
                                          </p:cBhvr>
                                          <p:tavLst>
                                            <p:tav tm="0">
                                              <p:val>
                                                <p:strVal val="#ppt_x-#ppt_w*1.125000"/>
                                              </p:val>
                                            </p:tav>
                                            <p:tav tm="100000">
                                              <p:val>
                                                <p:strVal val="#ppt_x"/>
                                              </p:val>
                                            </p:tav>
                                          </p:tavLst>
                                        </p:anim>
                                        <p:animEffect transition="in" filter="wipe(right)">
                                          <p:cBhvr>
                                            <p:cTn id="8"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8"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1000" fill="hold"/>
                                            <p:tgtEl>
                                              <p:spTgt spid="46"/>
                                            </p:tgtEl>
                                            <p:attrNameLst>
                                              <p:attrName>ppt_x</p:attrName>
                                            </p:attrNameLst>
                                          </p:cBhvr>
                                          <p:tavLst>
                                            <p:tav tm="0">
                                              <p:val>
                                                <p:strVal val="#ppt_x"/>
                                              </p:val>
                                            </p:tav>
                                            <p:tav tm="100000">
                                              <p:val>
                                                <p:strVal val="#ppt_x"/>
                                              </p:val>
                                            </p:tav>
                                          </p:tavLst>
                                        </p:anim>
                                        <p:anim calcmode="lin" valueType="num">
                                          <p:cBhvr additive="base">
                                            <p:cTn id="14"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subTnLst>
                                        <p:audio>
                                          <p:cMediaNode>
                                            <p:cTn display="0" masterRel="sameClick">
                                              <p:stCondLst>
                                                <p:cond evt="begin" delay="0">
                                                  <p:tn val="17"/>
                                                </p:cond>
                                              </p:stCondLst>
                                              <p:endCondLst>
                                                <p:cond evt="onStopAudio" delay="0">
                                                  <p:tgtEl>
                                                    <p:sldTgt/>
                                                  </p:tgtEl>
                                                </p:cond>
                                              </p:endCondLst>
                                            </p:cTn>
                                            <p:tgtEl>
                                              <p:sndTgt r:embed="rId9"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id="{B693357D-B6F0-EA7A-2145-846DC5FFF460}"/>
              </a:ext>
            </a:extLst>
          </p:cNvPr>
          <p:cNvGrpSpPr/>
          <p:nvPr/>
        </p:nvGrpSpPr>
        <p:grpSpPr>
          <a:xfrm>
            <a:off x="313733" y="150333"/>
            <a:ext cx="11564534" cy="1521732"/>
            <a:chOff x="204637" y="128514"/>
            <a:chExt cx="11564534" cy="1521732"/>
          </a:xfrm>
        </p:grpSpPr>
        <p:grpSp>
          <p:nvGrpSpPr>
            <p:cNvPr id="6" name="Group 1">
              <a:extLst>
                <a:ext uri="{FF2B5EF4-FFF2-40B4-BE49-F238E27FC236}">
                  <a16:creationId xmlns:a16="http://schemas.microsoft.com/office/drawing/2014/main" id="{B0C4D1DD-8435-6AE8-30C4-0EAFDC59488B}"/>
                </a:ext>
              </a:extLst>
            </p:cNvPr>
            <p:cNvGrpSpPr/>
            <p:nvPr/>
          </p:nvGrpSpPr>
          <p:grpSpPr>
            <a:xfrm>
              <a:off x="204637" y="526534"/>
              <a:ext cx="11449298" cy="1123712"/>
              <a:chOff x="1473880" y="926145"/>
              <a:chExt cx="8594697" cy="1123712"/>
            </a:xfrm>
          </p:grpSpPr>
          <p:sp>
            <p:nvSpPr>
              <p:cNvPr id="8" name="TextBox 2">
                <a:extLst>
                  <a:ext uri="{FF2B5EF4-FFF2-40B4-BE49-F238E27FC236}">
                    <a16:creationId xmlns:a16="http://schemas.microsoft.com/office/drawing/2014/main" id="{C5BD1385-1E68-32AB-B1B1-84DCEAA9C336}"/>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9" name="Picture 4">
                <a:extLst>
                  <a:ext uri="{FF2B5EF4-FFF2-40B4-BE49-F238E27FC236}">
                    <a16:creationId xmlns:a16="http://schemas.microsoft.com/office/drawing/2014/main" id="{B563C33A-0C94-E6A6-B25C-BF6E762ADE51}"/>
                  </a:ext>
                </a:extLst>
              </p:cNvPr>
              <p:cNvPicPr>
                <a:picLocks noChangeAspect="1"/>
              </p:cNvPicPr>
              <p:nvPr/>
            </p:nvPicPr>
            <p:blipFill>
              <a:blip r:embed="rId5"/>
              <a:stretch>
                <a:fillRect/>
              </a:stretch>
            </p:blipFill>
            <p:spPr>
              <a:xfrm>
                <a:off x="1473880" y="1136676"/>
                <a:ext cx="666270" cy="802640"/>
              </a:xfrm>
              <a:prstGeom prst="rect">
                <a:avLst/>
              </a:prstGeom>
            </p:spPr>
          </p:pic>
        </p:grpSp>
        <p:pic>
          <p:nvPicPr>
            <p:cNvPr id="7" name="Picture 2">
              <a:extLst>
                <a:ext uri="{FF2B5EF4-FFF2-40B4-BE49-F238E27FC236}">
                  <a16:creationId xmlns:a16="http://schemas.microsoft.com/office/drawing/2014/main" id="{F51EEAA0-C976-2FE0-38F6-157294EA13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09909" y="128514"/>
              <a:ext cx="1859262" cy="604260"/>
            </a:xfrm>
            <a:prstGeom prst="rect">
              <a:avLst/>
            </a:prstGeom>
          </p:spPr>
        </p:pic>
      </p:grpSp>
      <p:sp>
        <p:nvSpPr>
          <p:cNvPr id="10" name="Rectangle: Rounded Corners 17">
            <a:extLst>
              <a:ext uri="{FF2B5EF4-FFF2-40B4-BE49-F238E27FC236}">
                <a16:creationId xmlns:a16="http://schemas.microsoft.com/office/drawing/2014/main" id="{FC0989C2-BC2A-DD83-17DB-F4D267C7ADAF}"/>
              </a:ext>
            </a:extLst>
          </p:cNvPr>
          <p:cNvSpPr/>
          <p:nvPr/>
        </p:nvSpPr>
        <p:spPr>
          <a:xfrm>
            <a:off x="225631" y="2046327"/>
            <a:ext cx="8651669" cy="4532603"/>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bg2">
                    <a:lumMod val="10000"/>
                  </a:schemeClr>
                </a:solidFill>
                <a:latin typeface="Calibri" panose="020F0502020204030204" pitchFamily="34" charset="0"/>
                <a:cs typeface="Calibri" panose="020F0502020204030204" pitchFamily="34" charset="0"/>
              </a:rPr>
              <a:t>   </a:t>
            </a:r>
            <a:r>
              <a:rPr lang="vi-VN" sz="3600" dirty="0">
                <a:solidFill>
                  <a:schemeClr val="bg2">
                    <a:lumMod val="10000"/>
                  </a:schemeClr>
                </a:solidFill>
                <a:latin typeface="Calibri" panose="020F0502020204030204" pitchFamily="34" charset="0"/>
                <a:cs typeface="Calibri" panose="020F0502020204030204" pitchFamily="34" charset="0"/>
              </a:rPr>
              <a:t>Điện thoại di động là một trong những phương tiện thông tin hiện đại mà con người đã phát minh được. Nhờ nó, con người có một cuộc sống tiện lợi, phát triển tinh thần, cắt giảm sức lực và thời gian đi rất nhiều. Điện thoại ngày nay đã có nhiều cải tiến thông minh đáng kể so với những chiếc điện thoại phát minh từ đời đầu.</a:t>
            </a:r>
          </a:p>
        </p:txBody>
      </p:sp>
      <p:pic>
        <p:nvPicPr>
          <p:cNvPr id="17" name="Picture 11" descr="A picture containing text&#10;&#10;Description automatically generated">
            <a:extLst>
              <a:ext uri="{FF2B5EF4-FFF2-40B4-BE49-F238E27FC236}">
                <a16:creationId xmlns:a16="http://schemas.microsoft.com/office/drawing/2014/main" id="{E1E4C79F-ED33-B7D4-366F-F346344DAB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991611" y="3429000"/>
            <a:ext cx="2771420" cy="3278667"/>
          </a:xfrm>
          <a:prstGeom prst="rect">
            <a:avLst/>
          </a:prstGeom>
        </p:spPr>
      </p:pic>
    </p:spTree>
    <p:extLst>
      <p:ext uri="{BB962C8B-B14F-4D97-AF65-F5344CB8AC3E}">
        <p14:creationId xmlns:p14="http://schemas.microsoft.com/office/powerpoint/2010/main" val="183940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par>
                                <p:cTn id="13" presetID="53"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32" presetClass="emph" presetSubtype="0" fill="hold" nodeType="withEffect">
                                  <p:stCondLst>
                                    <p:cond delay="0"/>
                                  </p:stCondLst>
                                  <p:childTnLst>
                                    <p:animRot by="120000">
                                      <p:cBhvr>
                                        <p:cTn id="19" dur="100" fill="hold">
                                          <p:stCondLst>
                                            <p:cond delay="0"/>
                                          </p:stCondLst>
                                        </p:cTn>
                                        <p:tgtEl>
                                          <p:spTgt spid="17"/>
                                        </p:tgtEl>
                                        <p:attrNameLst>
                                          <p:attrName>r</p:attrName>
                                        </p:attrNameLst>
                                      </p:cBhvr>
                                    </p:animRot>
                                    <p:animRot by="-240000">
                                      <p:cBhvr>
                                        <p:cTn id="20" dur="200" fill="hold">
                                          <p:stCondLst>
                                            <p:cond delay="200"/>
                                          </p:stCondLst>
                                        </p:cTn>
                                        <p:tgtEl>
                                          <p:spTgt spid="17"/>
                                        </p:tgtEl>
                                        <p:attrNameLst>
                                          <p:attrName>r</p:attrName>
                                        </p:attrNameLst>
                                      </p:cBhvr>
                                    </p:animRot>
                                    <p:animRot by="240000">
                                      <p:cBhvr>
                                        <p:cTn id="21" dur="200" fill="hold">
                                          <p:stCondLst>
                                            <p:cond delay="400"/>
                                          </p:stCondLst>
                                        </p:cTn>
                                        <p:tgtEl>
                                          <p:spTgt spid="17"/>
                                        </p:tgtEl>
                                        <p:attrNameLst>
                                          <p:attrName>r</p:attrName>
                                        </p:attrNameLst>
                                      </p:cBhvr>
                                    </p:animRot>
                                    <p:animRot by="-240000">
                                      <p:cBhvr>
                                        <p:cTn id="22" dur="200" fill="hold">
                                          <p:stCondLst>
                                            <p:cond delay="600"/>
                                          </p:stCondLst>
                                        </p:cTn>
                                        <p:tgtEl>
                                          <p:spTgt spid="17"/>
                                        </p:tgtEl>
                                        <p:attrNameLst>
                                          <p:attrName>r</p:attrName>
                                        </p:attrNameLst>
                                      </p:cBhvr>
                                    </p:animRot>
                                    <p:animRot by="120000">
                                      <p:cBhvr>
                                        <p:cTn id="23"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582</TotalTime>
  <Words>528</Words>
  <Application>Microsoft Office PowerPoint</Application>
  <PresentationFormat>Widescreen</PresentationFormat>
  <Paragraphs>21</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Aptos</vt:lpstr>
      <vt:lpstr>Arial</vt:lpstr>
      <vt:lpstr>Calibri</vt:lpstr>
      <vt:lpstr>Cambria</vt:lpstr>
      <vt:lpstr>Roboto</vt:lpstr>
      <vt:lpstr>Times New Roman</vt:lpstr>
      <vt:lpstr>Chủ đề Office</vt:lpstr>
      <vt:lpstr>1_Chủ đề Office</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cp:lastModifiedBy>
  <cp:revision>37</cp:revision>
  <dcterms:created xsi:type="dcterms:W3CDTF">2023-09-28T08:07:05Z</dcterms:created>
  <dcterms:modified xsi:type="dcterms:W3CDTF">2025-05-17T15:01:51Z</dcterms:modified>
  <cp:category>9Slide.vn</cp:category>
</cp:coreProperties>
</file>