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0" r:id="rId2"/>
    <p:sldId id="256" r:id="rId3"/>
    <p:sldId id="259" r:id="rId4"/>
    <p:sldId id="271" r:id="rId5"/>
    <p:sldId id="264" r:id="rId6"/>
    <p:sldId id="272" r:id="rId7"/>
    <p:sldId id="268" r:id="rId8"/>
    <p:sldId id="273" r:id="rId9"/>
    <p:sldId id="274" r:id="rId10"/>
    <p:sldId id="269" r:id="rId11"/>
    <p:sldId id="275" r:id="rId12"/>
    <p:sldId id="276" r:id="rId13"/>
    <p:sldId id="277" r:id="rId14"/>
    <p:sldId id="270" r:id="rId1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68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F76B5-7A2B-4604-B176-8D7D08F632CA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7ACC5-DB41-4B06-B9AA-608B8412A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527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7ACC5-DB41-4B06-B9AA-608B8412AB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391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7ACC5-DB41-4B06-B9AA-608B8412AB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396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B8331-7749-F589-82B7-C403245F77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C6CC2D-430E-E2F3-8D56-7EB0E31BB5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589402-6E09-A7CA-41EA-CD7412584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18/11/2025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13B22-26B0-0F37-5A55-D25AF6BAA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E522B-810B-B5BE-3549-AD7D877FA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82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B931C-9C89-3B17-AD4A-57B3A7740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95CB95-CC7A-8895-B4BE-A65262A10C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3F172E-7999-E39A-EAEF-7D98D212B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18/11/2025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BA64A-CD3B-8EA0-F891-D33107A35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5FC22-C5CC-156E-616F-381691725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410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D3337A-5E4B-F225-9807-4C2DE067FF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F6F43C-A104-F3B5-725E-18EEAC33D4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C20601-209D-3F23-16CB-A69ABB5B9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18/11/2025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9D63D-B245-D924-C38A-05CCB89F2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85E7B9-7D0F-FD2E-8379-34A985402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1302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8ED14-9297-DB8E-271B-833FE992D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F1639-4280-4D57-6A48-8CE06D0A2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808136-0E6C-29C1-7654-8E3E6105E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18/11/2025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6D7B74-20D0-579B-15A6-CDA35F9B3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6F40ED-F666-0D44-9B6D-2D16A67C8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Content Placeholder 4" descr="A frame of various items&#10;&#10;Description automatically generated with medium confidence">
            <a:extLst>
              <a:ext uri="{FF2B5EF4-FFF2-40B4-BE49-F238E27FC236}">
                <a16:creationId xmlns:a16="http://schemas.microsoft.com/office/drawing/2014/main" id="{512864DA-B786-172C-B903-5657CBF525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4" b="155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A3F1AD9E-3BAB-B7DB-7131-A89F437C7257}"/>
              </a:ext>
            </a:extLst>
          </p:cNvPr>
          <p:cNvSpPr/>
          <p:nvPr userDrawn="1"/>
        </p:nvSpPr>
        <p:spPr>
          <a:xfrm>
            <a:off x="436033" y="482600"/>
            <a:ext cx="11319933" cy="6146800"/>
          </a:xfrm>
          <a:prstGeom prst="round2DiagRect">
            <a:avLst/>
          </a:prstGeom>
          <a:solidFill>
            <a:schemeClr val="bg1"/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550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9DF48-1A74-09D0-A916-4D5F04F9F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808A1-CBB4-09BB-C67F-597324DAF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F44287-2742-3871-C795-76550AD20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18/11/2025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E682E-46D7-F6A9-7541-176CB8B26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57F8A7-F95A-B857-02D5-A2555872C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5190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7B42C-AC43-30C7-338B-A8FC5E21E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419ED-444E-876C-E8E2-53D168D502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90DE02-30D3-2137-0939-10D1A72739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512087-A6F6-FD35-3AF5-F36938FBA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18/11/2025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CBACC5-0158-1252-CA14-5221F21EF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218381-75A8-7F44-00BA-ACBE826C5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9587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BFB93-4323-1518-02E5-BF0F0342D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4D28E3-DA74-07D7-D3D8-6AA71B889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FA307C-E009-58D7-3ACF-369C52DAD6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A2829D-E112-AD8A-0755-50F1E376EA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16BCCA-1677-E8AB-C820-8CBB3FD256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755D17-503B-58DF-6581-F2C797BB9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18/11/2025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2880C9-AAA0-91CB-57E4-DC6CE0E61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39EB99-224C-9532-E0EA-967ED8476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070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EB61D-5B9A-4CE1-DFFA-74F66ACA2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873AF2-13E6-D186-7D63-A76F8F96D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18/11/2025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ED865E-1215-C119-DFD8-450F14A98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01127E-33D4-8B62-5B1B-D70803E1A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137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7160E7-F84C-5CE1-A243-335A5B3BE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18/11/2025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F05584-9CA4-2359-BDC5-73518D3E0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4AB771-50AD-35C5-0481-E49955A15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479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3561B-A00A-90AA-0DCC-F0FB2BBA5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7A318-8702-113E-1378-8E45020B9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29D702-EF93-E089-4C90-D55B7721CB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B2DA47-853F-8E02-F9DE-EBE68AF40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18/11/2025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12BB19-62C2-CB45-77A8-98BD04D27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32A245-F9F5-F905-46EE-72A72E943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8832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75C6C-8131-A6C5-CFB2-4F8FC8C31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6B93B2-EA4A-7317-8048-98C3917DD5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871BE5-E4DD-FD1D-CBC3-0172D8C5CE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346FED-A1EE-C10A-7B23-73B48D826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18/11/2025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B6B6D2-7FCB-9A3F-DDAC-9E8991ED4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671C2C-8F14-1F70-B08D-22E46851D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96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D45F67-3AC3-4CEE-F160-642B2FC52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80E879-250E-E5EC-9530-AAD7477DD1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vi-V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8C658-B15C-4E04-9C08-853486442F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365DC1-4373-46E9-BA26-76991E2BEB9A}" type="datetimeFigureOut">
              <a:rPr lang="vi-VN" smtClean="0"/>
              <a:t>18/11/2025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7D7CA9-4D99-7DCB-D464-D40C4093EC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73ADF1-32E8-D8FF-4FC1-63C9CD89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9E25D6-2ADE-72A7-40FF-E03F09D9B5A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9653" y="152502"/>
            <a:ext cx="1529397" cy="152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065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frame of various items&#10;&#10;Description automatically generated with medium confidence">
            <a:extLst>
              <a:ext uri="{FF2B5EF4-FFF2-40B4-BE49-F238E27FC236}">
                <a16:creationId xmlns:a16="http://schemas.microsoft.com/office/drawing/2014/main" id="{A4D3AD3D-3C56-A8A3-A3EA-705A90CA2B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4" b="155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067B9E3-F7E8-920F-C5BE-144BD6AF7F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5227" y="2374770"/>
            <a:ext cx="7453530" cy="210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47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9BFDE1-BD1B-B582-ECE3-4532AA89549C}"/>
              </a:ext>
            </a:extLst>
          </p:cNvPr>
          <p:cNvSpPr txBox="1"/>
          <p:nvPr/>
        </p:nvSpPr>
        <p:spPr>
          <a:xfrm>
            <a:off x="2460171" y="729734"/>
            <a:ext cx="75655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điển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AutoShape 2" descr="Từ Điển Bằng Tranh - Thế Giới Động Vật">
            <a:extLst>
              <a:ext uri="{FF2B5EF4-FFF2-40B4-BE49-F238E27FC236}">
                <a16:creationId xmlns:a16="http://schemas.microsoft.com/office/drawing/2014/main" id="{8BF66BA9-DE51-FC40-6DF1-2E23556FFD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Từ Điển Bằng Tranh Thế Giới Động Vật">
            <a:extLst>
              <a:ext uri="{FF2B5EF4-FFF2-40B4-BE49-F238E27FC236}">
                <a16:creationId xmlns:a16="http://schemas.microsoft.com/office/drawing/2014/main" id="{D7C015AD-D83E-C2FB-DCDC-9D4E01C3D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643" y="1426709"/>
            <a:ext cx="3429000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75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9BFDE1-BD1B-B582-ECE3-4532AA89549C}"/>
              </a:ext>
            </a:extLst>
          </p:cNvPr>
          <p:cNvSpPr txBox="1"/>
          <p:nvPr/>
        </p:nvSpPr>
        <p:spPr>
          <a:xfrm>
            <a:off x="2460171" y="729734"/>
            <a:ext cx="75655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điển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AutoShape 2" descr="Từ Điển Bằng Tranh - Thế Giới Động Vật">
            <a:extLst>
              <a:ext uri="{FF2B5EF4-FFF2-40B4-BE49-F238E27FC236}">
                <a16:creationId xmlns:a16="http://schemas.microsoft.com/office/drawing/2014/main" id="{8BF66BA9-DE51-FC40-6DF1-2E23556FFD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3E6415-374E-35C5-635A-9D4C2F6449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227" y="1458685"/>
            <a:ext cx="4539343" cy="453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6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9BFDE1-BD1B-B582-ECE3-4532AA89549C}"/>
              </a:ext>
            </a:extLst>
          </p:cNvPr>
          <p:cNvSpPr txBox="1"/>
          <p:nvPr/>
        </p:nvSpPr>
        <p:spPr>
          <a:xfrm>
            <a:off x="2732314" y="762391"/>
            <a:ext cx="75655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điển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cổ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AutoShape 2" descr="Từ Điển Bằng Tranh - Thế Giới Động Vật">
            <a:extLst>
              <a:ext uri="{FF2B5EF4-FFF2-40B4-BE49-F238E27FC236}">
                <a16:creationId xmlns:a16="http://schemas.microsoft.com/office/drawing/2014/main" id="{8BF66BA9-DE51-FC40-6DF1-2E23556FFD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078" name="Picture 6" descr="Từ điển Tiếng Việt">
            <a:extLst>
              <a:ext uri="{FF2B5EF4-FFF2-40B4-BE49-F238E27FC236}">
                <a16:creationId xmlns:a16="http://schemas.microsoft.com/office/drawing/2014/main" id="{F8D0E45C-5231-11EA-B5BA-A7405BBF2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213" y="1382486"/>
            <a:ext cx="3111273" cy="466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33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frame of various items&#10;&#10;Description automatically generated with medium confidence">
            <a:extLst>
              <a:ext uri="{FF2B5EF4-FFF2-40B4-BE49-F238E27FC236}">
                <a16:creationId xmlns:a16="http://schemas.microsoft.com/office/drawing/2014/main" id="{A4D3AD3D-3C56-A8A3-A3EA-705A90CA2B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4" b="155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A9A9E3-8251-242D-725F-FB84336C0D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40" y="2124710"/>
            <a:ext cx="97536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84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7CE8B-EB99-F355-73E1-4F15879FF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D6575-C788-2690-6F4A-DE978322C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4" descr="A frame of various items&#10;&#10;Description automatically generated with medium confidence">
            <a:extLst>
              <a:ext uri="{FF2B5EF4-FFF2-40B4-BE49-F238E27FC236}">
                <a16:creationId xmlns:a16="http://schemas.microsoft.com/office/drawing/2014/main" id="{A4A0CBB6-3EF4-5295-599E-37D21FEB42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4" b="155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1187A2-72CF-4DC3-B0C5-FE86EE512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6392" y="1857959"/>
            <a:ext cx="8748518" cy="35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3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7E462-7A9D-1A5E-1D65-D4B84711B6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6859" y="1122363"/>
            <a:ext cx="10378083" cy="2387600"/>
          </a:xfrm>
        </p:spPr>
        <p:txBody>
          <a:bodyPr>
            <a:normAutofit/>
          </a:bodyPr>
          <a:lstStyle/>
          <a:p>
            <a:endParaRPr lang="vi-VN" sz="88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85DB47-B811-3F41-2229-B4A0816405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 descr="A person writing in a book&#10;&#10;Description automatically generated">
            <a:extLst>
              <a:ext uri="{FF2B5EF4-FFF2-40B4-BE49-F238E27FC236}">
                <a16:creationId xmlns:a16="http://schemas.microsoft.com/office/drawing/2014/main" id="{232B7026-C080-5F11-2E19-23F64CCF96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2104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EE9284A-9E38-C00C-6BE7-04D0B631B3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9687" y="0"/>
            <a:ext cx="2316681" cy="9388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C79685-F69C-9334-74B1-640177B006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704" y="605506"/>
            <a:ext cx="11430991" cy="403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63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9D7BEF0-64B2-FBC1-9C9A-754E691C0908}"/>
              </a:ext>
            </a:extLst>
          </p:cNvPr>
          <p:cNvSpPr txBox="1"/>
          <p:nvPr/>
        </p:nvSpPr>
        <p:spPr>
          <a:xfrm>
            <a:off x="718240" y="697121"/>
            <a:ext cx="1079906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vi-VN" sz="4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Sử dụng từ điển tiếng Việt để tra cứu nghĩa của các từ chăm chỉ và kiên trì.</a:t>
            </a:r>
            <a:endParaRPr lang="vi-VN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: Top Corners One Rounded and One Snipped 1">
            <a:extLst>
              <a:ext uri="{FF2B5EF4-FFF2-40B4-BE49-F238E27FC236}">
                <a16:creationId xmlns:a16="http://schemas.microsoft.com/office/drawing/2014/main" id="{5A5EAAD6-5A0C-4C71-8A3A-6985B509806F}"/>
              </a:ext>
            </a:extLst>
          </p:cNvPr>
          <p:cNvSpPr/>
          <p:nvPr/>
        </p:nvSpPr>
        <p:spPr>
          <a:xfrm>
            <a:off x="1269518" y="2263272"/>
            <a:ext cx="10073396" cy="1231041"/>
          </a:xfrm>
          <a:prstGeom prst="snipRoundRect">
            <a:avLst/>
          </a:prstGeom>
          <a:solidFill>
            <a:schemeClr val="bg1"/>
          </a:solidFill>
          <a:ln w="381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b="1" dirty="0">
                <a:solidFill>
                  <a:srgbClr val="FF3399"/>
                </a:solidFill>
              </a:rPr>
              <a:t>Chăm chỉ: </a:t>
            </a:r>
            <a:r>
              <a:rPr lang="vi-VN" sz="3200" dirty="0">
                <a:solidFill>
                  <a:srgbClr val="FF3399"/>
                </a:solidFill>
              </a:rPr>
              <a:t>chăm (có sự chú ý thường xuyên để làm công việc gì có ích một cách đều đặn). </a:t>
            </a:r>
          </a:p>
        </p:txBody>
      </p:sp>
      <p:sp>
        <p:nvSpPr>
          <p:cNvPr id="3" name="Rectangle: Top Corners One Rounded and One Snipped 2">
            <a:extLst>
              <a:ext uri="{FF2B5EF4-FFF2-40B4-BE49-F238E27FC236}">
                <a16:creationId xmlns:a16="http://schemas.microsoft.com/office/drawing/2014/main" id="{3EDE6E04-A032-6CE5-25D7-2BB1FD3172AD}"/>
              </a:ext>
            </a:extLst>
          </p:cNvPr>
          <p:cNvSpPr/>
          <p:nvPr/>
        </p:nvSpPr>
        <p:spPr>
          <a:xfrm>
            <a:off x="1280404" y="3907015"/>
            <a:ext cx="10073396" cy="2199871"/>
          </a:xfrm>
          <a:prstGeom prst="snipRoundRect">
            <a:avLst/>
          </a:prstGeom>
          <a:solidFill>
            <a:schemeClr val="bg1"/>
          </a:solidFill>
          <a:ln w="381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b="1" dirty="0">
                <a:solidFill>
                  <a:srgbClr val="FF3399"/>
                </a:solidFill>
              </a:rPr>
              <a:t>Kiên trì: </a:t>
            </a:r>
            <a:r>
              <a:rPr lang="vi-VN" sz="3200" dirty="0">
                <a:solidFill>
                  <a:srgbClr val="FF3399"/>
                </a:solidFill>
              </a:rPr>
              <a:t>Giữ vững, không thay đổi ý chí, ý định  để làm việc gì đó đến cùng, mặc dù gặp nhiều khó khăn, trở lực. (Theo Từ điển tiếng Việt – Hoàng Phê chủ biên.) </a:t>
            </a:r>
          </a:p>
        </p:txBody>
      </p:sp>
    </p:spTree>
    <p:extLst>
      <p:ext uri="{BB962C8B-B14F-4D97-AF65-F5344CB8AC3E}">
        <p14:creationId xmlns:p14="http://schemas.microsoft.com/office/powerpoint/2010/main" val="101259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9D7BEF0-64B2-FBC1-9C9A-754E691C0908}"/>
              </a:ext>
            </a:extLst>
          </p:cNvPr>
          <p:cNvSpPr txBox="1"/>
          <p:nvPr/>
        </p:nvSpPr>
        <p:spPr>
          <a:xfrm>
            <a:off x="718240" y="697121"/>
            <a:ext cx="107990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Đọc tên các cuốn từ điển dưới đây và trả lời câu hỏi.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CE788F-C5D3-58AB-32E8-B0D29C8AF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423" y="1653267"/>
            <a:ext cx="6181725" cy="22669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9F4FF0-7786-897B-3E10-CDAB6D98B5CF}"/>
              </a:ext>
            </a:extLst>
          </p:cNvPr>
          <p:cNvSpPr txBox="1"/>
          <p:nvPr/>
        </p:nvSpPr>
        <p:spPr>
          <a:xfrm>
            <a:off x="707571" y="4016829"/>
            <a:ext cx="1095102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3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a. Từ điển nào giúp em tìm được những từ đồng nghĩa với từ </a:t>
            </a:r>
            <a:r>
              <a:rPr lang="vi-VN" sz="33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chăm chỉ, kiên trì</a:t>
            </a:r>
            <a:r>
              <a:rPr lang="vi-VN" sz="33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algn="just"/>
            <a:r>
              <a:rPr lang="vi-VN" sz="33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b. Em sử dụng từ điển nào để tìm hiểu nghĩa của thành ngữ </a:t>
            </a:r>
            <a:r>
              <a:rPr lang="vi-VN" sz="33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học một biết mười</a:t>
            </a:r>
            <a:r>
              <a:rPr lang="vi-VN" sz="33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hoặc thành ngữ </a:t>
            </a:r>
            <a:r>
              <a:rPr lang="vi-VN" sz="33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mắt thấy tai nghe</a:t>
            </a:r>
            <a:r>
              <a:rPr lang="vi-VN" sz="33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1139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54F8194-DDB2-9792-A7F6-BA599657B09F}"/>
              </a:ext>
            </a:extLst>
          </p:cNvPr>
          <p:cNvGrpSpPr/>
          <p:nvPr/>
        </p:nvGrpSpPr>
        <p:grpSpPr>
          <a:xfrm rot="629981">
            <a:off x="676347" y="769676"/>
            <a:ext cx="7139595" cy="2092399"/>
            <a:chOff x="676348" y="769676"/>
            <a:chExt cx="3968803" cy="2092399"/>
          </a:xfrm>
        </p:grpSpPr>
        <p:sp>
          <p:nvSpPr>
            <p:cNvPr id="2" name="Freeform 3">
              <a:extLst>
                <a:ext uri="{FF2B5EF4-FFF2-40B4-BE49-F238E27FC236}">
                  <a16:creationId xmlns:a16="http://schemas.microsoft.com/office/drawing/2014/main" id="{A906717B-F754-5759-7027-3D16A6D7A044}"/>
                </a:ext>
              </a:extLst>
            </p:cNvPr>
            <p:cNvSpPr/>
            <p:nvPr/>
          </p:nvSpPr>
          <p:spPr>
            <a:xfrm rot="4753296">
              <a:off x="1614550" y="-168526"/>
              <a:ext cx="2092399" cy="3968803"/>
            </a:xfrm>
            <a:custGeom>
              <a:avLst/>
              <a:gdLst/>
              <a:ahLst/>
              <a:cxnLst/>
              <a:rect l="l" t="t" r="r" b="b"/>
              <a:pathLst>
                <a:path w="2369333" h="3360756">
                  <a:moveTo>
                    <a:pt x="0" y="0"/>
                  </a:moveTo>
                  <a:lnTo>
                    <a:pt x="2369333" y="0"/>
                  </a:lnTo>
                  <a:lnTo>
                    <a:pt x="2369333" y="3360756"/>
                  </a:lnTo>
                  <a:lnTo>
                    <a:pt x="0" y="33607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61B0CD6-4547-A8CB-6D10-F7C09968D310}"/>
                </a:ext>
              </a:extLst>
            </p:cNvPr>
            <p:cNvSpPr txBox="1"/>
            <p:nvPr/>
          </p:nvSpPr>
          <p:spPr>
            <a:xfrm rot="20877293">
              <a:off x="1039760" y="1009336"/>
              <a:ext cx="327840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 dirty="0"/>
                <a:t>Từ điển từ đồng nghĩa tiếng Việt </a:t>
              </a:r>
              <a:r>
                <a:rPr lang="vi-VN" sz="2800" dirty="0"/>
                <a:t>giúp tìm được những từ đồng nghĩa với từ chăm chỉ, kiên trì. </a:t>
              </a:r>
              <a:endParaRPr lang="vi-VN" sz="2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6" name="Freeform 23">
            <a:extLst>
              <a:ext uri="{FF2B5EF4-FFF2-40B4-BE49-F238E27FC236}">
                <a16:creationId xmlns:a16="http://schemas.microsoft.com/office/drawing/2014/main" id="{6F01AA93-DBE3-B400-5DC6-CB21C199C9A7}"/>
              </a:ext>
            </a:extLst>
          </p:cNvPr>
          <p:cNvSpPr/>
          <p:nvPr/>
        </p:nvSpPr>
        <p:spPr>
          <a:xfrm>
            <a:off x="625597" y="3577154"/>
            <a:ext cx="4070302" cy="3161974"/>
          </a:xfrm>
          <a:custGeom>
            <a:avLst/>
            <a:gdLst/>
            <a:ahLst/>
            <a:cxnLst/>
            <a:rect l="l" t="t" r="r" b="b"/>
            <a:pathLst>
              <a:path w="2952026" h="2225089">
                <a:moveTo>
                  <a:pt x="0" y="0"/>
                </a:moveTo>
                <a:lnTo>
                  <a:pt x="2952026" y="0"/>
                </a:lnTo>
                <a:lnTo>
                  <a:pt x="2952026" y="2225089"/>
                </a:lnTo>
                <a:lnTo>
                  <a:pt x="0" y="22250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A91B86-EB85-93D5-1412-0D7C47A0A1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7971" y="2838619"/>
            <a:ext cx="2710543" cy="328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15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54F8194-DDB2-9792-A7F6-BA599657B09F}"/>
              </a:ext>
            </a:extLst>
          </p:cNvPr>
          <p:cNvGrpSpPr/>
          <p:nvPr/>
        </p:nvGrpSpPr>
        <p:grpSpPr>
          <a:xfrm rot="629981">
            <a:off x="672294" y="813790"/>
            <a:ext cx="7623758" cy="2092399"/>
            <a:chOff x="676348" y="769676"/>
            <a:chExt cx="3968803" cy="2092399"/>
          </a:xfrm>
        </p:grpSpPr>
        <p:sp>
          <p:nvSpPr>
            <p:cNvPr id="2" name="Freeform 3">
              <a:extLst>
                <a:ext uri="{FF2B5EF4-FFF2-40B4-BE49-F238E27FC236}">
                  <a16:creationId xmlns:a16="http://schemas.microsoft.com/office/drawing/2014/main" id="{A906717B-F754-5759-7027-3D16A6D7A044}"/>
                </a:ext>
              </a:extLst>
            </p:cNvPr>
            <p:cNvSpPr/>
            <p:nvPr/>
          </p:nvSpPr>
          <p:spPr>
            <a:xfrm rot="4753296">
              <a:off x="1614550" y="-168526"/>
              <a:ext cx="2092399" cy="3968803"/>
            </a:xfrm>
            <a:custGeom>
              <a:avLst/>
              <a:gdLst/>
              <a:ahLst/>
              <a:cxnLst/>
              <a:rect l="l" t="t" r="r" b="b"/>
              <a:pathLst>
                <a:path w="2369333" h="3360756">
                  <a:moveTo>
                    <a:pt x="0" y="0"/>
                  </a:moveTo>
                  <a:lnTo>
                    <a:pt x="2369333" y="0"/>
                  </a:lnTo>
                  <a:lnTo>
                    <a:pt x="2369333" y="3360756"/>
                  </a:lnTo>
                  <a:lnTo>
                    <a:pt x="0" y="33607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61B0CD6-4547-A8CB-6D10-F7C09968D310}"/>
                </a:ext>
              </a:extLst>
            </p:cNvPr>
            <p:cNvSpPr txBox="1"/>
            <p:nvPr/>
          </p:nvSpPr>
          <p:spPr>
            <a:xfrm rot="20877293">
              <a:off x="1039760" y="793892"/>
              <a:ext cx="3278404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Sử dụng Từ điển thành ngữ và tục ngữ 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để tìm hiểu nghĩa của thành ngữ học một biết mười hoặc thành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ngữ mắt thấy tai nghe.</a:t>
              </a:r>
              <a:endPara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6" name="Freeform 23">
            <a:extLst>
              <a:ext uri="{FF2B5EF4-FFF2-40B4-BE49-F238E27FC236}">
                <a16:creationId xmlns:a16="http://schemas.microsoft.com/office/drawing/2014/main" id="{6F01AA93-DBE3-B400-5DC6-CB21C199C9A7}"/>
              </a:ext>
            </a:extLst>
          </p:cNvPr>
          <p:cNvSpPr/>
          <p:nvPr/>
        </p:nvSpPr>
        <p:spPr>
          <a:xfrm>
            <a:off x="625597" y="3577154"/>
            <a:ext cx="4070302" cy="3161974"/>
          </a:xfrm>
          <a:custGeom>
            <a:avLst/>
            <a:gdLst/>
            <a:ahLst/>
            <a:cxnLst/>
            <a:rect l="l" t="t" r="r" b="b"/>
            <a:pathLst>
              <a:path w="2952026" h="2225089">
                <a:moveTo>
                  <a:pt x="0" y="0"/>
                </a:moveTo>
                <a:lnTo>
                  <a:pt x="2952026" y="0"/>
                </a:lnTo>
                <a:lnTo>
                  <a:pt x="2952026" y="2225089"/>
                </a:lnTo>
                <a:lnTo>
                  <a:pt x="0" y="22250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0B3EF0-6852-D7B7-CFF9-29FE9A3AAE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9486" y="3292774"/>
            <a:ext cx="2303008" cy="307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08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708BC79-ABB9-8E89-7EF3-64F038CAB0DC}"/>
              </a:ext>
            </a:extLst>
          </p:cNvPr>
          <p:cNvGrpSpPr/>
          <p:nvPr/>
        </p:nvGrpSpPr>
        <p:grpSpPr>
          <a:xfrm>
            <a:off x="1490472" y="749808"/>
            <a:ext cx="9564624" cy="1289304"/>
            <a:chOff x="1490472" y="749808"/>
            <a:chExt cx="9564624" cy="120700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6719AE85-052C-098F-7089-413794D14360}"/>
                </a:ext>
              </a:extLst>
            </p:cNvPr>
            <p:cNvSpPr/>
            <p:nvPr/>
          </p:nvSpPr>
          <p:spPr>
            <a:xfrm>
              <a:off x="1490472" y="749808"/>
              <a:ext cx="9564624" cy="1078992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9BB061B6-FAE2-3291-5B55-15466D17C4DF}"/>
                </a:ext>
              </a:extLst>
            </p:cNvPr>
            <p:cNvSpPr/>
            <p:nvPr/>
          </p:nvSpPr>
          <p:spPr>
            <a:xfrm>
              <a:off x="1490472" y="877824"/>
              <a:ext cx="9564624" cy="107899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3. </a:t>
              </a:r>
              <a:r>
                <a:rPr lang="vi-VN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Tìm nghĩa của thành ngữ mắt thấy tai nghe dựa vào mẫu dưới đây:</a:t>
              </a:r>
            </a:p>
          </p:txBody>
        </p:sp>
      </p:grpSp>
      <p:sp>
        <p:nvSpPr>
          <p:cNvPr id="9" name="Freeform 3">
            <a:extLst>
              <a:ext uri="{FF2B5EF4-FFF2-40B4-BE49-F238E27FC236}">
                <a16:creationId xmlns:a16="http://schemas.microsoft.com/office/drawing/2014/main" id="{B3AB06DA-6586-54D9-EF6E-699825949372}"/>
              </a:ext>
            </a:extLst>
          </p:cNvPr>
          <p:cNvSpPr/>
          <p:nvPr/>
        </p:nvSpPr>
        <p:spPr>
          <a:xfrm>
            <a:off x="78025" y="755261"/>
            <a:ext cx="1685461" cy="1389225"/>
          </a:xfrm>
          <a:custGeom>
            <a:avLst/>
            <a:gdLst/>
            <a:ahLst/>
            <a:cxnLst/>
            <a:rect l="l" t="t" r="r" b="b"/>
            <a:pathLst>
              <a:path w="2264782" h="2277116">
                <a:moveTo>
                  <a:pt x="0" y="0"/>
                </a:moveTo>
                <a:lnTo>
                  <a:pt x="2264782" y="0"/>
                </a:lnTo>
                <a:lnTo>
                  <a:pt x="2264782" y="2277117"/>
                </a:lnTo>
                <a:lnTo>
                  <a:pt x="0" y="22771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6CD4B2-4F87-472B-5DCC-C2228275B57A}"/>
              </a:ext>
            </a:extLst>
          </p:cNvPr>
          <p:cNvSpPr txBox="1"/>
          <p:nvPr/>
        </p:nvSpPr>
        <p:spPr>
          <a:xfrm>
            <a:off x="2373086" y="2209800"/>
            <a:ext cx="8675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Tìm nghĩa của thành ngữ </a:t>
            </a:r>
            <a:r>
              <a:rPr lang="vi-VN" sz="32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học một biết mười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ctangle: Top Corners One Rounded and One Snipped 2">
            <a:extLst>
              <a:ext uri="{FF2B5EF4-FFF2-40B4-BE49-F238E27FC236}">
                <a16:creationId xmlns:a16="http://schemas.microsoft.com/office/drawing/2014/main" id="{C0668E4D-1928-9794-2AF3-4614217800FB}"/>
              </a:ext>
            </a:extLst>
          </p:cNvPr>
          <p:cNvSpPr/>
          <p:nvPr/>
        </p:nvSpPr>
        <p:spPr>
          <a:xfrm>
            <a:off x="1636501" y="3047998"/>
            <a:ext cx="9249213" cy="3363687"/>
          </a:xfrm>
          <a:prstGeom prst="snipRoundRect">
            <a:avLst/>
          </a:prstGeom>
          <a:solidFill>
            <a:schemeClr val="bg1"/>
          </a:solidFill>
          <a:ln w="57150">
            <a:solidFill>
              <a:srgbClr val="85C7FB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588D4C-0224-887C-67EE-91B1AB07022E}"/>
              </a:ext>
            </a:extLst>
          </p:cNvPr>
          <p:cNvSpPr txBox="1"/>
          <p:nvPr/>
        </p:nvSpPr>
        <p:spPr>
          <a:xfrm>
            <a:off x="1948543" y="3352800"/>
            <a:ext cx="8686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Bước 1: </a:t>
            </a:r>
            <a:r>
              <a:rPr lang="vi-VN" sz="360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Chọn từ điển thành ngữ.</a:t>
            </a:r>
          </a:p>
          <a:p>
            <a:pPr algn="just"/>
            <a:r>
              <a:rPr lang="vi-VN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Bước 2: 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 mục từ bắt đầu bằng chữ H.</a:t>
            </a:r>
          </a:p>
          <a:p>
            <a:pPr algn="just"/>
            <a:r>
              <a:rPr lang="vi-VN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Bước 3: 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 thành ngữ </a:t>
            </a:r>
            <a:r>
              <a:rPr lang="vi-VN" sz="36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học một biết mười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 Tìm tiếng </a:t>
            </a:r>
            <a:r>
              <a:rPr lang="vi-VN" sz="36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Tìm thành ngữ </a:t>
            </a:r>
            <a:r>
              <a:rPr lang="vi-VN" sz="36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học một biết mười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102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Top Corners One Rounded and One Snipped 2">
            <a:extLst>
              <a:ext uri="{FF2B5EF4-FFF2-40B4-BE49-F238E27FC236}">
                <a16:creationId xmlns:a16="http://schemas.microsoft.com/office/drawing/2014/main" id="{C0668E4D-1928-9794-2AF3-4614217800FB}"/>
              </a:ext>
            </a:extLst>
          </p:cNvPr>
          <p:cNvSpPr/>
          <p:nvPr/>
        </p:nvSpPr>
        <p:spPr>
          <a:xfrm>
            <a:off x="1429672" y="761998"/>
            <a:ext cx="9249213" cy="3363687"/>
          </a:xfrm>
          <a:prstGeom prst="snipRoundRect">
            <a:avLst/>
          </a:prstGeom>
          <a:solidFill>
            <a:schemeClr val="bg1"/>
          </a:solidFill>
          <a:ln w="57150">
            <a:solidFill>
              <a:srgbClr val="85C7FB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588D4C-0224-887C-67EE-91B1AB07022E}"/>
              </a:ext>
            </a:extLst>
          </p:cNvPr>
          <p:cNvSpPr txBox="1"/>
          <p:nvPr/>
        </p:nvSpPr>
        <p:spPr>
          <a:xfrm>
            <a:off x="1741714" y="1066800"/>
            <a:ext cx="8686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 4: </a:t>
            </a:r>
            <a:r>
              <a:rPr lang="vi-VN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 nghĩa của thành ngữ học một biết mười.</a:t>
            </a:r>
            <a:endParaRPr lang="vi-VN" sz="36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/>
            <a:r>
              <a:rPr lang="vi-VN" sz="36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Lưu ý: </a:t>
            </a:r>
            <a:r>
              <a:rPr lang="vi-VN" sz="36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 bảng chữ viết tắt để biết quy ước chữ viết tắt trong từ điển (Vd: ví dụ, Gngh: gần nghĩa,...).</a:t>
            </a:r>
            <a:endParaRPr kumimoji="0" lang="vi-VN" sz="360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685347-D914-3D3F-B797-9B7899EED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971" y="4616904"/>
            <a:ext cx="8382000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7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708BC79-ABB9-8E89-7EF3-64F038CAB0DC}"/>
              </a:ext>
            </a:extLst>
          </p:cNvPr>
          <p:cNvGrpSpPr/>
          <p:nvPr/>
        </p:nvGrpSpPr>
        <p:grpSpPr>
          <a:xfrm>
            <a:off x="1490472" y="749808"/>
            <a:ext cx="9564624" cy="991906"/>
            <a:chOff x="1490472" y="749808"/>
            <a:chExt cx="9564624" cy="928593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6719AE85-052C-098F-7089-413794D14360}"/>
                </a:ext>
              </a:extLst>
            </p:cNvPr>
            <p:cNvSpPr/>
            <p:nvPr/>
          </p:nvSpPr>
          <p:spPr>
            <a:xfrm>
              <a:off x="1490472" y="749808"/>
              <a:ext cx="9564624" cy="928593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9BB061B6-FAE2-3291-5B55-15466D17C4DF}"/>
                </a:ext>
              </a:extLst>
            </p:cNvPr>
            <p:cNvSpPr/>
            <p:nvPr/>
          </p:nvSpPr>
          <p:spPr>
            <a:xfrm>
              <a:off x="1490472" y="877824"/>
              <a:ext cx="9564624" cy="7292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4.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Nêu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tên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một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số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từ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điển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mà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em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biết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9" name="Freeform 3">
            <a:extLst>
              <a:ext uri="{FF2B5EF4-FFF2-40B4-BE49-F238E27FC236}">
                <a16:creationId xmlns:a16="http://schemas.microsoft.com/office/drawing/2014/main" id="{B3AB06DA-6586-54D9-EF6E-699825949372}"/>
              </a:ext>
            </a:extLst>
          </p:cNvPr>
          <p:cNvSpPr/>
          <p:nvPr/>
        </p:nvSpPr>
        <p:spPr>
          <a:xfrm>
            <a:off x="78025" y="755261"/>
            <a:ext cx="1685461" cy="1389225"/>
          </a:xfrm>
          <a:custGeom>
            <a:avLst/>
            <a:gdLst/>
            <a:ahLst/>
            <a:cxnLst/>
            <a:rect l="l" t="t" r="r" b="b"/>
            <a:pathLst>
              <a:path w="2264782" h="2277116">
                <a:moveTo>
                  <a:pt x="0" y="0"/>
                </a:moveTo>
                <a:lnTo>
                  <a:pt x="2264782" y="0"/>
                </a:lnTo>
                <a:lnTo>
                  <a:pt x="2264782" y="2277117"/>
                </a:lnTo>
                <a:lnTo>
                  <a:pt x="0" y="22771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D65928-9EAD-BD62-3F0B-D440097F4597}"/>
              </a:ext>
            </a:extLst>
          </p:cNvPr>
          <p:cNvSpPr txBox="1"/>
          <p:nvPr/>
        </p:nvSpPr>
        <p:spPr>
          <a:xfrm>
            <a:off x="2732315" y="1905000"/>
            <a:ext cx="77397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G:</a:t>
            </a:r>
            <a:endParaRPr lang="en-US" sz="32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32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 </a:t>
            </a:r>
            <a:r>
              <a:rPr lang="en-US" sz="32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điển</a:t>
            </a:r>
            <a:r>
              <a:rPr lang="en-US" sz="32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Anh – </a:t>
            </a:r>
            <a:r>
              <a:rPr lang="en-US" sz="32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endParaRPr lang="en-US" sz="32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32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en-US" sz="32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điển</a:t>
            </a:r>
            <a:r>
              <a:rPr lang="en-US" sz="32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32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32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32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32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32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endParaRPr lang="en-US" sz="32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90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384</Words>
  <Application>Microsoft Office PowerPoint</Application>
  <PresentationFormat>Widescreen</PresentationFormat>
  <Paragraphs>29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lastModifiedBy>Admin</cp:lastModifiedBy>
  <cp:revision>15</cp:revision>
  <dcterms:created xsi:type="dcterms:W3CDTF">2024-08-14T06:45:03Z</dcterms:created>
  <dcterms:modified xsi:type="dcterms:W3CDTF">2025-11-18T02:01:11Z</dcterms:modified>
</cp:coreProperties>
</file>