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320" r:id="rId1"/>
  </p:sldMasterIdLst>
  <p:notesMasterIdLst>
    <p:notesMasterId r:id="rId17"/>
  </p:notesMasterIdLst>
  <p:sldIdLst>
    <p:sldId id="679" r:id="rId2"/>
    <p:sldId id="646" r:id="rId3"/>
    <p:sldId id="698" r:id="rId4"/>
    <p:sldId id="606" r:id="rId5"/>
    <p:sldId id="654" r:id="rId6"/>
    <p:sldId id="695" r:id="rId7"/>
    <p:sldId id="680" r:id="rId8"/>
    <p:sldId id="669" r:id="rId9"/>
    <p:sldId id="681" r:id="rId10"/>
    <p:sldId id="682" r:id="rId11"/>
    <p:sldId id="684" r:id="rId12"/>
    <p:sldId id="689" r:id="rId13"/>
    <p:sldId id="697" r:id="rId14"/>
    <p:sldId id="691" r:id="rId15"/>
    <p:sldId id="692" r:id="rId1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EFF1DB"/>
    <a:srgbClr val="94691C"/>
    <a:srgbClr val="A94507"/>
    <a:srgbClr val="CCCC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88" autoAdjust="0"/>
    <p:restoredTop sz="91433" autoAdjust="0"/>
  </p:normalViewPr>
  <p:slideViewPr>
    <p:cSldViewPr snapToGrid="0" snapToObjects="1">
      <p:cViewPr varScale="1">
        <p:scale>
          <a:sx n="79" d="100"/>
          <a:sy n="79" d="100"/>
        </p:scale>
        <p:origin x="989" y="58"/>
      </p:cViewPr>
      <p:guideLst>
        <p:guide orient="horz" pos="2160"/>
        <p:guide pos="3840"/>
      </p:guideLst>
    </p:cSldViewPr>
  </p:slideViewPr>
  <p:notesTextViewPr>
    <p:cViewPr>
      <p:scale>
        <a:sx n="100" d="100"/>
        <a:sy n="100" d="100"/>
      </p:scale>
      <p:origin x="0" y="0"/>
    </p:cViewPr>
  </p:notesTextViewPr>
  <p:sorterViewPr>
    <p:cViewPr>
      <p:scale>
        <a:sx n="60" d="100"/>
        <a:sy n="60" d="100"/>
      </p:scale>
      <p:origin x="0" y="-400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6pPr>
            <a:lvl7pPr marL="3200400" marR="0" lvl="6"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7pPr>
            <a:lvl8pPr marL="4572000" marR="0" lvl="7"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8pPr>
            <a:lvl9pPr marL="6400800" marR="0" lvl="8"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None/>
              <a:defRPr sz="1200" b="0" i="0" u="none" strike="noStrike" cap="none">
                <a:solidFill>
                  <a:srgbClr val="000000"/>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6pPr>
            <a:lvl7pPr marL="3200400" marR="0" lvl="6"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7pPr>
            <a:lvl8pPr marL="4572000" marR="0" lvl="7"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8pPr>
            <a:lvl9pPr marL="6400800" marR="0" lvl="8"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800" b="0" i="0" u="none" strike="noStrike" cap="none"/>
            </a:lvl1pPr>
            <a:lvl2pPr marL="457200" marR="0" lvl="1" indent="0" algn="l" rtl="0">
              <a:spcBef>
                <a:spcPts val="0"/>
              </a:spcBef>
              <a:buNone/>
              <a:defRPr sz="1800" b="0" i="0" u="none" strike="noStrike" cap="none"/>
            </a:lvl2pPr>
            <a:lvl3pPr marL="914400" marR="0" lvl="2" indent="0" algn="l" rtl="0">
              <a:spcBef>
                <a:spcPts val="0"/>
              </a:spcBef>
              <a:buNone/>
              <a:defRPr sz="1800" b="0" i="0" u="none" strike="noStrike" cap="none"/>
            </a:lvl3pPr>
            <a:lvl4pPr marL="1371600" marR="0" lvl="3" indent="0" algn="l" rtl="0">
              <a:spcBef>
                <a:spcPts val="0"/>
              </a:spcBef>
              <a:buNone/>
              <a:defRPr sz="1800" b="0" i="0" u="none" strike="noStrike" cap="none"/>
            </a:lvl4pPr>
            <a:lvl5pPr marL="1828800" marR="0" lvl="4" indent="0" algn="l" rtl="0">
              <a:spcBef>
                <a:spcPts val="0"/>
              </a:spcBef>
              <a:buNone/>
              <a:defRPr sz="1800" b="0" i="0" u="none" strike="noStrike" cap="none"/>
            </a:lvl5pPr>
            <a:lvl6pPr marL="2286000" marR="0" lvl="5" indent="0" algn="l" rtl="0">
              <a:spcBef>
                <a:spcPts val="0"/>
              </a:spcBef>
              <a:buNone/>
              <a:defRPr sz="1800" b="0" i="0" u="none" strike="noStrike" cap="none"/>
            </a:lvl6pPr>
            <a:lvl7pPr marL="2743200" marR="0" lvl="6" indent="0" algn="l" rtl="0">
              <a:spcBef>
                <a:spcPts val="0"/>
              </a:spcBef>
              <a:buNone/>
              <a:defRPr sz="1800" b="0" i="0" u="none" strike="noStrike" cap="none"/>
            </a:lvl7pPr>
            <a:lvl8pPr marL="3200400" marR="0" lvl="7" indent="0" algn="l" rtl="0">
              <a:spcBef>
                <a:spcPts val="0"/>
              </a:spcBef>
              <a:buNone/>
              <a:defRPr sz="1800" b="0" i="0" u="none" strike="noStrike" cap="none"/>
            </a:lvl8pPr>
            <a:lvl9pPr marL="3657600" marR="0" lvl="8" indent="0" algn="l" rtl="0">
              <a:spcBef>
                <a:spcPts val="0"/>
              </a:spcBef>
              <a:buNone/>
              <a:defRPr sz="1800" b="0" i="0" u="none" strike="noStrike" cap="none"/>
            </a:lvl9pPr>
          </a:lstStyle>
          <a:p>
            <a:endParaRPr/>
          </a:p>
        </p:txBody>
      </p:sp>
      <p:sp>
        <p:nvSpPr>
          <p:cNvPr id="7" name="Shape 7"/>
          <p:cNvSpPr txBox="1">
            <a:spLocks noGrp="1"/>
          </p:cNvSpPr>
          <p:nvPr>
            <p:ph type="ftr" idx="11"/>
          </p:nvPr>
        </p:nvSpPr>
        <p:spPr>
          <a:xfrm>
            <a:off x="0" y="8685211"/>
            <a:ext cx="2971799" cy="4572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6pPr>
            <a:lvl7pPr marL="3200400" marR="0" lvl="6"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7pPr>
            <a:lvl8pPr marL="4572000" marR="0" lvl="7"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8pPr>
            <a:lvl9pPr marL="6400800" marR="0" lvl="8"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18747701"/>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23159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12</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91626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13</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168747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14</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374696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15</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26838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4</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226368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5</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58043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6</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759378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7</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113602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8</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567171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9</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684929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10</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92204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11</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17540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1073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4024015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122230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4129961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282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644984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2892490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647174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vi-VN"/>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vi-VN"/>
          </a:p>
        </p:txBody>
      </p:sp>
      <p:sp>
        <p:nvSpPr>
          <p:cNvPr id="9" name="Slide Number Placeholder 8"/>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142398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endParaRPr lang="vi-VN"/>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vi-VN"/>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36338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368764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CE82867-F2F1-4A20-897E-2B5F67DBA24F}" type="datetime1">
              <a:rPr lang="en-US" kern="1200" smtClean="0">
                <a:solidFill>
                  <a:prstClr val="black">
                    <a:tint val="75000"/>
                  </a:prstClr>
                </a:solidFill>
                <a:latin typeface="Calibri"/>
                <a:ea typeface="+mn-ea"/>
                <a:cs typeface="+mn-cs"/>
              </a:rPr>
              <a:pPr/>
              <a:t>5/12/2025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kern="1200">
                <a:solidFill>
                  <a:prstClr val="black">
                    <a:tint val="75000"/>
                  </a:prstClr>
                </a:solidFill>
                <a:latin typeface="Calibri"/>
                <a:ea typeface="+mn-ea"/>
                <a:cs typeface="+mn-cs"/>
              </a:rPr>
              <a:t>NHÀ XUẤT BẢN GIÁO DỤC VIỆT NAM - CÔNG TY CỔ PHẦN PHÁT HÀNH SÁCH</a:t>
            </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1A1864A-8170-40DB-A142-895BB5251493}"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5078753"/>
      </p:ext>
    </p:extLst>
  </p:cSld>
  <p:clrMap bg1="lt1" tx1="dk1" bg2="lt2" tx2="dk2" accent1="accent1" accent2="accent2" accent3="accent3" accent4="accent4" accent5="accent5" accent6="accent6" hlink="hlink" folHlink="folHlink"/>
  <p:sldLayoutIdLst>
    <p:sldLayoutId id="2147484321" r:id="rId1"/>
    <p:sldLayoutId id="2147484322" r:id="rId2"/>
    <p:sldLayoutId id="2147484323" r:id="rId3"/>
    <p:sldLayoutId id="2147484324" r:id="rId4"/>
    <p:sldLayoutId id="2147484325" r:id="rId5"/>
    <p:sldLayoutId id="2147484326" r:id="rId6"/>
    <p:sldLayoutId id="2147484327" r:id="rId7"/>
    <p:sldLayoutId id="2147484328" r:id="rId8"/>
    <p:sldLayoutId id="2147484329" r:id="rId9"/>
    <p:sldLayoutId id="2147484330" r:id="rId10"/>
    <p:sldLayoutId id="2147484331"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6.jpeg"/><Relationship Id="rId4" Type="http://schemas.openxmlformats.org/officeDocument/2006/relationships/image" Target="../media/image26.pn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8D61E72B-2F12-4DE2-FEC8-83BC6BA5F0DD}"/>
              </a:ext>
            </a:extLst>
          </p:cNvPr>
          <p:cNvSpPr>
            <a:spLocks noChangeArrowheads="1"/>
          </p:cNvSpPr>
          <p:nvPr/>
        </p:nvSpPr>
        <p:spPr bwMode="auto">
          <a:xfrm>
            <a:off x="-1" y="6039258"/>
            <a:ext cx="28784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a:solidFill>
                  <a:schemeClr val="accent2">
                    <a:lumMod val="40000"/>
                    <a:lumOff val="60000"/>
                  </a:schemeClr>
                </a:solidFill>
                <a:latin typeface="Times New Roman" panose="02020603050405020304" pitchFamily="18" charset="0"/>
                <a:cs typeface="Times New Roman" panose="02020603050405020304" pitchFamily="18" charset="0"/>
              </a:rPr>
              <a:t>   Phạm Văn Thuận</a:t>
            </a:r>
            <a:endParaRPr lang="vi-VN" altLang="en-US" sz="2000" b="1" dirty="0">
              <a:solidFill>
                <a:schemeClr val="accent2">
                  <a:lumMod val="40000"/>
                  <a:lumOff val="60000"/>
                </a:schemeClr>
              </a:solidFill>
              <a:latin typeface="Times New Roman" panose="02020603050405020304" pitchFamily="18" charset="0"/>
              <a:cs typeface="Times New Roman" panose="02020603050405020304" pitchFamily="18" charset="0"/>
            </a:endParaRPr>
          </a:p>
        </p:txBody>
      </p:sp>
      <p:grpSp>
        <p:nvGrpSpPr>
          <p:cNvPr id="2" name="Group 1"/>
          <p:cNvGrpSpPr/>
          <p:nvPr/>
        </p:nvGrpSpPr>
        <p:grpSpPr>
          <a:xfrm>
            <a:off x="0" y="0"/>
            <a:ext cx="12192002" cy="7016202"/>
            <a:chOff x="-1" y="-158202"/>
            <a:chExt cx="12192002" cy="7016202"/>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V="1">
              <a:off x="5635900" y="301899"/>
              <a:ext cx="7016201" cy="6096000"/>
            </a:xfrm>
            <a:prstGeom prst="rect">
              <a:avLst/>
            </a:prstGeom>
          </p:spPr>
        </p:pic>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t="49311" b="1292"/>
            <a:stretch/>
          </p:blipFill>
          <p:spPr>
            <a:xfrm rot="16200000">
              <a:off x="-368370" y="210168"/>
              <a:ext cx="7016201" cy="6279463"/>
            </a:xfrm>
            <a:prstGeom prst="rect">
              <a:avLst/>
            </a:prstGeom>
          </p:spPr>
        </p:pic>
      </p:grpSp>
      <p:sp>
        <p:nvSpPr>
          <p:cNvPr id="24" name="TextBox 23"/>
          <p:cNvSpPr txBox="1"/>
          <p:nvPr/>
        </p:nvSpPr>
        <p:spPr>
          <a:xfrm>
            <a:off x="4434140" y="440583"/>
            <a:ext cx="4990028" cy="901593"/>
          </a:xfrm>
          <a:prstGeom prst="rect">
            <a:avLst/>
          </a:prstGeom>
          <a:noFill/>
        </p:spPr>
        <p:txBody>
          <a:bodyPr wrap="square" rtlCol="0">
            <a:spAutoFit/>
          </a:bodyPr>
          <a:lstStyle/>
          <a:p>
            <a:pPr algn="ctr">
              <a:lnSpc>
                <a:spcPct val="150000"/>
              </a:lnSpc>
            </a:pPr>
            <a:r>
              <a:rPr lang="en-US" sz="40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MĨ THUẬT 5 </a:t>
            </a:r>
          </a:p>
        </p:txBody>
      </p:sp>
      <p:pic>
        <p:nvPicPr>
          <p:cNvPr id="5" name="Picture 4">
            <a:extLst>
              <a:ext uri="{FF2B5EF4-FFF2-40B4-BE49-F238E27FC236}">
                <a16:creationId xmlns:a16="http://schemas.microsoft.com/office/drawing/2014/main" id="{EA7BEBFB-E986-64CF-5293-43191199AD32}"/>
              </a:ext>
            </a:extLst>
          </p:cNvPr>
          <p:cNvPicPr>
            <a:picLocks noChangeAspect="1"/>
          </p:cNvPicPr>
          <p:nvPr/>
        </p:nvPicPr>
        <p:blipFill rotWithShape="1">
          <a:blip r:embed="rId4"/>
          <a:srcRect l="11173" t="13551" r="9235" b="6048"/>
          <a:stretch/>
        </p:blipFill>
        <p:spPr>
          <a:xfrm>
            <a:off x="1175356" y="629125"/>
            <a:ext cx="1256145" cy="1271625"/>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08F7FD7E-C026-1415-B9FE-B9CE91B9FD92}"/>
              </a:ext>
            </a:extLst>
          </p:cNvPr>
          <p:cNvPicPr>
            <a:picLocks noChangeAspect="1"/>
          </p:cNvPicPr>
          <p:nvPr/>
        </p:nvPicPr>
        <p:blipFill>
          <a:blip r:embed="rId5"/>
          <a:stretch>
            <a:fillRect/>
          </a:stretch>
        </p:blipFill>
        <p:spPr>
          <a:xfrm rot="20954682">
            <a:off x="756335" y="2206345"/>
            <a:ext cx="2650061" cy="3617415"/>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ACA482DB-96B6-5D6A-7CB7-E5B92D5DA874}"/>
              </a:ext>
            </a:extLst>
          </p:cNvPr>
          <p:cNvSpPr txBox="1"/>
          <p:nvPr/>
        </p:nvSpPr>
        <p:spPr>
          <a:xfrm>
            <a:off x="3016922" y="1251093"/>
            <a:ext cx="8916460" cy="739754"/>
          </a:xfrm>
          <a:prstGeom prst="rect">
            <a:avLst/>
          </a:prstGeom>
          <a:noFill/>
        </p:spPr>
        <p:txBody>
          <a:bodyPr wrap="square" rtlCol="0">
            <a:spAutoFit/>
          </a:bodyPr>
          <a:lstStyle/>
          <a:p>
            <a:pPr algn="ctr">
              <a:lnSpc>
                <a:spcPct val="150000"/>
              </a:lnSpc>
            </a:pP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Chủ</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đề</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Nét</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đẹp</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truyền</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thống</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quê</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hương</a:t>
            </a:r>
            <a:endPar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22C97573-7B91-C2DB-BC5B-50C666025DF7}"/>
              </a:ext>
            </a:extLst>
          </p:cNvPr>
          <p:cNvPicPr>
            <a:picLocks noChangeAspect="1"/>
          </p:cNvPicPr>
          <p:nvPr/>
        </p:nvPicPr>
        <p:blipFill>
          <a:blip r:embed="rId6"/>
          <a:stretch>
            <a:fillRect/>
          </a:stretch>
        </p:blipFill>
        <p:spPr>
          <a:xfrm>
            <a:off x="4162732" y="2152686"/>
            <a:ext cx="5500323" cy="3695955"/>
          </a:xfrm>
          <a:prstGeom prst="rect">
            <a:avLst/>
          </a:prstGeom>
        </p:spPr>
      </p:pic>
    </p:spTree>
    <p:extLst>
      <p:ext uri="{BB962C8B-B14F-4D97-AF65-F5344CB8AC3E}">
        <p14:creationId xmlns:p14="http://schemas.microsoft.com/office/powerpoint/2010/main" val="337334416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Background lịch sử đẹp nhất - Trung Tâm Đào Tạo Việt Á">
            <a:extLst>
              <a:ext uri="{FF2B5EF4-FFF2-40B4-BE49-F238E27FC236}">
                <a16:creationId xmlns:a16="http://schemas.microsoft.com/office/drawing/2014/main" id="{59DBAA00-8289-9A48-3B4C-6EC73919C7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620"/>
            <a:ext cx="12277724" cy="715327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4"/>
          <p:cNvSpPr>
            <a:spLocks noChangeArrowheads="1"/>
          </p:cNvSpPr>
          <p:nvPr/>
        </p:nvSpPr>
        <p:spPr bwMode="auto">
          <a:xfrm>
            <a:off x="3075149" y="133008"/>
            <a:ext cx="93347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3</a:t>
            </a:r>
            <a:r>
              <a:rPr lang="en-US" altLang="en-US" sz="2400" b="1">
                <a:latin typeface="Times New Roman" panose="02020603050405020304" pitchFamily="18" charset="0"/>
                <a:cs typeface="Times New Roman" panose="02020603050405020304" pitchFamily="18" charset="0"/>
              </a:rPr>
              <a:t>. </a:t>
            </a: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 hình đồ chơi nhân vật múa gậy trông trăng.</a:t>
            </a: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C515047-0082-3CC0-BB18-C49136E10302}"/>
              </a:ext>
            </a:extLst>
          </p:cNvPr>
          <p:cNvPicPr>
            <a:picLocks noChangeAspect="1"/>
          </p:cNvPicPr>
          <p:nvPr/>
        </p:nvPicPr>
        <p:blipFill>
          <a:blip r:embed="rId4"/>
          <a:stretch>
            <a:fillRect/>
          </a:stretch>
        </p:blipFill>
        <p:spPr>
          <a:xfrm>
            <a:off x="2476349" y="73693"/>
            <a:ext cx="598800" cy="644361"/>
          </a:xfrm>
          <a:prstGeom prst="rect">
            <a:avLst/>
          </a:prstGeom>
        </p:spPr>
      </p:pic>
      <p:sp>
        <p:nvSpPr>
          <p:cNvPr id="11" name="Rectangle 4">
            <a:extLst>
              <a:ext uri="{FF2B5EF4-FFF2-40B4-BE49-F238E27FC236}">
                <a16:creationId xmlns:a16="http://schemas.microsoft.com/office/drawing/2014/main" id="{DBE84D16-AD63-D4E1-2AAB-A00812A718A1}"/>
              </a:ext>
            </a:extLst>
          </p:cNvPr>
          <p:cNvSpPr>
            <a:spLocks noChangeArrowheads="1"/>
          </p:cNvSpPr>
          <p:nvPr/>
        </p:nvSpPr>
        <p:spPr bwMode="auto">
          <a:xfrm>
            <a:off x="338672" y="1034136"/>
            <a:ext cx="56249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000" b="1" dirty="0">
                <a:latin typeface="Times New Roman" panose="02020603050405020304" pitchFamily="18" charset="0"/>
              </a:rPr>
              <a:t>Em </a:t>
            </a:r>
            <a:r>
              <a:rPr lang="en-US" altLang="vi-VN" sz="2000" b="1" dirty="0" err="1">
                <a:latin typeface="Times New Roman" panose="02020603050405020304" pitchFamily="18" charset="0"/>
              </a:rPr>
              <a:t>tham</a:t>
            </a:r>
            <a:r>
              <a:rPr lang="en-US" altLang="vi-VN" sz="2000" b="1" dirty="0">
                <a:latin typeface="Times New Roman" panose="02020603050405020304" pitchFamily="18" charset="0"/>
              </a:rPr>
              <a:t> </a:t>
            </a:r>
            <a:r>
              <a:rPr lang="en-US" altLang="vi-VN" sz="2000" b="1" dirty="0" err="1">
                <a:latin typeface="Times New Roman" panose="02020603050405020304" pitchFamily="18" charset="0"/>
              </a:rPr>
              <a:t>khảo</a:t>
            </a:r>
            <a:r>
              <a:rPr lang="en-US" altLang="vi-VN" sz="2000" b="1" dirty="0">
                <a:latin typeface="Times New Roman" panose="02020603050405020304" pitchFamily="18" charset="0"/>
              </a:rPr>
              <a:t> </a:t>
            </a:r>
            <a:r>
              <a:rPr lang="en-US" altLang="vi-VN" sz="2000" b="1" dirty="0" err="1">
                <a:latin typeface="Times New Roman" panose="02020603050405020304" pitchFamily="18" charset="0"/>
              </a:rPr>
              <a:t>các</a:t>
            </a:r>
            <a:r>
              <a:rPr lang="en-US" altLang="vi-VN" sz="2000" b="1" dirty="0">
                <a:latin typeface="Times New Roman" panose="02020603050405020304" pitchFamily="18" charset="0"/>
              </a:rPr>
              <a:t> </a:t>
            </a:r>
            <a:r>
              <a:rPr lang="en-US" altLang="vi-VN" sz="2000" b="1" dirty="0" err="1">
                <a:latin typeface="Times New Roman" panose="02020603050405020304" pitchFamily="18" charset="0"/>
              </a:rPr>
              <a:t>bài</a:t>
            </a:r>
            <a:r>
              <a:rPr lang="en-US" altLang="vi-VN" sz="2000" b="1" dirty="0">
                <a:latin typeface="Times New Roman" panose="02020603050405020304" pitchFamily="18" charset="0"/>
              </a:rPr>
              <a:t> </a:t>
            </a:r>
            <a:r>
              <a:rPr lang="en-US" altLang="vi-VN" sz="2000" b="1" dirty="0" err="1">
                <a:latin typeface="Times New Roman" panose="02020603050405020304" pitchFamily="18" charset="0"/>
              </a:rPr>
              <a:t>vẽ</a:t>
            </a:r>
            <a:r>
              <a:rPr lang="en-US" altLang="vi-VN" sz="2000" b="1" dirty="0">
                <a:latin typeface="Times New Roman" panose="02020603050405020304" pitchFamily="18" charset="0"/>
              </a:rPr>
              <a:t> </a:t>
            </a:r>
            <a:r>
              <a:rPr lang="en-US" altLang="vi-VN" sz="2000" b="1" dirty="0" err="1">
                <a:latin typeface="Times New Roman" panose="02020603050405020304" pitchFamily="18" charset="0"/>
              </a:rPr>
              <a:t>trong</a:t>
            </a:r>
            <a:r>
              <a:rPr lang="en-US" altLang="vi-VN" sz="2000" b="1" dirty="0">
                <a:latin typeface="Times New Roman" panose="02020603050405020304" pitchFamily="18" charset="0"/>
              </a:rPr>
              <a:t> </a:t>
            </a:r>
            <a:r>
              <a:rPr lang="en-US" altLang="vi-VN" sz="2000" b="1">
                <a:latin typeface="Times New Roman" panose="02020603050405020304" pitchFamily="18" charset="0"/>
              </a:rPr>
              <a:t>SGK 68 </a:t>
            </a:r>
            <a:endPar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8AE61A0D-28DC-CD5E-F76A-9CA4476D3032}"/>
              </a:ext>
            </a:extLst>
          </p:cNvPr>
          <p:cNvPicPr>
            <a:picLocks noChangeAspect="1"/>
          </p:cNvPicPr>
          <p:nvPr/>
        </p:nvPicPr>
        <p:blipFill rotWithShape="1">
          <a:blip r:embed="rId5">
            <a:extLst>
              <a:ext uri="{28A0092B-C50C-407E-A947-70E740481C1C}">
                <a14:useLocalDpi xmlns:a14="http://schemas.microsoft.com/office/drawing/2010/main" val="0"/>
              </a:ext>
            </a:extLst>
          </a:blip>
          <a:srcRect b="36462"/>
          <a:stretch/>
        </p:blipFill>
        <p:spPr>
          <a:xfrm flipV="1">
            <a:off x="1884" y="2066255"/>
            <a:ext cx="12275839" cy="4791743"/>
          </a:xfrm>
          <a:prstGeom prst="rect">
            <a:avLst/>
          </a:prstGeom>
        </p:spPr>
      </p:pic>
      <p:pic>
        <p:nvPicPr>
          <p:cNvPr id="10" name="Picture 9">
            <a:extLst>
              <a:ext uri="{FF2B5EF4-FFF2-40B4-BE49-F238E27FC236}">
                <a16:creationId xmlns:a16="http://schemas.microsoft.com/office/drawing/2014/main" id="{2E456A3A-6CC9-4652-9AFA-86AA2201B0D7}"/>
              </a:ext>
            </a:extLst>
          </p:cNvPr>
          <p:cNvPicPr>
            <a:picLocks noChangeAspect="1"/>
          </p:cNvPicPr>
          <p:nvPr/>
        </p:nvPicPr>
        <p:blipFill>
          <a:blip r:embed="rId6"/>
          <a:stretch>
            <a:fillRect/>
          </a:stretch>
        </p:blipFill>
        <p:spPr>
          <a:xfrm>
            <a:off x="1108265" y="1602094"/>
            <a:ext cx="2523072" cy="5184394"/>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E0C0073F-E1D4-353C-8162-2376CF7B1D1B}"/>
              </a:ext>
            </a:extLst>
          </p:cNvPr>
          <p:cNvPicPr>
            <a:picLocks noChangeAspect="1"/>
          </p:cNvPicPr>
          <p:nvPr/>
        </p:nvPicPr>
        <p:blipFill>
          <a:blip r:embed="rId7"/>
          <a:stretch>
            <a:fillRect/>
          </a:stretch>
        </p:blipFill>
        <p:spPr>
          <a:xfrm>
            <a:off x="4051955" y="1221262"/>
            <a:ext cx="1855654" cy="5729658"/>
          </a:xfrm>
          <a:prstGeom prst="rect">
            <a:avLst/>
          </a:prstGeom>
        </p:spPr>
      </p:pic>
      <p:pic>
        <p:nvPicPr>
          <p:cNvPr id="14" name="Picture 13">
            <a:extLst>
              <a:ext uri="{FF2B5EF4-FFF2-40B4-BE49-F238E27FC236}">
                <a16:creationId xmlns:a16="http://schemas.microsoft.com/office/drawing/2014/main" id="{D8B4EF87-523C-18C9-3ACD-E5C77D89A7C9}"/>
              </a:ext>
            </a:extLst>
          </p:cNvPr>
          <p:cNvPicPr>
            <a:picLocks noChangeAspect="1"/>
          </p:cNvPicPr>
          <p:nvPr/>
        </p:nvPicPr>
        <p:blipFill>
          <a:blip r:embed="rId8"/>
          <a:stretch>
            <a:fillRect/>
          </a:stretch>
        </p:blipFill>
        <p:spPr>
          <a:xfrm>
            <a:off x="6353461" y="1089650"/>
            <a:ext cx="2032769" cy="5727204"/>
          </a:xfrm>
          <a:prstGeom prst="rect">
            <a:avLst/>
          </a:prstGeom>
        </p:spPr>
      </p:pic>
      <p:pic>
        <p:nvPicPr>
          <p:cNvPr id="15" name="Picture 14">
            <a:extLst>
              <a:ext uri="{FF2B5EF4-FFF2-40B4-BE49-F238E27FC236}">
                <a16:creationId xmlns:a16="http://schemas.microsoft.com/office/drawing/2014/main" id="{699819F8-4D23-CB22-0098-FA21018E6431}"/>
              </a:ext>
            </a:extLst>
          </p:cNvPr>
          <p:cNvPicPr>
            <a:picLocks noChangeAspect="1"/>
          </p:cNvPicPr>
          <p:nvPr/>
        </p:nvPicPr>
        <p:blipFill>
          <a:blip r:embed="rId9"/>
          <a:stretch>
            <a:fillRect/>
          </a:stretch>
        </p:blipFill>
        <p:spPr>
          <a:xfrm>
            <a:off x="8518434" y="811826"/>
            <a:ext cx="2897711" cy="5974661"/>
          </a:xfrm>
          <a:prstGeom prst="rect">
            <a:avLst/>
          </a:prstGeom>
        </p:spPr>
      </p:pic>
    </p:spTree>
    <p:extLst>
      <p:ext uri="{BB962C8B-B14F-4D97-AF65-F5344CB8AC3E}">
        <p14:creationId xmlns:p14="http://schemas.microsoft.com/office/powerpoint/2010/main" val="3060265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Background lịch sử đẹp nhất - Trung Tâm Đào Tạo Việt Á">
            <a:extLst>
              <a:ext uri="{FF2B5EF4-FFF2-40B4-BE49-F238E27FC236}">
                <a16:creationId xmlns:a16="http://schemas.microsoft.com/office/drawing/2014/main" id="{66BF3EC0-88E8-A67C-13F5-AC791B0C54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620"/>
            <a:ext cx="12277724" cy="71532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a:extLst>
              <a:ext uri="{FF2B5EF4-FFF2-40B4-BE49-F238E27FC236}">
                <a16:creationId xmlns:a16="http://schemas.microsoft.com/office/drawing/2014/main" id="{70E7A8BD-C8D0-E5BA-66E3-9652E3606FA5}"/>
              </a:ext>
            </a:extLst>
          </p:cNvPr>
          <p:cNvSpPr>
            <a:spLocks noChangeArrowheads="1"/>
          </p:cNvSpPr>
          <p:nvPr/>
        </p:nvSpPr>
        <p:spPr bwMode="auto">
          <a:xfrm>
            <a:off x="1333644" y="2305615"/>
            <a:ext cx="9610436"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vi-VN"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Lựa chọn vật liệu, xác định tỉ lệ nhân vật và thực hiện theo các bước gợi ý</a:t>
            </a:r>
            <a:r>
              <a:rPr lang="vi-VN"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vi-VN" sz="2800" dirty="0">
              <a:latin typeface="Times New Roman" panose="02020603050405020304" pitchFamily="18" charset="0"/>
              <a:ea typeface="Calibri" panose="020F0502020204030204" pitchFamily="34" charset="0"/>
              <a:cs typeface="Times New Roman" panose="02020603050405020304" pitchFamily="18" charset="0"/>
            </a:endParaRPr>
          </a:p>
          <a:p>
            <a:r>
              <a:rPr lang="en-US"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i="1">
                <a:solidFill>
                  <a:srgbClr val="0070C0"/>
                </a:solidFill>
                <a:latin typeface="Calibri" panose="020F0502020204030204" pitchFamily="34" charset="0"/>
                <a:ea typeface="Calibri" panose="020F0502020204030204" pitchFamily="34" charset="0"/>
                <a:cs typeface="Times New Roman" panose="02020603050405020304" pitchFamily="18" charset="0"/>
              </a:rPr>
              <a:t>Lưu ý</a:t>
            </a:r>
            <a:r>
              <a:rPr lang="en-US"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 Có thể cuộn giấy thành ống nhỏ hoặc sử dụng ống tre, ống hút,… để tạo các bộ phận của đồ chơi.</a:t>
            </a:r>
            <a:endPar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2800" b="1" dirty="0">
              <a:solidFill>
                <a:srgbClr val="0070C0"/>
              </a:solidFill>
              <a:latin typeface="Calibri" panose="020F05020202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77AA0C2B-DD28-4B65-2B0B-383D08382718}"/>
              </a:ext>
            </a:extLst>
          </p:cNvPr>
          <p:cNvSpPr txBox="1"/>
          <p:nvPr/>
        </p:nvSpPr>
        <p:spPr>
          <a:xfrm>
            <a:off x="3374265" y="206062"/>
            <a:ext cx="4546241" cy="461665"/>
          </a:xfrm>
          <a:prstGeom prst="rect">
            <a:avLst/>
          </a:prstGeom>
          <a:noFill/>
        </p:spPr>
        <p:txBody>
          <a:bodyPr wrap="square">
            <a:spAutoFit/>
          </a:bodyPr>
          <a:lstStyle/>
          <a:p>
            <a:pPr>
              <a:defRPr/>
            </a:pPr>
            <a:r>
              <a:rPr lang="en-US" altLang="vi-VN" sz="2400" b="1" dirty="0">
                <a:latin typeface="Times New Roman" panose="02020603050405020304" pitchFamily="18" charset="0"/>
              </a:rPr>
              <a:t>HOẠT ĐỘNG 3: THỰC HÀNH</a:t>
            </a:r>
          </a:p>
        </p:txBody>
      </p:sp>
    </p:spTree>
    <p:extLst>
      <p:ext uri="{BB962C8B-B14F-4D97-AF65-F5344CB8AC3E}">
        <p14:creationId xmlns:p14="http://schemas.microsoft.com/office/powerpoint/2010/main" val="1912350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Background lịch sử đẹp nhất - Trung Tâm Đào Tạo Việt Á">
            <a:extLst>
              <a:ext uri="{FF2B5EF4-FFF2-40B4-BE49-F238E27FC236}">
                <a16:creationId xmlns:a16="http://schemas.microsoft.com/office/drawing/2014/main" id="{D1C5E65B-9D35-F0CC-2256-D2888BA558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4" y="0"/>
            <a:ext cx="12277724" cy="71532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4">
            <a:extLst>
              <a:ext uri="{FF2B5EF4-FFF2-40B4-BE49-F238E27FC236}">
                <a16:creationId xmlns:a16="http://schemas.microsoft.com/office/drawing/2014/main" id="{DBE84D16-AD63-D4E1-2AAB-A00812A718A1}"/>
              </a:ext>
            </a:extLst>
          </p:cNvPr>
          <p:cNvSpPr>
            <a:spLocks noChangeArrowheads="1"/>
          </p:cNvSpPr>
          <p:nvPr/>
        </p:nvSpPr>
        <p:spPr bwMode="auto">
          <a:xfrm>
            <a:off x="1699491" y="2908238"/>
            <a:ext cx="965857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vi-VN"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Nhắc</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lại</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kiến</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thức</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đã</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học</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ở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tiết</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1</a:t>
            </a:r>
            <a:r>
              <a:rPr lang="vi-VN"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a:t>
            </a:r>
            <a:endParaRPr lang="vi-VN" sz="2800"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r>
              <a:rPr lang="vi-VN"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Chia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sẻ</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cách</a:t>
            </a:r>
            <a:r>
              <a:rPr lang="en-US" sz="2800" b="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tạo hình đồ chơi nhân vật múa gậy trông trăng </a:t>
            </a:r>
            <a:r>
              <a:rPr lang="en-US" sz="2800" b="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của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mình</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của</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bạn</a:t>
            </a:r>
            <a:r>
              <a:rPr lang="vi-VN"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a:t>
            </a:r>
            <a:endParaRPr lang="vi-VN" sz="2800"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2800" b="1" dirty="0">
              <a:solidFill>
                <a:srgbClr val="0070C0"/>
              </a:solidFill>
              <a:latin typeface="Calibri" panose="020F0502020204030204" pitchFamily="34" charset="0"/>
              <a:ea typeface="Calibri" panose="020F0502020204030204" pitchFamily="34" charset="0"/>
            </a:endParaRPr>
          </a:p>
        </p:txBody>
      </p:sp>
      <p:sp>
        <p:nvSpPr>
          <p:cNvPr id="2" name="Rectangle 4">
            <a:extLst>
              <a:ext uri="{FF2B5EF4-FFF2-40B4-BE49-F238E27FC236}">
                <a16:creationId xmlns:a16="http://schemas.microsoft.com/office/drawing/2014/main" id="{82F342C2-AD4C-5F73-5DAE-EF234CD2CA5E}"/>
              </a:ext>
            </a:extLst>
          </p:cNvPr>
          <p:cNvSpPr>
            <a:spLocks noChangeArrowheads="1"/>
          </p:cNvSpPr>
          <p:nvPr/>
        </p:nvSpPr>
        <p:spPr bwMode="auto">
          <a:xfrm>
            <a:off x="1796867" y="1743580"/>
            <a:ext cx="99425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2400" b="1">
                <a:latin typeface="Times New Roman" panose="02020603050405020304" pitchFamily="18" charset="0"/>
                <a:cs typeface="Times New Roman" panose="02020603050405020304" pitchFamily="18" charset="0"/>
              </a:rPr>
              <a:t>Hoạt động 3. </a:t>
            </a: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 hình đồ chơi nhân vật múa gậy trông trăng.</a:t>
            </a:r>
          </a:p>
          <a:p>
            <a:pPr algn="ctr">
              <a:defRPr/>
            </a:pP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1370978-D30A-DA01-1F10-DA07CD27B4FB}"/>
              </a:ext>
            </a:extLst>
          </p:cNvPr>
          <p:cNvPicPr>
            <a:picLocks noChangeAspect="1"/>
          </p:cNvPicPr>
          <p:nvPr/>
        </p:nvPicPr>
        <p:blipFill>
          <a:blip r:embed="rId4"/>
          <a:stretch>
            <a:fillRect/>
          </a:stretch>
        </p:blipFill>
        <p:spPr>
          <a:xfrm>
            <a:off x="1497467" y="1743580"/>
            <a:ext cx="598800" cy="644361"/>
          </a:xfrm>
          <a:prstGeom prst="rect">
            <a:avLst/>
          </a:prstGeom>
        </p:spPr>
      </p:pic>
    </p:spTree>
    <p:extLst>
      <p:ext uri="{BB962C8B-B14F-4D97-AF65-F5344CB8AC3E}">
        <p14:creationId xmlns:p14="http://schemas.microsoft.com/office/powerpoint/2010/main" val="1190910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Background lịch sử đẹp nhất - Trung Tâm Đào Tạo Việt Á">
            <a:extLst>
              <a:ext uri="{FF2B5EF4-FFF2-40B4-BE49-F238E27FC236}">
                <a16:creationId xmlns:a16="http://schemas.microsoft.com/office/drawing/2014/main" id="{D1C5E65B-9D35-F0CC-2256-D2888BA558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8614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481E55CE-0F6A-3510-CBCF-96A68B789416}"/>
              </a:ext>
            </a:extLst>
          </p:cNvPr>
          <p:cNvSpPr>
            <a:spLocks noChangeArrowheads="1"/>
          </p:cNvSpPr>
          <p:nvPr/>
        </p:nvSpPr>
        <p:spPr bwMode="auto">
          <a:xfrm>
            <a:off x="3607250" y="343184"/>
            <a:ext cx="63772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4.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Trưng</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sẻ</a:t>
            </a: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2BCEB98C-5EB2-3F35-2E4C-0E5EE931D676}"/>
              </a:ext>
            </a:extLst>
          </p:cNvPr>
          <p:cNvPicPr>
            <a:picLocks noChangeAspect="1"/>
          </p:cNvPicPr>
          <p:nvPr/>
        </p:nvPicPr>
        <p:blipFill rotWithShape="1">
          <a:blip r:embed="rId4"/>
          <a:srcRect b="15473"/>
          <a:stretch/>
        </p:blipFill>
        <p:spPr>
          <a:xfrm>
            <a:off x="3031428" y="289955"/>
            <a:ext cx="660916" cy="593088"/>
          </a:xfrm>
          <a:prstGeom prst="rect">
            <a:avLst/>
          </a:prstGeom>
        </p:spPr>
      </p:pic>
      <p:sp>
        <p:nvSpPr>
          <p:cNvPr id="8" name="Rectangle 4">
            <a:extLst>
              <a:ext uri="{FF2B5EF4-FFF2-40B4-BE49-F238E27FC236}">
                <a16:creationId xmlns:a16="http://schemas.microsoft.com/office/drawing/2014/main" id="{EC38EF27-3AEF-B1DE-6B34-98A0DAD9C50C}"/>
              </a:ext>
            </a:extLst>
          </p:cNvPr>
          <p:cNvSpPr>
            <a:spLocks noChangeArrowheads="1"/>
          </p:cNvSpPr>
          <p:nvPr/>
        </p:nvSpPr>
        <p:spPr bwMode="auto">
          <a:xfrm>
            <a:off x="3911738" y="2046700"/>
            <a:ext cx="847898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Cùng</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bạn</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trưng</a:t>
            </a:r>
            <a:r>
              <a:rPr lang="en-US" altLang="vi-VN" sz="2400" b="1" dirty="0">
                <a:latin typeface="Times New Roman" panose="02020603050405020304" pitchFamily="18" charset="0"/>
              </a:rPr>
              <a:t> </a:t>
            </a:r>
            <a:r>
              <a:rPr lang="en-US" altLang="vi-VN" sz="2400" b="1" err="1">
                <a:latin typeface="Times New Roman" panose="02020603050405020304" pitchFamily="18" charset="0"/>
              </a:rPr>
              <a:t>bày</a:t>
            </a:r>
            <a:r>
              <a:rPr lang="en-US" altLang="vi-VN" sz="2400" b="1">
                <a:latin typeface="Times New Roman" panose="02020603050405020304" pitchFamily="18" charset="0"/>
              </a:rPr>
              <a:t> sản phẩm và chia sẻ:</a:t>
            </a:r>
            <a:endParaRPr lang="en-US" altLang="vi-VN" sz="2400" b="1" dirty="0">
              <a:latin typeface="Times New Roman" panose="02020603050405020304" pitchFamily="18" charset="0"/>
            </a:endParaRPr>
          </a:p>
          <a:p>
            <a:pPr>
              <a:defRPr/>
            </a:pP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Giới</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thiệu</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trình</a:t>
            </a:r>
            <a:r>
              <a:rPr lang="en-US" altLang="vi-VN" sz="2400" b="1" dirty="0">
                <a:latin typeface="Times New Roman" panose="02020603050405020304" pitchFamily="18" charset="0"/>
              </a:rPr>
              <a:t> </a:t>
            </a:r>
            <a:r>
              <a:rPr lang="en-US" altLang="vi-VN" sz="2400" b="1" err="1">
                <a:latin typeface="Times New Roman" panose="02020603050405020304" pitchFamily="18" charset="0"/>
              </a:rPr>
              <a:t>bày</a:t>
            </a:r>
            <a:r>
              <a:rPr lang="en-US" altLang="vi-VN" sz="2400" b="1">
                <a:latin typeface="Times New Roman" panose="02020603050405020304" pitchFamily="18" charset="0"/>
              </a:rPr>
              <a:t> sản phẩm với </a:t>
            </a:r>
            <a:r>
              <a:rPr lang="en-US" altLang="vi-VN" sz="2400" b="1" dirty="0" err="1">
                <a:latin typeface="Times New Roman" panose="02020603050405020304" pitchFamily="18" charset="0"/>
              </a:rPr>
              <a:t>các</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bạn</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về</a:t>
            </a:r>
            <a:r>
              <a:rPr lang="en-US" altLang="vi-VN" sz="2400" b="1" dirty="0">
                <a:latin typeface="Times New Roman" panose="02020603050405020304" pitchFamily="18" charset="0"/>
              </a:rPr>
              <a:t>:</a:t>
            </a:r>
          </a:p>
          <a:p>
            <a:pPr>
              <a:defRPr/>
            </a:pP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a:solidFill>
                  <a:srgbClr val="0070C0"/>
                </a:solidFill>
                <a:latin typeface="Calibri" panose="020F0502020204030204" pitchFamily="34" charset="0"/>
                <a:ea typeface="Calibri" panose="020F0502020204030204" pitchFamily="34" charset="0"/>
                <a:cs typeface="Times New Roman" panose="02020603050405020304" pitchFamily="18" charset="0"/>
              </a:rPr>
              <a:t>+ Sản phẩm yêu thích</a:t>
            </a:r>
            <a:endPar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defRPr/>
            </a:pP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a:solidFill>
                  <a:srgbClr val="0070C0"/>
                </a:solidFill>
                <a:latin typeface="Calibri" panose="020F0502020204030204" pitchFamily="34" charset="0"/>
                <a:ea typeface="Calibri" panose="020F0502020204030204" pitchFamily="34" charset="0"/>
                <a:cs typeface="Times New Roman" panose="02020603050405020304" pitchFamily="18" charset="0"/>
              </a:rPr>
              <a:t>+ Vật liệu tạo đồ chơi</a:t>
            </a:r>
            <a:r>
              <a:rPr lang="vi-VN" sz="2400" b="1">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defRPr/>
            </a:pP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a:solidFill>
                  <a:srgbClr val="0070C0"/>
                </a:solidFill>
                <a:latin typeface="Calibri" panose="020F0502020204030204" pitchFamily="34" charset="0"/>
                <a:ea typeface="Calibri" panose="020F0502020204030204" pitchFamily="34" charset="0"/>
                <a:cs typeface="Times New Roman" panose="02020603050405020304" pitchFamily="18" charset="0"/>
              </a:rPr>
              <a:t>+ Hình, màu, cách trang trí đồ chơi.</a:t>
            </a:r>
            <a:endPar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defRPr/>
            </a:pP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a:solidFill>
                  <a:srgbClr val="0070C0"/>
                </a:solidFill>
                <a:latin typeface="Calibri" panose="020F0502020204030204" pitchFamily="34" charset="0"/>
                <a:ea typeface="Calibri" panose="020F0502020204030204" pitchFamily="34" charset="0"/>
                <a:cs typeface="Times New Roman" panose="02020603050405020304" pitchFamily="18" charset="0"/>
              </a:rPr>
              <a:t>+ Nguyên lí được sử dụng để sáng tạo đồ chơi.</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a:p>
            <a:r>
              <a:rPr lang="en-US" sz="2400" b="1" dirty="0">
                <a:solidFill>
                  <a:srgbClr val="0070C0"/>
                </a:solidFill>
                <a:latin typeface="Calibri" panose="020F0502020204030204" pitchFamily="34" charset="0"/>
                <a:ea typeface="Calibri" panose="020F0502020204030204" pitchFamily="34" charset="0"/>
              </a:rPr>
              <a:t>   </a:t>
            </a:r>
            <a:r>
              <a:rPr lang="en-US" sz="2400" b="1">
                <a:solidFill>
                  <a:srgbClr val="0070C0"/>
                </a:solidFill>
                <a:latin typeface="Calibri" panose="020F0502020204030204" pitchFamily="34" charset="0"/>
                <a:ea typeface="Calibri" panose="020F0502020204030204" pitchFamily="34" charset="0"/>
              </a:rPr>
              <a:t>+ Ý nghĩa của đồ chơi dân gian trong cuộc sống.</a:t>
            </a:r>
            <a:endParaRPr lang="en-US" sz="2400" b="1" dirty="0">
              <a:solidFill>
                <a:srgbClr val="0070C0"/>
              </a:solidFill>
              <a:latin typeface="Calibri" panose="020F0502020204030204" pitchFamily="34" charset="0"/>
              <a:ea typeface="Calibri" panose="020F0502020204030204" pitchFamily="34" charset="0"/>
            </a:endParaRPr>
          </a:p>
          <a:p>
            <a:r>
              <a:rPr lang="en-US" sz="2400" b="1">
                <a:solidFill>
                  <a:srgbClr val="0070C0"/>
                </a:solidFill>
                <a:latin typeface="Calibri" panose="020F0502020204030204" pitchFamily="34" charset="0"/>
                <a:ea typeface="Calibri" panose="020F0502020204030204" pitchFamily="34" charset="0"/>
              </a:rPr>
              <a:t>   - Em có ý tưởng điều chỉnh như thế nào để sản phẩm hoàn thiện hơn.</a:t>
            </a:r>
            <a:endParaRPr lang="en-US" sz="2400" b="1" dirty="0">
              <a:solidFill>
                <a:srgbClr val="0070C0"/>
              </a:solidFill>
              <a:latin typeface="Calibri" panose="020F0502020204030204" pitchFamily="34" charset="0"/>
              <a:ea typeface="Calibri" panose="020F0502020204030204" pitchFamily="34" charset="0"/>
            </a:endParaRPr>
          </a:p>
        </p:txBody>
      </p:sp>
      <p:pic>
        <p:nvPicPr>
          <p:cNvPr id="3" name="Picture 2">
            <a:extLst>
              <a:ext uri="{FF2B5EF4-FFF2-40B4-BE49-F238E27FC236}">
                <a16:creationId xmlns:a16="http://schemas.microsoft.com/office/drawing/2014/main" id="{13D007BE-0E1F-7756-AD8A-B19A998F016A}"/>
              </a:ext>
            </a:extLst>
          </p:cNvPr>
          <p:cNvPicPr>
            <a:picLocks noChangeAspect="1"/>
          </p:cNvPicPr>
          <p:nvPr/>
        </p:nvPicPr>
        <p:blipFill>
          <a:blip r:embed="rId5"/>
          <a:stretch>
            <a:fillRect/>
          </a:stretch>
        </p:blipFill>
        <p:spPr>
          <a:xfrm>
            <a:off x="198720" y="1543895"/>
            <a:ext cx="3514298" cy="4759591"/>
          </a:xfrm>
          <a:prstGeom prst="rect">
            <a:avLst/>
          </a:prstGeom>
        </p:spPr>
      </p:pic>
    </p:spTree>
    <p:extLst>
      <p:ext uri="{BB962C8B-B14F-4D97-AF65-F5344CB8AC3E}">
        <p14:creationId xmlns:p14="http://schemas.microsoft.com/office/powerpoint/2010/main" val="3301686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9A7BA37-DB2D-3090-E3F7-854F9B0B7978}"/>
              </a:ext>
            </a:extLst>
          </p:cNvPr>
          <p:cNvGrpSpPr/>
          <p:nvPr/>
        </p:nvGrpSpPr>
        <p:grpSpPr>
          <a:xfrm>
            <a:off x="-12192" y="-160256"/>
            <a:ext cx="12204192" cy="7018256"/>
            <a:chOff x="-2956" y="-73891"/>
            <a:chExt cx="12204192" cy="6287679"/>
          </a:xfrm>
        </p:grpSpPr>
        <p:pic>
          <p:nvPicPr>
            <p:cNvPr id="30" name="Picture 29">
              <a:extLst>
                <a:ext uri="{FF2B5EF4-FFF2-40B4-BE49-F238E27FC236}">
                  <a16:creationId xmlns:a16="http://schemas.microsoft.com/office/drawing/2014/main" id="{3C3FB8D4-7A2F-E07F-0CAB-7D3F9AB33979}"/>
                </a:ext>
              </a:extLst>
            </p:cNvPr>
            <p:cNvPicPr>
              <a:picLocks noChangeAspect="1"/>
            </p:cNvPicPr>
            <p:nvPr/>
          </p:nvPicPr>
          <p:blipFill rotWithShape="1">
            <a:blip r:embed="rId3"/>
            <a:srcRect l="-1" r="115" b="8316"/>
            <a:stretch/>
          </p:blipFill>
          <p:spPr>
            <a:xfrm flipH="1">
              <a:off x="9238" y="-73891"/>
              <a:ext cx="12191998" cy="6287679"/>
            </a:xfrm>
            <a:prstGeom prst="rect">
              <a:avLst/>
            </a:prstGeom>
          </p:spPr>
        </p:pic>
        <p:pic>
          <p:nvPicPr>
            <p:cNvPr id="10" name="Picture 9">
              <a:extLst>
                <a:ext uri="{FF2B5EF4-FFF2-40B4-BE49-F238E27FC236}">
                  <a16:creationId xmlns:a16="http://schemas.microsoft.com/office/drawing/2014/main" id="{6E5D995C-2FB7-E538-F95A-499423A26128}"/>
                </a:ext>
              </a:extLst>
            </p:cNvPr>
            <p:cNvPicPr>
              <a:picLocks noChangeAspect="1"/>
            </p:cNvPicPr>
            <p:nvPr/>
          </p:nvPicPr>
          <p:blipFill rotWithShape="1">
            <a:blip r:embed="rId3"/>
            <a:srcRect l="97358" t="53670" r="115" b="25051"/>
            <a:stretch/>
          </p:blipFill>
          <p:spPr>
            <a:xfrm flipH="1">
              <a:off x="-2956" y="3980873"/>
              <a:ext cx="261575" cy="1237672"/>
            </a:xfrm>
            <a:prstGeom prst="rect">
              <a:avLst/>
            </a:prstGeom>
          </p:spPr>
        </p:pic>
      </p:grpSp>
      <p:sp>
        <p:nvSpPr>
          <p:cNvPr id="11" name="Rectangle 4">
            <a:extLst>
              <a:ext uri="{FF2B5EF4-FFF2-40B4-BE49-F238E27FC236}">
                <a16:creationId xmlns:a16="http://schemas.microsoft.com/office/drawing/2014/main" id="{DBE84D16-AD63-D4E1-2AAB-A00812A718A1}"/>
              </a:ext>
            </a:extLst>
          </p:cNvPr>
          <p:cNvSpPr>
            <a:spLocks noChangeArrowheads="1"/>
          </p:cNvSpPr>
          <p:nvPr/>
        </p:nvSpPr>
        <p:spPr bwMode="auto">
          <a:xfrm>
            <a:off x="412137" y="1072841"/>
            <a:ext cx="1153971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000" b="1" dirty="0">
                <a:latin typeface="Times New Roman" panose="02020603050405020304" pitchFamily="18" charset="0"/>
              </a:rPr>
              <a:t>- </a:t>
            </a:r>
            <a:r>
              <a:rPr lang="en-US" altLang="vi-VN" sz="2000" b="1">
                <a:latin typeface="Times New Roman" panose="02020603050405020304" pitchFamily="18" charset="0"/>
              </a:rPr>
              <a:t>Quan sát hình trang 65 và tìm hiểu để nhận biết them về các hình ảnh, màu sắc và ý nghĩa của đồ chơi dân gian tiến sĩ giấy và hai ông đánh gậy.</a:t>
            </a:r>
            <a:endParaRPr lang="en-US" altLang="vi-VN" sz="2000" b="1" dirty="0">
              <a:latin typeface="Times New Roman" panose="02020603050405020304" pitchFamily="18" charset="0"/>
            </a:endParaRPr>
          </a:p>
          <a:p>
            <a:pPr>
              <a:defRPr/>
            </a:pPr>
            <a:endPar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4">
            <a:extLst>
              <a:ext uri="{FF2B5EF4-FFF2-40B4-BE49-F238E27FC236}">
                <a16:creationId xmlns:a16="http://schemas.microsoft.com/office/drawing/2014/main" id="{82F342C2-AD4C-5F73-5DAE-EF234CD2CA5E}"/>
              </a:ext>
            </a:extLst>
          </p:cNvPr>
          <p:cNvSpPr>
            <a:spLocks noChangeArrowheads="1"/>
          </p:cNvSpPr>
          <p:nvPr/>
        </p:nvSpPr>
        <p:spPr bwMode="auto">
          <a:xfrm>
            <a:off x="1272550" y="453286"/>
            <a:ext cx="106793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5.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đồ chơi dân gian tiến sĩ giấy và hai ông đánh gậy</a:t>
            </a: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F70B32A-1B20-5AA7-B2EF-D83CB5718143}"/>
              </a:ext>
            </a:extLst>
          </p:cNvPr>
          <p:cNvPicPr>
            <a:picLocks noChangeAspect="1"/>
          </p:cNvPicPr>
          <p:nvPr/>
        </p:nvPicPr>
        <p:blipFill>
          <a:blip r:embed="rId4"/>
          <a:stretch>
            <a:fillRect/>
          </a:stretch>
        </p:blipFill>
        <p:spPr>
          <a:xfrm>
            <a:off x="593622" y="352058"/>
            <a:ext cx="666734" cy="654433"/>
          </a:xfrm>
          <a:prstGeom prst="rect">
            <a:avLst/>
          </a:prstGeom>
        </p:spPr>
      </p:pic>
      <p:pic>
        <p:nvPicPr>
          <p:cNvPr id="6" name="Picture 5">
            <a:extLst>
              <a:ext uri="{FF2B5EF4-FFF2-40B4-BE49-F238E27FC236}">
                <a16:creationId xmlns:a16="http://schemas.microsoft.com/office/drawing/2014/main" id="{7B927BB3-3C01-1C8B-44D1-56364B63B488}"/>
              </a:ext>
            </a:extLst>
          </p:cNvPr>
          <p:cNvPicPr>
            <a:picLocks noChangeAspect="1"/>
          </p:cNvPicPr>
          <p:nvPr/>
        </p:nvPicPr>
        <p:blipFill rotWithShape="1">
          <a:blip r:embed="rId5"/>
          <a:srcRect l="14371" t="33168" r="15021" b="26428"/>
          <a:stretch/>
        </p:blipFill>
        <p:spPr>
          <a:xfrm>
            <a:off x="5994400" y="2100783"/>
            <a:ext cx="5573001" cy="4335639"/>
          </a:xfrm>
          <a:prstGeom prst="rect">
            <a:avLst/>
          </a:prstGeom>
          <a:ln>
            <a:noFill/>
          </a:ln>
          <a:effectLst>
            <a:outerShdw blurRad="292100" dist="139700" dir="2700000" algn="tl" rotWithShape="0">
              <a:srgbClr val="333333">
                <a:alpha val="65000"/>
              </a:srgbClr>
            </a:outerShdw>
          </a:effectLst>
        </p:spPr>
      </p:pic>
      <p:sp>
        <p:nvSpPr>
          <p:cNvPr id="7" name="Rectangle 4">
            <a:extLst>
              <a:ext uri="{FF2B5EF4-FFF2-40B4-BE49-F238E27FC236}">
                <a16:creationId xmlns:a16="http://schemas.microsoft.com/office/drawing/2014/main" id="{6BD388E5-3B03-1BE8-8228-4F1C7A2421DD}"/>
              </a:ext>
            </a:extLst>
          </p:cNvPr>
          <p:cNvSpPr>
            <a:spLocks noChangeArrowheads="1"/>
          </p:cNvSpPr>
          <p:nvPr/>
        </p:nvSpPr>
        <p:spPr bwMode="auto">
          <a:xfrm>
            <a:off x="550708" y="1705511"/>
            <a:ext cx="4397843"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endPar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defRPr/>
            </a:pP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a:solidFill>
                  <a:srgbClr val="0070C0"/>
                </a:solidFill>
                <a:latin typeface="Calibri" panose="020F0502020204030204" pitchFamily="34" charset="0"/>
                <a:ea typeface="Calibri" panose="020F0502020204030204" pitchFamily="34" charset="0"/>
                <a:cs typeface="Times New Roman" panose="02020603050405020304" pitchFamily="18" charset="0"/>
              </a:rPr>
              <a:t>+ Đồ chơi dân gian tiến sĩ giấy và hai ông đánh gậy được làm bằng vật liệu gì?</a:t>
            </a:r>
            <a:endPar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defRPr/>
            </a:pPr>
            <a:r>
              <a:rPr lang="en-US" sz="2000" b="1">
                <a:solidFill>
                  <a:srgbClr val="0070C0"/>
                </a:solidFill>
                <a:latin typeface="Calibri" panose="020F0502020204030204" pitchFamily="34" charset="0"/>
                <a:ea typeface="Calibri" panose="020F0502020204030204" pitchFamily="34" charset="0"/>
                <a:cs typeface="Times New Roman" panose="02020603050405020304" pitchFamily="18" charset="0"/>
              </a:rPr>
              <a:t> + Màu sắc, cách trang trí đồ chơi như thế nào?</a:t>
            </a:r>
            <a:endPar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defRPr/>
            </a:pPr>
            <a:r>
              <a:rPr lang="en-US" sz="2000" b="1">
                <a:solidFill>
                  <a:srgbClr val="0070C0"/>
                </a:solidFill>
                <a:latin typeface="Calibri" panose="020F0502020204030204" pitchFamily="34" charset="0"/>
                <a:ea typeface="Calibri" panose="020F0502020204030204" pitchFamily="34" charset="0"/>
                <a:cs typeface="Times New Roman" panose="02020603050405020304" pitchFamily="18" charset="0"/>
              </a:rPr>
              <a:t> + Đồ chơi dân gian tiến sĩ giấy và hai ông đánh gậy thường xuất hiện vào dịp nào trong năm?</a:t>
            </a:r>
            <a:endPar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defRPr/>
            </a:pPr>
            <a:r>
              <a:rPr lang="en-US" sz="2000" b="1">
                <a:solidFill>
                  <a:srgbClr val="0070C0"/>
                </a:solidFill>
                <a:latin typeface="Calibri" panose="020F0502020204030204" pitchFamily="34" charset="0"/>
                <a:ea typeface="Calibri" panose="020F0502020204030204" pitchFamily="34" charset="0"/>
                <a:cs typeface="Times New Roman" panose="02020603050405020304" pitchFamily="18" charset="0"/>
              </a:rPr>
              <a:t> + Đồ chơi dân gian tiến sĩ giấy và hai ông đánh gậy có ý nghĩa văn hóa như thế nào?</a:t>
            </a:r>
          </a:p>
          <a:p>
            <a:pPr>
              <a:defRPr/>
            </a:pPr>
            <a:endPar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772865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2689" b="15735"/>
          <a:stretch/>
        </p:blipFill>
        <p:spPr>
          <a:xfrm>
            <a:off x="0" y="-21426"/>
            <a:ext cx="12182018" cy="6858001"/>
          </a:xfrm>
          <a:prstGeom prst="rect">
            <a:avLst/>
          </a:prstGeom>
          <a:solidFill>
            <a:srgbClr val="FFFF00"/>
          </a:solidFill>
        </p:spPr>
      </p:pic>
      <p:pic>
        <p:nvPicPr>
          <p:cNvPr id="2" name="Picture 1">
            <a:extLst>
              <a:ext uri="{FF2B5EF4-FFF2-40B4-BE49-F238E27FC236}">
                <a16:creationId xmlns:a16="http://schemas.microsoft.com/office/drawing/2014/main" id="{38BC38CB-C592-80C7-9700-43FA4D796390}"/>
              </a:ext>
            </a:extLst>
          </p:cNvPr>
          <p:cNvPicPr>
            <a:picLocks noChangeAspect="1"/>
          </p:cNvPicPr>
          <p:nvPr/>
        </p:nvPicPr>
        <p:blipFill rotWithShape="1">
          <a:blip r:embed="rId4"/>
          <a:srcRect l="50061" t="47231" r="23004" b="25254"/>
          <a:stretch/>
        </p:blipFill>
        <p:spPr>
          <a:xfrm rot="21417423">
            <a:off x="5844246" y="1629572"/>
            <a:ext cx="5988435" cy="3556002"/>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8BF97054-EF55-D331-A83F-54C099F89096}"/>
              </a:ext>
            </a:extLst>
          </p:cNvPr>
          <p:cNvSpPr>
            <a:spLocks noChangeArrowheads="1"/>
          </p:cNvSpPr>
          <p:nvPr/>
        </p:nvSpPr>
        <p:spPr bwMode="auto">
          <a:xfrm>
            <a:off x="5955981" y="1884079"/>
            <a:ext cx="5764963" cy="3046988"/>
          </a:xfrm>
          <a:prstGeom prst="rect">
            <a:avLst/>
          </a:prstGeom>
          <a:solidFill>
            <a:schemeClr val="bg1"/>
          </a:solidFill>
          <a:ln>
            <a:noFill/>
          </a:ln>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2400" b="1" dirty="0">
                <a:latin typeface="Times New Roman" panose="02020603050405020304" pitchFamily="18" charset="0"/>
              </a:rPr>
              <a:t>  </a:t>
            </a:r>
            <a:r>
              <a:rPr lang="en-US" altLang="vi-VN" sz="2400" b="1" dirty="0" err="1">
                <a:solidFill>
                  <a:srgbClr val="FF0000"/>
                </a:solidFill>
                <a:latin typeface="Times New Roman" panose="02020603050405020304" pitchFamily="18" charset="0"/>
              </a:rPr>
              <a:t>Các</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em</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ghi</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nhớ</a:t>
            </a:r>
            <a:r>
              <a:rPr lang="en-US" altLang="vi-VN" sz="2400" b="1" dirty="0">
                <a:solidFill>
                  <a:srgbClr val="FF0000"/>
                </a:solidFill>
                <a:latin typeface="Times New Roman" panose="02020603050405020304" pitchFamily="18" charset="0"/>
              </a:rPr>
              <a:t>!</a:t>
            </a:r>
            <a:endParaRPr lang="en-US" altLang="vi-VN" sz="2800" b="1" dirty="0">
              <a:solidFill>
                <a:srgbClr val="FF0000"/>
              </a:solidFill>
              <a:latin typeface="Times New Roman" panose="02020603050405020304" pitchFamily="18" charset="0"/>
            </a:endParaRPr>
          </a:p>
          <a:p>
            <a:r>
              <a:rPr lang="en-US" sz="2400" b="1" dirty="0">
                <a:latin typeface="+mj-lt"/>
              </a:rPr>
              <a:t> </a:t>
            </a:r>
          </a:p>
          <a:p>
            <a:endParaRPr lang="en-US" sz="2400" b="1" dirty="0">
              <a:latin typeface="+mj-lt"/>
            </a:endParaRPr>
          </a:p>
          <a:p>
            <a:endParaRPr lang="en-US" sz="2400" b="1" dirty="0">
              <a:latin typeface="+mj-lt"/>
            </a:endParaRPr>
          </a:p>
          <a:p>
            <a:endParaRPr lang="en-US" sz="2400" b="1" dirty="0">
              <a:latin typeface="+mj-lt"/>
            </a:endParaRPr>
          </a:p>
          <a:p>
            <a:endParaRPr lang="en-US" sz="2400" b="1" dirty="0">
              <a:latin typeface="+mj-lt"/>
            </a:endParaRPr>
          </a:p>
          <a:p>
            <a:endParaRPr lang="en-US" sz="2400" b="1" dirty="0">
              <a:latin typeface="+mj-lt"/>
            </a:endParaRPr>
          </a:p>
          <a:p>
            <a:endParaRPr lang="en-US" sz="2400" b="1" dirty="0">
              <a:latin typeface="+mj-lt"/>
            </a:endParaRPr>
          </a:p>
        </p:txBody>
      </p:sp>
      <p:sp>
        <p:nvSpPr>
          <p:cNvPr id="8" name="TextBox 7">
            <a:extLst>
              <a:ext uri="{FF2B5EF4-FFF2-40B4-BE49-F238E27FC236}">
                <a16:creationId xmlns:a16="http://schemas.microsoft.com/office/drawing/2014/main" id="{992B470A-6D5B-54D8-E3FA-250CAD81047C}"/>
              </a:ext>
            </a:extLst>
          </p:cNvPr>
          <p:cNvSpPr txBox="1"/>
          <p:nvPr/>
        </p:nvSpPr>
        <p:spPr>
          <a:xfrm>
            <a:off x="6091009" y="2555843"/>
            <a:ext cx="5384802" cy="2308324"/>
          </a:xfrm>
          <a:prstGeom prst="rect">
            <a:avLst/>
          </a:prstGeom>
          <a:noFill/>
        </p:spPr>
        <p:txBody>
          <a:bodyPr wrap="square">
            <a:spAutoFit/>
          </a:bodyPr>
          <a:lstStyle/>
          <a:p>
            <a:pPr marL="0" marR="0" algn="just">
              <a:spcBef>
                <a:spcPts val="0"/>
              </a:spcBef>
              <a:spcAft>
                <a:spcPts val="0"/>
              </a:spcAft>
            </a:pPr>
            <a:r>
              <a:rPr lang="vi-VN" sz="1800" b="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Đồ chơi tiến sĩ giấy và hai ông đánh gậy</a:t>
            </a:r>
            <a:r>
              <a:rPr lang="en-US" sz="1800" b="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vi-VN" sz="1800" b="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với hình dáng uy nghiêm, mạnh mẽ, màu sắc tươi vui, rực rỡ là sản phẩm mĩ thuật dân gian độc đáo của Việt Nam. Đồ chơi thường được cha mẹ dành tặng cho con cái vào mỗi dịp tết Trung thu để gửi gắm mong muốn con học giỏi, thành đạt, có ích cho gia đình và xã hội.</a:t>
            </a:r>
            <a:endParaRPr lang="en-US" sz="1800">
              <a:effectLst/>
              <a:highlight>
                <a:srgbClr val="FFFFFF"/>
              </a:highlight>
              <a:latin typeface=".VnTime" panose="020B7200000000000000" pitchFamily="34" charset="0"/>
              <a:ea typeface="Times New Roman" panose="02020603050405020304" pitchFamily="18" charset="0"/>
              <a:cs typeface="Times New Roman" panose="02020603050405020304" pitchFamily="18" charset="0"/>
            </a:endParaRPr>
          </a:p>
          <a:p>
            <a:endParaRPr lang="en-US" sz="1800" b="1" dirty="0"/>
          </a:p>
        </p:txBody>
      </p:sp>
      <p:pic>
        <p:nvPicPr>
          <p:cNvPr id="9" name="Picture 8">
            <a:extLst>
              <a:ext uri="{FF2B5EF4-FFF2-40B4-BE49-F238E27FC236}">
                <a16:creationId xmlns:a16="http://schemas.microsoft.com/office/drawing/2014/main" id="{B2346AD3-B4AA-5D3C-9B86-822B5C990F68}"/>
              </a:ext>
            </a:extLst>
          </p:cNvPr>
          <p:cNvPicPr>
            <a:picLocks noChangeAspect="1"/>
          </p:cNvPicPr>
          <p:nvPr/>
        </p:nvPicPr>
        <p:blipFill>
          <a:blip r:embed="rId5"/>
          <a:stretch>
            <a:fillRect/>
          </a:stretch>
        </p:blipFill>
        <p:spPr>
          <a:xfrm>
            <a:off x="-357819" y="517316"/>
            <a:ext cx="6505942" cy="6505942"/>
          </a:xfrm>
          <a:prstGeom prst="rect">
            <a:avLst/>
          </a:prstGeom>
        </p:spPr>
      </p:pic>
      <p:pic>
        <p:nvPicPr>
          <p:cNvPr id="10" name="Picture 9">
            <a:extLst>
              <a:ext uri="{FF2B5EF4-FFF2-40B4-BE49-F238E27FC236}">
                <a16:creationId xmlns:a16="http://schemas.microsoft.com/office/drawing/2014/main" id="{DEDE2A20-6679-7FEC-68FF-14AC3B1CDFB5}"/>
              </a:ext>
            </a:extLst>
          </p:cNvPr>
          <p:cNvPicPr>
            <a:picLocks noChangeAspect="1"/>
          </p:cNvPicPr>
          <p:nvPr/>
        </p:nvPicPr>
        <p:blipFill>
          <a:blip r:embed="rId6"/>
          <a:stretch>
            <a:fillRect/>
          </a:stretch>
        </p:blipFill>
        <p:spPr>
          <a:xfrm>
            <a:off x="734224" y="2242780"/>
            <a:ext cx="5097611" cy="3813263"/>
          </a:xfrm>
          <a:prstGeom prst="rect">
            <a:avLst/>
          </a:prstGeom>
        </p:spPr>
      </p:pic>
    </p:spTree>
    <p:extLst>
      <p:ext uri="{BB962C8B-B14F-4D97-AF65-F5344CB8AC3E}">
        <p14:creationId xmlns:p14="http://schemas.microsoft.com/office/powerpoint/2010/main" val="2523571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ình nền PowerPoint mầm non đẹp">
            <a:extLst>
              <a:ext uri="{FF2B5EF4-FFF2-40B4-BE49-F238E27FC236}">
                <a16:creationId xmlns:a16="http://schemas.microsoft.com/office/drawing/2014/main" id="{9662B025-CC95-0701-5072-55215BFEF8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48" y="-928"/>
            <a:ext cx="12275402"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Explosion 2 7"/>
          <p:cNvSpPr/>
          <p:nvPr/>
        </p:nvSpPr>
        <p:spPr>
          <a:xfrm rot="1188293">
            <a:off x="3707781" y="1203270"/>
            <a:ext cx="5766640" cy="3642533"/>
          </a:xfrm>
          <a:prstGeom prst="irregularSeal2">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5"/>
          <p:cNvSpPr>
            <a:spLocks noChangeArrowheads="1"/>
          </p:cNvSpPr>
          <p:nvPr/>
        </p:nvSpPr>
        <p:spPr bwMode="auto">
          <a:xfrm>
            <a:off x="4659234" y="2659559"/>
            <a:ext cx="337986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4400" b="1" dirty="0">
                <a:solidFill>
                  <a:srgbClr val="FF0000"/>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531015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A1FADB-5958-4E5A-8EAE-C2BF4CE868D4}"/>
              </a:ext>
            </a:extLst>
          </p:cNvPr>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3</a:t>
            </a:fld>
            <a:endParaRPr lang="en-US" sz="1200">
              <a:solidFill>
                <a:srgbClr val="898989"/>
              </a:solidFill>
              <a:latin typeface="Calibri"/>
              <a:ea typeface="Calibri"/>
              <a:cs typeface="Calibri"/>
              <a:sym typeface="Calibri"/>
            </a:endParaRPr>
          </a:p>
        </p:txBody>
      </p:sp>
      <p:sp>
        <p:nvSpPr>
          <p:cNvPr id="3" name="TextBox 2">
            <a:extLst>
              <a:ext uri="{FF2B5EF4-FFF2-40B4-BE49-F238E27FC236}">
                <a16:creationId xmlns:a16="http://schemas.microsoft.com/office/drawing/2014/main" id="{751F5742-A22B-8C3F-70FD-88142912E81B}"/>
              </a:ext>
            </a:extLst>
          </p:cNvPr>
          <p:cNvSpPr txBox="1"/>
          <p:nvPr/>
        </p:nvSpPr>
        <p:spPr>
          <a:xfrm>
            <a:off x="814193" y="325678"/>
            <a:ext cx="4037208" cy="2585323"/>
          </a:xfrm>
          <a:prstGeom prst="rect">
            <a:avLst/>
          </a:prstGeom>
          <a:noFill/>
        </p:spPr>
        <p:txBody>
          <a:bodyPr wrap="square" rtlCol="0">
            <a:spAutoFit/>
          </a:bodyPr>
          <a:lstStyle/>
          <a:p>
            <a:r>
              <a:rPr lang="en-VN" sz="1800" dirty="0"/>
              <a:t>Ông là ai?</a:t>
            </a:r>
          </a:p>
          <a:p>
            <a:r>
              <a:rPr lang="en-VN" sz="1800" dirty="0"/>
              <a:t>Cũng cờ, cũng biển, cũng cân đai</a:t>
            </a:r>
          </a:p>
          <a:p>
            <a:r>
              <a:rPr lang="en-VN" sz="1800" dirty="0"/>
              <a:t>Cũng gọi ông nghè có kém ai</a:t>
            </a:r>
          </a:p>
          <a:p>
            <a:r>
              <a:rPr lang="en-VN" sz="1800" dirty="0"/>
              <a:t>Mảnh giấy làm nên thân giáp bảng</a:t>
            </a:r>
          </a:p>
          <a:p>
            <a:r>
              <a:rPr lang="en-VN" sz="1800" dirty="0"/>
              <a:t>Nét son điểm rõ mặt văn khôi</a:t>
            </a:r>
          </a:p>
          <a:p>
            <a:r>
              <a:rPr lang="en-VN" sz="1800" dirty="0"/>
              <a:t>Tấm thân xiêm áo sao mà nhẹ?</a:t>
            </a:r>
          </a:p>
          <a:p>
            <a:r>
              <a:rPr lang="en-VN" sz="1800" dirty="0"/>
              <a:t>Cái giá khoa danh ấy mới hời!</a:t>
            </a:r>
          </a:p>
          <a:p>
            <a:r>
              <a:rPr lang="en-VN" sz="1800" dirty="0"/>
              <a:t>Ghế tréo, lọng xanh ngồi bảnh choẹ,</a:t>
            </a:r>
          </a:p>
          <a:p>
            <a:r>
              <a:rPr lang="en-VN" sz="1800" dirty="0"/>
              <a:t>Nghĩ rằng đồ thật, hoá đồ chơi!</a:t>
            </a:r>
          </a:p>
        </p:txBody>
      </p:sp>
      <p:pic>
        <p:nvPicPr>
          <p:cNvPr id="5" name="Picture 4">
            <a:extLst>
              <a:ext uri="{FF2B5EF4-FFF2-40B4-BE49-F238E27FC236}">
                <a16:creationId xmlns:a16="http://schemas.microsoft.com/office/drawing/2014/main" id="{F8D62A6E-0930-2C17-82E4-39B7EC8911C4}"/>
              </a:ext>
            </a:extLst>
          </p:cNvPr>
          <p:cNvPicPr>
            <a:picLocks noChangeAspect="1"/>
          </p:cNvPicPr>
          <p:nvPr/>
        </p:nvPicPr>
        <p:blipFill rotWithShape="1">
          <a:blip r:embed="rId2"/>
          <a:srcRect l="10101" t="5767" r="5199"/>
          <a:stretch/>
        </p:blipFill>
        <p:spPr>
          <a:xfrm>
            <a:off x="8250251" y="550365"/>
            <a:ext cx="3300413" cy="5183436"/>
          </a:xfrm>
          <a:prstGeom prst="rect">
            <a:avLst/>
          </a:prstGeom>
        </p:spPr>
      </p:pic>
    </p:spTree>
    <p:extLst>
      <p:ext uri="{BB962C8B-B14F-4D97-AF65-F5344CB8AC3E}">
        <p14:creationId xmlns:p14="http://schemas.microsoft.com/office/powerpoint/2010/main" val="9563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Background lịch sử đẹp nhất - Trung Tâm Đào Tạo Việt Á">
            <a:extLst>
              <a:ext uri="{FF2B5EF4-FFF2-40B4-BE49-F238E27FC236}">
                <a16:creationId xmlns:a16="http://schemas.microsoft.com/office/drawing/2014/main" id="{4B71A122-2683-32E9-234F-BB1A36F143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620"/>
            <a:ext cx="12277724" cy="71532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CA482DB-96B6-5D6A-7CB7-E5B92D5DA874}"/>
              </a:ext>
            </a:extLst>
          </p:cNvPr>
          <p:cNvSpPr txBox="1"/>
          <p:nvPr/>
        </p:nvSpPr>
        <p:spPr>
          <a:xfrm>
            <a:off x="2060698" y="-104620"/>
            <a:ext cx="8916460" cy="739754"/>
          </a:xfrm>
          <a:prstGeom prst="rect">
            <a:avLst/>
          </a:prstGeom>
          <a:noFill/>
        </p:spPr>
        <p:txBody>
          <a:bodyPr wrap="square" rtlCol="0">
            <a:spAutoFit/>
          </a:bodyPr>
          <a:lstStyle/>
          <a:p>
            <a:pPr algn="ctr">
              <a:lnSpc>
                <a:spcPct val="150000"/>
              </a:lnSpc>
            </a:pP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Chủ</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đề</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Nét</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đẹp</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truyền</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thống</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quê</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hương</a:t>
            </a:r>
            <a:endPar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endParaRPr>
          </a:p>
        </p:txBody>
      </p:sp>
      <p:sp>
        <p:nvSpPr>
          <p:cNvPr id="3" name="Rectangle 4">
            <a:extLst>
              <a:ext uri="{FF2B5EF4-FFF2-40B4-BE49-F238E27FC236}">
                <a16:creationId xmlns:a16="http://schemas.microsoft.com/office/drawing/2014/main" id="{397F3767-D7F5-C1E3-6731-2BE3C24E3BF7}"/>
              </a:ext>
            </a:extLst>
          </p:cNvPr>
          <p:cNvSpPr>
            <a:spLocks noChangeArrowheads="1"/>
          </p:cNvSpPr>
          <p:nvPr/>
        </p:nvSpPr>
        <p:spPr bwMode="auto">
          <a:xfrm>
            <a:off x="3383112" y="861590"/>
            <a:ext cx="50776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i="1" dirty="0">
                <a:latin typeface="Times New Roman" panose="02020603050405020304" pitchFamily="18" charset="0"/>
                <a:cs typeface="Times New Roman" panose="02020603050405020304" pitchFamily="18" charset="0"/>
              </a:rPr>
              <a:t>  </a:t>
            </a:r>
            <a:endParaRPr lang="en-US" altLang="en-US" sz="1600" b="1" i="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4" name="Rectangle 4">
            <a:extLst>
              <a:ext uri="{FF2B5EF4-FFF2-40B4-BE49-F238E27FC236}">
                <a16:creationId xmlns:a16="http://schemas.microsoft.com/office/drawing/2014/main" id="{0F5CF979-ABAE-8123-E90A-0960E16536C4}"/>
              </a:ext>
            </a:extLst>
          </p:cNvPr>
          <p:cNvSpPr>
            <a:spLocks noChangeArrowheads="1"/>
          </p:cNvSpPr>
          <p:nvPr/>
        </p:nvSpPr>
        <p:spPr bwMode="auto">
          <a:xfrm>
            <a:off x="2449539" y="1404873"/>
            <a:ext cx="6478457"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endParaRPr lang="en-US" altLang="en-US" sz="2000" b="1" dirty="0">
              <a:latin typeface="Times New Roman" panose="02020603050405020304" pitchFamily="18" charset="0"/>
              <a:cs typeface="Times New Roman" panose="02020603050405020304" pitchFamily="18" charset="0"/>
            </a:endParaRPr>
          </a:p>
          <a:p>
            <a:pPr algn="ctr">
              <a:defRPr/>
            </a:pPr>
            <a:r>
              <a:rPr lang="en-US" altLang="en-US" sz="2800" b="1" dirty="0">
                <a:latin typeface="Times New Roman" panose="02020603050405020304" pitchFamily="18" charset="0"/>
                <a:cs typeface="Times New Roman" panose="02020603050405020304" pitchFamily="18" charset="0"/>
              </a:rPr>
              <a:t>BÀI 2: </a:t>
            </a:r>
            <a:r>
              <a:rPr lang="en-US" altLang="en-US" sz="2800" b="1" dirty="0">
                <a:solidFill>
                  <a:srgbClr val="FF0000"/>
                </a:solidFill>
                <a:latin typeface="Times New Roman" panose="02020603050405020304" pitchFamily="18" charset="0"/>
                <a:cs typeface="Times New Roman" panose="02020603050405020304" pitchFamily="18" charset="0"/>
              </a:rPr>
              <a:t>ĐỒ CHƠI DÂN GIAN</a:t>
            </a:r>
          </a:p>
          <a:p>
            <a:pPr algn="ctr">
              <a:defRPr/>
            </a:pPr>
            <a:r>
              <a:rPr lang="en-US" altLang="en-US" sz="2800" b="1" i="1" dirty="0">
                <a:solidFill>
                  <a:schemeClr val="accent2">
                    <a:lumMod val="75000"/>
                  </a:schemeClr>
                </a:solidFill>
                <a:latin typeface="Times New Roman" panose="02020603050405020304" pitchFamily="18" charset="0"/>
                <a:cs typeface="Times New Roman" panose="02020603050405020304" pitchFamily="18" charset="0"/>
              </a:rPr>
              <a:t>(</a:t>
            </a:r>
            <a:r>
              <a:rPr lang="en-US" altLang="en-US" sz="2800" b="1" i="1" dirty="0" err="1">
                <a:solidFill>
                  <a:schemeClr val="accent2">
                    <a:lumMod val="75000"/>
                  </a:schemeClr>
                </a:solidFill>
                <a:latin typeface="Times New Roman" panose="02020603050405020304" pitchFamily="18" charset="0"/>
                <a:cs typeface="Times New Roman" panose="02020603050405020304" pitchFamily="18" charset="0"/>
              </a:rPr>
              <a:t>Thời</a:t>
            </a:r>
            <a:r>
              <a:rPr lang="en-US" altLang="en-US" sz="2800" b="1" i="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800" b="1" i="1" dirty="0" err="1">
                <a:solidFill>
                  <a:schemeClr val="accent2">
                    <a:lumMod val="75000"/>
                  </a:schemeClr>
                </a:solidFill>
                <a:latin typeface="Times New Roman" panose="02020603050405020304" pitchFamily="18" charset="0"/>
                <a:cs typeface="Times New Roman" panose="02020603050405020304" pitchFamily="18" charset="0"/>
              </a:rPr>
              <a:t>lượng</a:t>
            </a:r>
            <a:r>
              <a:rPr lang="en-US" altLang="en-US" sz="2800" b="1" i="1" dirty="0">
                <a:solidFill>
                  <a:schemeClr val="accent2">
                    <a:lumMod val="75000"/>
                  </a:schemeClr>
                </a:solidFill>
                <a:latin typeface="Times New Roman" panose="02020603050405020304" pitchFamily="18" charset="0"/>
                <a:cs typeface="Times New Roman" panose="02020603050405020304" pitchFamily="18" charset="0"/>
              </a:rPr>
              <a:t> 2 </a:t>
            </a:r>
            <a:r>
              <a:rPr lang="en-US" altLang="en-US" sz="2800" b="1" i="1" dirty="0" err="1">
                <a:solidFill>
                  <a:schemeClr val="accent2">
                    <a:lumMod val="75000"/>
                  </a:schemeClr>
                </a:solidFill>
                <a:latin typeface="Times New Roman" panose="02020603050405020304" pitchFamily="18" charset="0"/>
                <a:cs typeface="Times New Roman" panose="02020603050405020304" pitchFamily="18" charset="0"/>
              </a:rPr>
              <a:t>tiết</a:t>
            </a:r>
            <a:r>
              <a:rPr lang="en-US" altLang="en-US" sz="2800" b="1" i="1" dirty="0">
                <a:solidFill>
                  <a:schemeClr val="accent2">
                    <a:lumMod val="75000"/>
                  </a:schemeClr>
                </a:solidFill>
                <a:latin typeface="Times New Roman" panose="02020603050405020304" pitchFamily="18" charset="0"/>
                <a:cs typeface="Times New Roman" panose="02020603050405020304" pitchFamily="18" charset="0"/>
              </a:rPr>
              <a:t> - </a:t>
            </a:r>
            <a:r>
              <a:rPr lang="en-US" altLang="en-US" sz="2800" b="1" i="1" dirty="0" err="1">
                <a:solidFill>
                  <a:schemeClr val="accent2">
                    <a:lumMod val="75000"/>
                  </a:schemeClr>
                </a:solidFill>
                <a:latin typeface="Times New Roman" panose="02020603050405020304" pitchFamily="18" charset="0"/>
                <a:cs typeface="Times New Roman" panose="02020603050405020304" pitchFamily="18" charset="0"/>
              </a:rPr>
              <a:t>Tiết</a:t>
            </a:r>
            <a:r>
              <a:rPr lang="en-US" altLang="en-US" sz="2800" b="1" i="1" dirty="0">
                <a:solidFill>
                  <a:schemeClr val="accent2">
                    <a:lumMod val="75000"/>
                  </a:schemeClr>
                </a:solidFill>
                <a:latin typeface="Times New Roman" panose="02020603050405020304" pitchFamily="18" charset="0"/>
                <a:cs typeface="Times New Roman" panose="02020603050405020304" pitchFamily="18" charset="0"/>
              </a:rPr>
              <a:t> 1)</a:t>
            </a:r>
          </a:p>
        </p:txBody>
      </p:sp>
      <p:pic>
        <p:nvPicPr>
          <p:cNvPr id="5" name="Picture 4">
            <a:extLst>
              <a:ext uri="{FF2B5EF4-FFF2-40B4-BE49-F238E27FC236}">
                <a16:creationId xmlns:a16="http://schemas.microsoft.com/office/drawing/2014/main" id="{296DD0EA-C5E2-3007-DE9E-94C882B998F3}"/>
              </a:ext>
            </a:extLst>
          </p:cNvPr>
          <p:cNvPicPr>
            <a:picLocks noChangeAspect="1"/>
          </p:cNvPicPr>
          <p:nvPr/>
        </p:nvPicPr>
        <p:blipFill rotWithShape="1">
          <a:blip r:embed="rId4"/>
          <a:srcRect l="4415" t="12161" r="3304" b="8153"/>
          <a:stretch/>
        </p:blipFill>
        <p:spPr>
          <a:xfrm>
            <a:off x="3383112" y="2901575"/>
            <a:ext cx="4807900" cy="3720897"/>
          </a:xfrm>
          <a:prstGeom prst="rect">
            <a:avLst/>
          </a:prstGeom>
        </p:spPr>
      </p:pic>
    </p:spTree>
    <p:extLst>
      <p:ext uri="{BB962C8B-B14F-4D97-AF65-F5344CB8AC3E}">
        <p14:creationId xmlns:p14="http://schemas.microsoft.com/office/powerpoint/2010/main" val="185135531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9BC0509-0104-28E9-F4A8-2283724528C2}"/>
              </a:ext>
            </a:extLst>
          </p:cNvPr>
          <p:cNvGrpSpPr/>
          <p:nvPr/>
        </p:nvGrpSpPr>
        <p:grpSpPr>
          <a:xfrm flipH="1">
            <a:off x="0" y="-158202"/>
            <a:ext cx="12191999" cy="7016202"/>
            <a:chOff x="-1" y="-158202"/>
            <a:chExt cx="12192002" cy="7016202"/>
          </a:xfrm>
        </p:grpSpPr>
        <p:pic>
          <p:nvPicPr>
            <p:cNvPr id="13" name="Picture 12">
              <a:extLst>
                <a:ext uri="{FF2B5EF4-FFF2-40B4-BE49-F238E27FC236}">
                  <a16:creationId xmlns:a16="http://schemas.microsoft.com/office/drawing/2014/main" id="{5BFD7240-6A0B-7872-D86D-4899CE49F7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V="1">
              <a:off x="5635900" y="301899"/>
              <a:ext cx="7016201" cy="6096000"/>
            </a:xfrm>
            <a:prstGeom prst="rect">
              <a:avLst/>
            </a:prstGeom>
          </p:spPr>
        </p:pic>
        <p:pic>
          <p:nvPicPr>
            <p:cNvPr id="14" name="Picture 13">
              <a:extLst>
                <a:ext uri="{FF2B5EF4-FFF2-40B4-BE49-F238E27FC236}">
                  <a16:creationId xmlns:a16="http://schemas.microsoft.com/office/drawing/2014/main" id="{F3A88439-BC8F-1D61-013D-73CB167071A8}"/>
                </a:ext>
              </a:extLst>
            </p:cNvPr>
            <p:cNvPicPr>
              <a:picLocks noChangeAspect="1"/>
            </p:cNvPicPr>
            <p:nvPr/>
          </p:nvPicPr>
          <p:blipFill rotWithShape="1">
            <a:blip r:embed="rId3">
              <a:extLst>
                <a:ext uri="{28A0092B-C50C-407E-A947-70E740481C1C}">
                  <a14:useLocalDpi xmlns:a14="http://schemas.microsoft.com/office/drawing/2010/main" val="0"/>
                </a:ext>
              </a:extLst>
            </a:blip>
            <a:srcRect t="49311" b="1292"/>
            <a:stretch/>
          </p:blipFill>
          <p:spPr>
            <a:xfrm rot="16200000">
              <a:off x="-368370" y="210168"/>
              <a:ext cx="7016201" cy="6279463"/>
            </a:xfrm>
            <a:prstGeom prst="rect">
              <a:avLst/>
            </a:prstGeom>
          </p:spPr>
        </p:pic>
      </p:grpSp>
      <p:pic>
        <p:nvPicPr>
          <p:cNvPr id="8" name="Picture 7">
            <a:extLst>
              <a:ext uri="{FF2B5EF4-FFF2-40B4-BE49-F238E27FC236}">
                <a16:creationId xmlns:a16="http://schemas.microsoft.com/office/drawing/2014/main" id="{C719D09C-681F-0AE5-8264-78E863DEA93E}"/>
              </a:ext>
            </a:extLst>
          </p:cNvPr>
          <p:cNvPicPr>
            <a:picLocks noChangeAspect="1"/>
          </p:cNvPicPr>
          <p:nvPr/>
        </p:nvPicPr>
        <p:blipFill rotWithShape="1">
          <a:blip r:embed="rId4"/>
          <a:srcRect l="9326" t="14169" r="17801" b="5787"/>
          <a:stretch/>
        </p:blipFill>
        <p:spPr>
          <a:xfrm>
            <a:off x="2041396" y="406399"/>
            <a:ext cx="7919334" cy="4442691"/>
          </a:xfrm>
          <a:prstGeom prst="rect">
            <a:avLst/>
          </a:prstGeom>
        </p:spPr>
      </p:pic>
      <p:sp>
        <p:nvSpPr>
          <p:cNvPr id="10" name="Rectangle 4">
            <a:extLst>
              <a:ext uri="{FF2B5EF4-FFF2-40B4-BE49-F238E27FC236}">
                <a16:creationId xmlns:a16="http://schemas.microsoft.com/office/drawing/2014/main" id="{84DB76D0-6627-7829-060B-1E38DB9E6ECE}"/>
              </a:ext>
            </a:extLst>
          </p:cNvPr>
          <p:cNvSpPr>
            <a:spLocks noChangeArrowheads="1"/>
          </p:cNvSpPr>
          <p:nvPr/>
        </p:nvSpPr>
        <p:spPr bwMode="auto">
          <a:xfrm>
            <a:off x="2378443" y="1391682"/>
            <a:ext cx="724523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lnSpc>
                <a:spcPct val="150000"/>
              </a:lnSpc>
              <a:defRPr/>
            </a:pPr>
            <a:r>
              <a:rPr lang="en-US" altLang="en-US" sz="3200" b="1" dirty="0">
                <a:solidFill>
                  <a:srgbClr val="FF0000"/>
                </a:solidFill>
                <a:latin typeface="Times New Roman" panose="02020603050405020304" pitchFamily="18" charset="0"/>
                <a:cs typeface="Times New Roman" panose="02020603050405020304" pitchFamily="18" charset="0"/>
              </a:rPr>
              <a:t>Chuẩn bị</a:t>
            </a:r>
            <a:r>
              <a:rPr lang="en-US" altLang="en-US" sz="2800" b="1">
                <a:solidFill>
                  <a:srgbClr val="FF0000"/>
                </a:solidFill>
                <a:latin typeface="Times New Roman" panose="02020603050405020304" pitchFamily="18" charset="0"/>
                <a:cs typeface="Times New Roman" panose="02020603050405020304" pitchFamily="18" charset="0"/>
              </a:rPr>
              <a:t>: </a:t>
            </a:r>
            <a:r>
              <a:rPr lang="en-US" altLang="en-US" sz="2800" b="1">
                <a:latin typeface="Times New Roman" panose="02020603050405020304" pitchFamily="18" charset="0"/>
                <a:cs typeface="Times New Roman" panose="02020603050405020304" pitchFamily="18" charset="0"/>
              </a:rPr>
              <a:t>Giấy,</a:t>
            </a:r>
            <a:r>
              <a:rPr lang="vi-VN" altLang="en-US" sz="2800" b="1">
                <a:latin typeface="Times New Roman" panose="02020603050405020304" pitchFamily="18" charset="0"/>
                <a:cs typeface="Times New Roman" panose="02020603050405020304" pitchFamily="18" charset="0"/>
              </a:rPr>
              <a:t> giấy màu, bìa cứng, dây, keo, kéo, băng dính, dây, que tre,</a:t>
            </a:r>
            <a:r>
              <a:rPr lang="en-US" altLang="en-US" sz="2800" b="1">
                <a:latin typeface="Times New Roman" panose="02020603050405020304" pitchFamily="18" charset="0"/>
                <a:cs typeface="Times New Roman" panose="02020603050405020304" pitchFamily="18" charset="0"/>
              </a:rPr>
              <a:t>màu </a:t>
            </a:r>
            <a:r>
              <a:rPr lang="en-US" altLang="en-US" sz="2800" b="1" dirty="0" err="1">
                <a:latin typeface="Times New Roman" panose="02020603050405020304" pitchFamily="18" charset="0"/>
                <a:cs typeface="Times New Roman" panose="02020603050405020304" pitchFamily="18" charset="0"/>
              </a:rPr>
              <a:t>vẽ</a:t>
            </a:r>
            <a:r>
              <a:rPr lang="en-US" altLang="en-US" sz="2800" b="1" dirty="0">
                <a:latin typeface="Times New Roman" panose="02020603050405020304" pitchFamily="18" charset="0"/>
                <a:cs typeface="Times New Roman" panose="02020603050405020304" pitchFamily="18" charset="0"/>
              </a:rPr>
              <a:t>,…</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91A0608A-2702-27F9-4C8B-2715097BACA0}"/>
              </a:ext>
            </a:extLst>
          </p:cNvPr>
          <p:cNvPicPr>
            <a:picLocks noChangeAspect="1"/>
          </p:cNvPicPr>
          <p:nvPr/>
        </p:nvPicPr>
        <p:blipFill>
          <a:blip r:embed="rId5"/>
          <a:stretch>
            <a:fillRect/>
          </a:stretch>
        </p:blipFill>
        <p:spPr>
          <a:xfrm>
            <a:off x="8163554" y="3151310"/>
            <a:ext cx="3773751" cy="3706689"/>
          </a:xfrm>
          <a:prstGeom prst="rect">
            <a:avLst/>
          </a:prstGeom>
        </p:spPr>
      </p:pic>
    </p:spTree>
    <p:extLst>
      <p:ext uri="{BB962C8B-B14F-4D97-AF65-F5344CB8AC3E}">
        <p14:creationId xmlns:p14="http://schemas.microsoft.com/office/powerpoint/2010/main" val="2139796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Background lịch sử đẹp nhất - Trung Tâm Đào Tạo Việt Á">
            <a:extLst>
              <a:ext uri="{FF2B5EF4-FFF2-40B4-BE49-F238E27FC236}">
                <a16:creationId xmlns:a16="http://schemas.microsoft.com/office/drawing/2014/main" id="{4B71A122-2683-32E9-234F-BB1A36F143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4" y="-228601"/>
            <a:ext cx="12277724" cy="71532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a:extLst>
              <a:ext uri="{FF2B5EF4-FFF2-40B4-BE49-F238E27FC236}">
                <a16:creationId xmlns:a16="http://schemas.microsoft.com/office/drawing/2014/main" id="{EC70EEB6-1D10-D888-5DE6-5F2F4DCAB032}"/>
              </a:ext>
            </a:extLst>
          </p:cNvPr>
          <p:cNvSpPr>
            <a:spLocks noChangeArrowheads="1"/>
          </p:cNvSpPr>
          <p:nvPr/>
        </p:nvSpPr>
        <p:spPr bwMode="auto">
          <a:xfrm>
            <a:off x="2586532" y="97266"/>
            <a:ext cx="93347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1. </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Khám phá một số hoạt động trong lễ hội truyền thống</a:t>
            </a: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BB34E864-CBDB-BF1F-271D-1A3CAC428C3F}"/>
              </a:ext>
            </a:extLst>
          </p:cNvPr>
          <p:cNvPicPr>
            <a:picLocks noChangeAspect="1"/>
          </p:cNvPicPr>
          <p:nvPr/>
        </p:nvPicPr>
        <p:blipFill>
          <a:blip r:embed="rId4"/>
          <a:stretch>
            <a:fillRect/>
          </a:stretch>
        </p:blipFill>
        <p:spPr>
          <a:xfrm>
            <a:off x="2099520" y="47991"/>
            <a:ext cx="570746" cy="560216"/>
          </a:xfrm>
          <a:prstGeom prst="rect">
            <a:avLst/>
          </a:prstGeom>
        </p:spPr>
      </p:pic>
      <p:pic>
        <p:nvPicPr>
          <p:cNvPr id="9" name="Picture 8">
            <a:extLst>
              <a:ext uri="{FF2B5EF4-FFF2-40B4-BE49-F238E27FC236}">
                <a16:creationId xmlns:a16="http://schemas.microsoft.com/office/drawing/2014/main" id="{638DF6E0-BB89-B97D-D734-98F95D7E55A5}"/>
              </a:ext>
            </a:extLst>
          </p:cNvPr>
          <p:cNvPicPr>
            <a:picLocks noChangeAspect="1"/>
          </p:cNvPicPr>
          <p:nvPr/>
        </p:nvPicPr>
        <p:blipFill rotWithShape="1">
          <a:blip r:embed="rId5"/>
          <a:srcRect l="-1" t="12485" r="-356"/>
          <a:stretch/>
        </p:blipFill>
        <p:spPr>
          <a:xfrm flipH="1">
            <a:off x="-138112" y="1031067"/>
            <a:ext cx="12382500" cy="6001777"/>
          </a:xfrm>
          <a:prstGeom prst="rect">
            <a:avLst/>
          </a:prstGeom>
        </p:spPr>
      </p:pic>
      <p:pic>
        <p:nvPicPr>
          <p:cNvPr id="10" name="Picture 9">
            <a:extLst>
              <a:ext uri="{FF2B5EF4-FFF2-40B4-BE49-F238E27FC236}">
                <a16:creationId xmlns:a16="http://schemas.microsoft.com/office/drawing/2014/main" id="{D7B73026-7EBB-BBF3-9205-DB55A0AE92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5834" y="955225"/>
            <a:ext cx="1692744" cy="53175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03B201E-C485-68C2-7295-6283AFACD486}"/>
              </a:ext>
            </a:extLst>
          </p:cNvPr>
          <p:cNvPicPr>
            <a:picLocks noChangeAspect="1"/>
          </p:cNvPicPr>
          <p:nvPr/>
        </p:nvPicPr>
        <p:blipFill>
          <a:blip r:embed="rId7"/>
          <a:stretch>
            <a:fillRect/>
          </a:stretch>
        </p:blipFill>
        <p:spPr>
          <a:xfrm>
            <a:off x="7098970" y="558931"/>
            <a:ext cx="1770522" cy="5532878"/>
          </a:xfrm>
          <a:prstGeom prst="rect">
            <a:avLst/>
          </a:prstGeom>
          <a:ln>
            <a:noFill/>
          </a:ln>
          <a:effectLst>
            <a:outerShdw blurRad="292100" dist="139700" dir="2700000" algn="tl" rotWithShape="0">
              <a:srgbClr val="333333">
                <a:alpha val="65000"/>
              </a:srgbClr>
            </a:outerShdw>
          </a:effectLst>
        </p:spPr>
      </p:pic>
      <p:sp>
        <p:nvSpPr>
          <p:cNvPr id="12" name="Rectangle 4">
            <a:extLst>
              <a:ext uri="{FF2B5EF4-FFF2-40B4-BE49-F238E27FC236}">
                <a16:creationId xmlns:a16="http://schemas.microsoft.com/office/drawing/2014/main" id="{3C6D69BB-DBE0-2B54-B669-CE1550E7877F}"/>
              </a:ext>
            </a:extLst>
          </p:cNvPr>
          <p:cNvSpPr>
            <a:spLocks noChangeArrowheads="1"/>
          </p:cNvSpPr>
          <p:nvPr/>
        </p:nvSpPr>
        <p:spPr bwMode="auto">
          <a:xfrm>
            <a:off x="385309" y="1393827"/>
            <a:ext cx="8560525" cy="3639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800" b="1" dirty="0">
                <a:latin typeface="Times New Roman" panose="02020603050405020304" pitchFamily="18" charset="0"/>
              </a:rPr>
              <a:t>Em </a:t>
            </a:r>
            <a:r>
              <a:rPr lang="en-US" altLang="vi-VN" sz="2800" b="1" dirty="0" err="1">
                <a:latin typeface="Times New Roman" panose="02020603050405020304" pitchFamily="18" charset="0"/>
              </a:rPr>
              <a:t>hãy</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quan</a:t>
            </a:r>
            <a:r>
              <a:rPr lang="en-US" altLang="vi-VN" sz="2800" b="1" dirty="0">
                <a:latin typeface="Times New Roman" panose="02020603050405020304" pitchFamily="18" charset="0"/>
              </a:rPr>
              <a:t> </a:t>
            </a:r>
            <a:r>
              <a:rPr lang="en-US" altLang="vi-VN" sz="2800" b="1" err="1">
                <a:latin typeface="Times New Roman" panose="02020603050405020304" pitchFamily="18" charset="0"/>
              </a:rPr>
              <a:t>sát</a:t>
            </a:r>
            <a:r>
              <a:rPr lang="en-US" altLang="vi-VN" sz="2800" b="1">
                <a:latin typeface="Times New Roman" panose="02020603050405020304" pitchFamily="18" charset="0"/>
              </a:rPr>
              <a:t> hình và chia sẻ về:</a:t>
            </a:r>
            <a:endParaRPr lang="en-US"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vi-VN"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Tên đồ chơi</a:t>
            </a:r>
            <a:r>
              <a:rPr lang="vi-VN"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vi-VN"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vi-VN"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Màu sắc trang phục của nhân vật</a:t>
            </a:r>
            <a:r>
              <a:rPr lang="vi-VN"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vi-VN"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vi-VN"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Các bộ phận của đồ chơi</a:t>
            </a:r>
            <a:r>
              <a:rPr lang="vi-VN"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vi-VN" sz="2800" dirty="0">
              <a:latin typeface="Times New Roman" panose="02020603050405020304" pitchFamily="18" charset="0"/>
              <a:ea typeface="Calibri" panose="020F0502020204030204" pitchFamily="34" charset="0"/>
              <a:cs typeface="Times New Roman" panose="02020603050405020304" pitchFamily="18" charset="0"/>
            </a:endParaRPr>
          </a:p>
          <a:p>
            <a:r>
              <a:rPr lang="vi-VN" sz="2800" b="1">
                <a:solidFill>
                  <a:srgbClr val="0070C0"/>
                </a:solidFill>
                <a:latin typeface="Calibri" panose="020F0502020204030204" pitchFamily="34" charset="0"/>
                <a:ea typeface="Calibri" panose="020F0502020204030204" pitchFamily="34" charset="0"/>
              </a:rPr>
              <a:t>- </a:t>
            </a:r>
            <a:r>
              <a:rPr lang="en-US" sz="2800" b="1">
                <a:solidFill>
                  <a:srgbClr val="0070C0"/>
                </a:solidFill>
                <a:latin typeface="Calibri" panose="020F0502020204030204" pitchFamily="34" charset="0"/>
                <a:ea typeface="Calibri" panose="020F0502020204030204" pitchFamily="34" charset="0"/>
              </a:rPr>
              <a:t>Vật liệu tạo đồ chơi</a:t>
            </a:r>
            <a:r>
              <a:rPr lang="vi-VN" sz="2800" b="1">
                <a:solidFill>
                  <a:srgbClr val="0070C0"/>
                </a:solidFill>
                <a:latin typeface="Calibri" panose="020F0502020204030204" pitchFamily="34" charset="0"/>
                <a:ea typeface="Calibri" panose="020F0502020204030204" pitchFamily="34" charset="0"/>
              </a:rPr>
              <a:t>.</a:t>
            </a:r>
            <a:endPar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2800" b="1" dirty="0">
              <a:solidFill>
                <a:srgbClr val="0070C0"/>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02336732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Background lịch sử đẹp nhất - Trung Tâm Đào Tạo Việt Á">
            <a:extLst>
              <a:ext uri="{FF2B5EF4-FFF2-40B4-BE49-F238E27FC236}">
                <a16:creationId xmlns:a16="http://schemas.microsoft.com/office/drawing/2014/main" id="{7A44614D-A648-7BBA-DCA3-3430EF1420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 y="1"/>
            <a:ext cx="12277724" cy="715327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8235FF36-2A0A-5E22-4835-99C451012F70}"/>
              </a:ext>
            </a:extLst>
          </p:cNvPr>
          <p:cNvGrpSpPr/>
          <p:nvPr/>
        </p:nvGrpSpPr>
        <p:grpSpPr>
          <a:xfrm flipH="1">
            <a:off x="-85725" y="1117601"/>
            <a:ext cx="12191999" cy="5898602"/>
            <a:chOff x="-1" y="-158202"/>
            <a:chExt cx="12192002" cy="7016202"/>
          </a:xfrm>
        </p:grpSpPr>
        <p:pic>
          <p:nvPicPr>
            <p:cNvPr id="8" name="Picture 7">
              <a:extLst>
                <a:ext uri="{FF2B5EF4-FFF2-40B4-BE49-F238E27FC236}">
                  <a16:creationId xmlns:a16="http://schemas.microsoft.com/office/drawing/2014/main" id="{BBA0F293-0E2C-06D4-3F32-3B0906CF8E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V="1">
              <a:off x="5635900" y="301899"/>
              <a:ext cx="7016201" cy="6096000"/>
            </a:xfrm>
            <a:prstGeom prst="rect">
              <a:avLst/>
            </a:prstGeom>
          </p:spPr>
        </p:pic>
        <p:pic>
          <p:nvPicPr>
            <p:cNvPr id="9" name="Picture 8">
              <a:extLst>
                <a:ext uri="{FF2B5EF4-FFF2-40B4-BE49-F238E27FC236}">
                  <a16:creationId xmlns:a16="http://schemas.microsoft.com/office/drawing/2014/main" id="{E718B96E-8CF2-D78E-3745-5EEFDB3DC474}"/>
                </a:ext>
              </a:extLst>
            </p:cNvPr>
            <p:cNvPicPr>
              <a:picLocks noChangeAspect="1"/>
            </p:cNvPicPr>
            <p:nvPr/>
          </p:nvPicPr>
          <p:blipFill rotWithShape="1">
            <a:blip r:embed="rId4">
              <a:extLst>
                <a:ext uri="{28A0092B-C50C-407E-A947-70E740481C1C}">
                  <a14:useLocalDpi xmlns:a14="http://schemas.microsoft.com/office/drawing/2010/main" val="0"/>
                </a:ext>
              </a:extLst>
            </a:blip>
            <a:srcRect t="49311" b="1292"/>
            <a:stretch/>
          </p:blipFill>
          <p:spPr>
            <a:xfrm rot="16200000">
              <a:off x="-368370" y="210168"/>
              <a:ext cx="7016201" cy="6279463"/>
            </a:xfrm>
            <a:prstGeom prst="rect">
              <a:avLst/>
            </a:prstGeom>
          </p:spPr>
        </p:pic>
      </p:grpSp>
      <p:pic>
        <p:nvPicPr>
          <p:cNvPr id="5" name="Picture 4">
            <a:extLst>
              <a:ext uri="{FF2B5EF4-FFF2-40B4-BE49-F238E27FC236}">
                <a16:creationId xmlns:a16="http://schemas.microsoft.com/office/drawing/2014/main" id="{77B521CD-8B8E-7E0F-01F6-1ACD762AA5B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384" t="23327" r="32846" b="29845"/>
          <a:stretch/>
        </p:blipFill>
        <p:spPr bwMode="auto">
          <a:xfrm flipH="1">
            <a:off x="3893851" y="1186867"/>
            <a:ext cx="3865923" cy="50107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E635C67-391C-45E2-9C4F-642CB39BA4E6}"/>
              </a:ext>
            </a:extLst>
          </p:cNvPr>
          <p:cNvSpPr txBox="1"/>
          <p:nvPr/>
        </p:nvSpPr>
        <p:spPr>
          <a:xfrm>
            <a:off x="2927927" y="287963"/>
            <a:ext cx="6871855" cy="523220"/>
          </a:xfrm>
          <a:prstGeom prst="rect">
            <a:avLst/>
          </a:prstGeom>
          <a:noFill/>
        </p:spPr>
        <p:txBody>
          <a:bodyPr wrap="square">
            <a:spAutoFit/>
          </a:bodyPr>
          <a:lstStyle/>
          <a:p>
            <a:r>
              <a:rPr lang="vi-VN" sz="2800" b="1">
                <a:solidFill>
                  <a:srgbClr val="0070C0"/>
                </a:solidFill>
                <a:latin typeface="Calibri" panose="020F0502020204030204" pitchFamily="34" charset="0"/>
                <a:ea typeface="Calibri" panose="020F0502020204030204" pitchFamily="34" charset="0"/>
              </a:rPr>
              <a:t>- </a:t>
            </a:r>
            <a:r>
              <a:rPr lang="en-US" sz="2800" b="1">
                <a:solidFill>
                  <a:srgbClr val="0070C0"/>
                </a:solidFill>
                <a:latin typeface="Calibri" panose="020F0502020204030204" pitchFamily="34" charset="0"/>
                <a:ea typeface="Calibri" panose="020F0502020204030204" pitchFamily="34" charset="0"/>
              </a:rPr>
              <a:t>Theo em, đồ chơi hoạt động như thế nào?</a:t>
            </a:r>
            <a:endPar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0490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CBBC48D2-E6AB-BE10-757E-BDE16045239D}"/>
              </a:ext>
            </a:extLst>
          </p:cNvPr>
          <p:cNvSpPr>
            <a:spLocks noChangeArrowheads="1"/>
          </p:cNvSpPr>
          <p:nvPr/>
        </p:nvSpPr>
        <p:spPr bwMode="auto">
          <a:xfrm>
            <a:off x="162257" y="227540"/>
            <a:ext cx="28784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a:solidFill>
                  <a:schemeClr val="accent2">
                    <a:lumMod val="40000"/>
                    <a:lumOff val="60000"/>
                  </a:schemeClr>
                </a:solidFill>
                <a:latin typeface="Times New Roman" panose="02020603050405020304" pitchFamily="18" charset="0"/>
                <a:cs typeface="Times New Roman" panose="02020603050405020304" pitchFamily="18" charset="0"/>
              </a:rPr>
              <a:t>   Phạm Văn Thuận</a:t>
            </a:r>
            <a:endParaRPr lang="vi-VN" altLang="en-US" sz="2000" b="1" dirty="0">
              <a:solidFill>
                <a:schemeClr val="accent2">
                  <a:lumMod val="40000"/>
                  <a:lumOff val="60000"/>
                </a:schemeClr>
              </a:solidFill>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122905" y="0"/>
            <a:ext cx="12313920" cy="6858000"/>
            <a:chOff x="-121920" y="5575"/>
            <a:chExt cx="12313920" cy="685800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 y="5575"/>
              <a:ext cx="12313920" cy="6858000"/>
            </a:xfrm>
            <a:prstGeom prst="rect">
              <a:avLst/>
            </a:prstGeom>
          </p:spPr>
        </p:pic>
        <p:sp>
          <p:nvSpPr>
            <p:cNvPr id="3" name="Rectangle 2"/>
            <p:cNvSpPr/>
            <p:nvPr/>
          </p:nvSpPr>
          <p:spPr>
            <a:xfrm>
              <a:off x="-121920" y="4442709"/>
              <a:ext cx="6306648" cy="1767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22" name="Rectangle 21"/>
          <p:cNvSpPr>
            <a:spLocks noChangeArrowheads="1"/>
          </p:cNvSpPr>
          <p:nvPr/>
        </p:nvSpPr>
        <p:spPr bwMode="auto">
          <a:xfrm>
            <a:off x="340483" y="5258171"/>
            <a:ext cx="275006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1800" b="1" dirty="0">
                <a:latin typeface="Times New Roman" panose="02020603050405020304" pitchFamily="18" charset="0"/>
              </a:rPr>
              <a:t>1</a:t>
            </a:r>
            <a:r>
              <a:rPr lang="en-US" altLang="vi-VN" sz="1800" b="1">
                <a:latin typeface="Times New Roman" panose="02020603050405020304" pitchFamily="18" charset="0"/>
              </a:rPr>
              <a:t>. Cắt giấy, bìa và gắn dây để tạo hình phần thân và chân cho nhân vật.</a:t>
            </a:r>
            <a:endParaRPr lang="vi-VN" altLang="vi-VN" sz="1800" dirty="0"/>
          </a:p>
        </p:txBody>
      </p:sp>
      <p:sp>
        <p:nvSpPr>
          <p:cNvPr id="23" name="Rectangle 22"/>
          <p:cNvSpPr>
            <a:spLocks noChangeArrowheads="1"/>
          </p:cNvSpPr>
          <p:nvPr/>
        </p:nvSpPr>
        <p:spPr bwMode="auto">
          <a:xfrm>
            <a:off x="3253625" y="5309613"/>
            <a:ext cx="2984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1800" b="1" dirty="0">
                <a:latin typeface="Times New Roman" panose="02020603050405020304" pitchFamily="18" charset="0"/>
              </a:rPr>
              <a:t>2</a:t>
            </a:r>
            <a:r>
              <a:rPr lang="en-US" altLang="vi-VN" sz="1800" b="1">
                <a:latin typeface="Times New Roman" panose="02020603050405020304" pitchFamily="18" charset="0"/>
              </a:rPr>
              <a:t>. Quấn giấy tạo tay và gậy.</a:t>
            </a:r>
            <a:endParaRPr lang="vi-VN" altLang="vi-VN" sz="1800" dirty="0"/>
          </a:p>
        </p:txBody>
      </p:sp>
      <p:pic>
        <p:nvPicPr>
          <p:cNvPr id="9" name="Picture 8">
            <a:extLst>
              <a:ext uri="{FF2B5EF4-FFF2-40B4-BE49-F238E27FC236}">
                <a16:creationId xmlns:a16="http://schemas.microsoft.com/office/drawing/2014/main" id="{45F45D00-BC8E-CA0D-6316-6B08E9835345}"/>
              </a:ext>
            </a:extLst>
          </p:cNvPr>
          <p:cNvPicPr>
            <a:picLocks noChangeAspect="1"/>
          </p:cNvPicPr>
          <p:nvPr/>
        </p:nvPicPr>
        <p:blipFill>
          <a:blip r:embed="rId4"/>
          <a:stretch>
            <a:fillRect/>
          </a:stretch>
        </p:blipFill>
        <p:spPr>
          <a:xfrm>
            <a:off x="525158" y="149305"/>
            <a:ext cx="708921" cy="672379"/>
          </a:xfrm>
          <a:prstGeom prst="rect">
            <a:avLst/>
          </a:prstGeom>
        </p:spPr>
      </p:pic>
      <p:sp>
        <p:nvSpPr>
          <p:cNvPr id="10" name="Rectangle 4">
            <a:extLst>
              <a:ext uri="{FF2B5EF4-FFF2-40B4-BE49-F238E27FC236}">
                <a16:creationId xmlns:a16="http://schemas.microsoft.com/office/drawing/2014/main" id="{E25464E1-43B9-F3B3-B09B-A51498FED0B5}"/>
              </a:ext>
            </a:extLst>
          </p:cNvPr>
          <p:cNvSpPr>
            <a:spLocks noChangeArrowheads="1"/>
          </p:cNvSpPr>
          <p:nvPr/>
        </p:nvSpPr>
        <p:spPr bwMode="auto">
          <a:xfrm>
            <a:off x="1136252" y="268466"/>
            <a:ext cx="94188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2.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tạo đồ chơi nhân vật múa gậy trông trăng</a:t>
            </a:r>
            <a:endParaRPr lang="vi-VN" altLang="en-US" sz="20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29" name="Rectangle 4">
            <a:extLst>
              <a:ext uri="{FF2B5EF4-FFF2-40B4-BE49-F238E27FC236}">
                <a16:creationId xmlns:a16="http://schemas.microsoft.com/office/drawing/2014/main" id="{30EEFB78-FB6A-ADC0-6240-A48DBC8020D4}"/>
              </a:ext>
            </a:extLst>
          </p:cNvPr>
          <p:cNvSpPr>
            <a:spLocks noChangeArrowheads="1"/>
          </p:cNvSpPr>
          <p:nvPr/>
        </p:nvSpPr>
        <p:spPr bwMode="auto">
          <a:xfrm>
            <a:off x="55418" y="1017705"/>
            <a:ext cx="1001542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000" b="1">
                <a:latin typeface="Times New Roman" panose="02020603050405020304" pitchFamily="18" charset="0"/>
              </a:rPr>
              <a:t>Quan sát hình và chỉ ra các bước tạo đồ chơi nhân vật múa gậy trông trăng</a:t>
            </a:r>
          </a:p>
          <a:p>
            <a:pPr>
              <a:defRPr/>
            </a:pPr>
            <a:r>
              <a:rPr lang="en-US" altLang="vi-VN" sz="2000" b="1">
                <a:latin typeface="Times New Roman" panose="02020603050405020304" pitchFamily="18" charset="0"/>
              </a:rPr>
              <a:t> bằng các vật liệu khác nhau theo gọi ý dưới đây.</a:t>
            </a:r>
            <a:endPar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2" name="Rectangle 31">
            <a:extLst>
              <a:ext uri="{FF2B5EF4-FFF2-40B4-BE49-F238E27FC236}">
                <a16:creationId xmlns:a16="http://schemas.microsoft.com/office/drawing/2014/main" id="{1D2A1AE4-B236-019F-6742-25D47EAD9277}"/>
              </a:ext>
            </a:extLst>
          </p:cNvPr>
          <p:cNvSpPr>
            <a:spLocks noChangeArrowheads="1"/>
          </p:cNvSpPr>
          <p:nvPr/>
        </p:nvSpPr>
        <p:spPr bwMode="auto">
          <a:xfrm>
            <a:off x="6371072" y="5309613"/>
            <a:ext cx="27235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1800" b="1" dirty="0">
                <a:latin typeface="Times New Roman" panose="02020603050405020304" pitchFamily="18" charset="0"/>
              </a:rPr>
              <a:t>3</a:t>
            </a:r>
            <a:r>
              <a:rPr lang="en-US" altLang="vi-VN" sz="1800" b="1">
                <a:latin typeface="Times New Roman" panose="02020603050405020304" pitchFamily="18" charset="0"/>
              </a:rPr>
              <a:t>. Kết nối gậy và tay với thân nhân vật bằng dây.</a:t>
            </a:r>
            <a:endParaRPr lang="vi-VN" altLang="vi-VN" sz="1800" dirty="0"/>
          </a:p>
        </p:txBody>
      </p:sp>
      <p:sp>
        <p:nvSpPr>
          <p:cNvPr id="33" name="Rectangle 32">
            <a:extLst>
              <a:ext uri="{FF2B5EF4-FFF2-40B4-BE49-F238E27FC236}">
                <a16:creationId xmlns:a16="http://schemas.microsoft.com/office/drawing/2014/main" id="{5C623F20-4B9C-EDD7-0666-0BE142C01E3D}"/>
              </a:ext>
            </a:extLst>
          </p:cNvPr>
          <p:cNvSpPr>
            <a:spLocks noChangeArrowheads="1"/>
          </p:cNvSpPr>
          <p:nvPr/>
        </p:nvSpPr>
        <p:spPr bwMode="auto">
          <a:xfrm>
            <a:off x="9115392" y="5368413"/>
            <a:ext cx="288293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1800" b="1" dirty="0">
                <a:latin typeface="Times New Roman" panose="02020603050405020304" pitchFamily="18" charset="0"/>
              </a:rPr>
              <a:t>4</a:t>
            </a:r>
            <a:r>
              <a:rPr lang="en-US" altLang="vi-VN" sz="1800" b="1">
                <a:latin typeface="Times New Roman" panose="02020603050405020304" pitchFamily="18" charset="0"/>
              </a:rPr>
              <a:t>. Tạo thêm que điều khiển, mặt trăng và kết nối với nhân vật, hoàn thiện sản phẩm.</a:t>
            </a:r>
            <a:endParaRPr lang="vi-VN" altLang="vi-VN" sz="1800" dirty="0"/>
          </a:p>
        </p:txBody>
      </p:sp>
      <p:pic>
        <p:nvPicPr>
          <p:cNvPr id="1026" name="Picture 2">
            <a:extLst>
              <a:ext uri="{FF2B5EF4-FFF2-40B4-BE49-F238E27FC236}">
                <a16:creationId xmlns:a16="http://schemas.microsoft.com/office/drawing/2014/main" id="{B8BA8F47-A837-6013-ADED-264DCEAFF7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601" y="2995432"/>
            <a:ext cx="1560661" cy="20676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B0ED8A3-CB6B-DF59-EF79-836D8DCAAB2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529" t="21161" r="23095" b="15846"/>
          <a:stretch/>
        </p:blipFill>
        <p:spPr bwMode="auto">
          <a:xfrm rot="3209033">
            <a:off x="1543583" y="3113344"/>
            <a:ext cx="2214476" cy="18860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1D5EF13-BF0E-D49E-3FF4-2A7538B6AB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4647" y="2634550"/>
            <a:ext cx="1528450" cy="25474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3FFCFD17-EDEA-166F-BAA9-4DC02FFD862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1140" t="9719" r="16721" b="7497"/>
          <a:stretch/>
        </p:blipFill>
        <p:spPr bwMode="auto">
          <a:xfrm rot="1692573">
            <a:off x="6627499" y="2453050"/>
            <a:ext cx="2527094" cy="25264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47C76D1-E6FE-4347-73DE-EB00A40C7EB4}"/>
              </a:ext>
            </a:extLst>
          </p:cNvPr>
          <p:cNvPicPr>
            <a:picLocks noChangeAspect="1"/>
          </p:cNvPicPr>
          <p:nvPr/>
        </p:nvPicPr>
        <p:blipFill rotWithShape="1">
          <a:blip r:embed="rId9"/>
          <a:srcRect l="16531" t="2174" r="21497" b="7198"/>
          <a:stretch/>
        </p:blipFill>
        <p:spPr>
          <a:xfrm>
            <a:off x="9258768" y="416631"/>
            <a:ext cx="2592749" cy="505260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66986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2689" b="15735"/>
          <a:stretch/>
        </p:blipFill>
        <p:spPr>
          <a:xfrm>
            <a:off x="0" y="-21426"/>
            <a:ext cx="12182018" cy="6858001"/>
          </a:xfrm>
          <a:prstGeom prst="rect">
            <a:avLst/>
          </a:prstGeom>
          <a:solidFill>
            <a:srgbClr val="FFFF00"/>
          </a:solidFill>
        </p:spPr>
      </p:pic>
      <p:grpSp>
        <p:nvGrpSpPr>
          <p:cNvPr id="12" name="Group 11">
            <a:extLst>
              <a:ext uri="{FF2B5EF4-FFF2-40B4-BE49-F238E27FC236}">
                <a16:creationId xmlns:a16="http://schemas.microsoft.com/office/drawing/2014/main" id="{8FF0E8AD-0156-D6ED-1C5B-B6B68B24AF72}"/>
              </a:ext>
            </a:extLst>
          </p:cNvPr>
          <p:cNvGrpSpPr/>
          <p:nvPr/>
        </p:nvGrpSpPr>
        <p:grpSpPr>
          <a:xfrm>
            <a:off x="6866600" y="1153705"/>
            <a:ext cx="4282887" cy="4888084"/>
            <a:chOff x="6866600" y="1153705"/>
            <a:chExt cx="4282887" cy="4888084"/>
          </a:xfrm>
        </p:grpSpPr>
        <p:pic>
          <p:nvPicPr>
            <p:cNvPr id="14" name="Picture 13"/>
            <p:cNvPicPr>
              <a:picLocks noChangeAspect="1"/>
            </p:cNvPicPr>
            <p:nvPr/>
          </p:nvPicPr>
          <p:blipFill rotWithShape="1">
            <a:blip r:embed="rId4"/>
            <a:srcRect l="20211" t="17248" r="17359" b="3387"/>
            <a:stretch/>
          </p:blipFill>
          <p:spPr>
            <a:xfrm>
              <a:off x="6866600" y="1153705"/>
              <a:ext cx="4282887" cy="4888084"/>
            </a:xfrm>
            <a:prstGeom prst="rect">
              <a:avLst/>
            </a:prstGeom>
            <a:ln>
              <a:noFill/>
            </a:ln>
            <a:effectLst>
              <a:outerShdw blurRad="292100" dist="139700" dir="2700000" algn="tl" rotWithShape="0">
                <a:srgbClr val="333333">
                  <a:alpha val="65000"/>
                </a:srgbClr>
              </a:outerShdw>
            </a:effectLst>
          </p:spPr>
        </p:pic>
        <p:sp>
          <p:nvSpPr>
            <p:cNvPr id="17" name="Rectangle 16"/>
            <p:cNvSpPr>
              <a:spLocks noChangeArrowheads="1"/>
            </p:cNvSpPr>
            <p:nvPr/>
          </p:nvSpPr>
          <p:spPr bwMode="auto">
            <a:xfrm>
              <a:off x="7380479" y="1613271"/>
              <a:ext cx="3621225" cy="3354765"/>
            </a:xfrm>
            <a:prstGeom prst="rect">
              <a:avLst/>
            </a:prstGeom>
            <a:solidFill>
              <a:schemeClr val="bg1"/>
            </a:solidFill>
            <a:ln>
              <a:noFill/>
            </a:ln>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2400" b="1">
                  <a:latin typeface="Times New Roman" panose="02020603050405020304" pitchFamily="18" charset="0"/>
                </a:rPr>
                <a:t> </a:t>
              </a:r>
              <a:r>
                <a:rPr lang="en-US" altLang="vi-VN" sz="2000" b="1">
                  <a:latin typeface="Times New Roman" panose="02020603050405020304" pitchFamily="18" charset="0"/>
                </a:rPr>
                <a:t> </a:t>
              </a:r>
              <a:r>
                <a:rPr lang="en-US" altLang="vi-VN" sz="2400" b="1">
                  <a:solidFill>
                    <a:srgbClr val="FF0000"/>
                  </a:solidFill>
                  <a:latin typeface="Times New Roman" panose="02020603050405020304" pitchFamily="18" charset="0"/>
                </a:rPr>
                <a:t>Các em nhớ </a:t>
              </a:r>
              <a:r>
                <a:rPr lang="en-US" altLang="vi-VN" sz="2400" b="1" dirty="0">
                  <a:solidFill>
                    <a:srgbClr val="FF0000"/>
                  </a:solidFill>
                  <a:latin typeface="Times New Roman" panose="02020603050405020304" pitchFamily="18" charset="0"/>
                </a:rPr>
                <a:t>nhé!</a:t>
              </a:r>
            </a:p>
            <a:p>
              <a:r>
                <a:rPr lang="en-US" sz="2000" b="1">
                  <a:latin typeface="+mj-lt"/>
                </a:rPr>
                <a:t> </a:t>
              </a:r>
            </a:p>
            <a:p>
              <a:endParaRPr lang="en-US" altLang="vi-VN" sz="2000" b="1">
                <a:latin typeface="+mj-lt"/>
              </a:endParaRPr>
            </a:p>
            <a:p>
              <a:endParaRPr lang="en-US" altLang="vi-VN" sz="2000" b="1">
                <a:latin typeface="+mj-lt"/>
              </a:endParaRPr>
            </a:p>
            <a:p>
              <a:endParaRPr lang="en-US" altLang="vi-VN" sz="2000" b="1">
                <a:latin typeface="+mj-lt"/>
              </a:endParaRPr>
            </a:p>
            <a:p>
              <a:endParaRPr lang="en-US" altLang="vi-VN" sz="2000" b="1">
                <a:latin typeface="+mj-lt"/>
              </a:endParaRPr>
            </a:p>
            <a:p>
              <a:endParaRPr lang="en-US" altLang="vi-VN" sz="2000" b="1">
                <a:latin typeface="+mj-lt"/>
              </a:endParaRPr>
            </a:p>
            <a:p>
              <a:endParaRPr lang="en-US" altLang="vi-VN" sz="2000" b="1">
                <a:latin typeface="+mj-lt"/>
              </a:endParaRPr>
            </a:p>
            <a:p>
              <a:endParaRPr lang="en-US" altLang="vi-VN" sz="2400" b="1">
                <a:latin typeface="+mj-lt"/>
              </a:endParaRPr>
            </a:p>
            <a:p>
              <a:endParaRPr lang="en-US" altLang="vi-VN" sz="2400" b="1">
                <a:latin typeface="+mj-lt"/>
              </a:endParaRPr>
            </a:p>
          </p:txBody>
        </p:sp>
        <p:sp>
          <p:nvSpPr>
            <p:cNvPr id="3" name="Rectangle 2">
              <a:extLst>
                <a:ext uri="{FF2B5EF4-FFF2-40B4-BE49-F238E27FC236}">
                  <a16:creationId xmlns:a16="http://schemas.microsoft.com/office/drawing/2014/main" id="{8C835BD7-B200-7E46-34B8-D57183AADF29}"/>
                </a:ext>
              </a:extLst>
            </p:cNvPr>
            <p:cNvSpPr>
              <a:spLocks noChangeArrowheads="1"/>
            </p:cNvSpPr>
            <p:nvPr/>
          </p:nvSpPr>
          <p:spPr bwMode="auto">
            <a:xfrm>
              <a:off x="7859292" y="2321158"/>
              <a:ext cx="290135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2400" b="1" dirty="0" err="1">
                  <a:latin typeface="Times New Roman" panose="02020603050405020304" pitchFamily="18" charset="0"/>
                </a:rPr>
                <a:t>Sử</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dụng</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hình</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cắt</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giấy</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kết</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hợp</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với</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dây</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có</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thể</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tạo</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được</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đồ</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chơi</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dân</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gian</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múa</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gậy</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trông</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trăng</a:t>
              </a:r>
              <a:endParaRPr lang="vi-VN" altLang="vi-VN" sz="2400" dirty="0"/>
            </a:p>
          </p:txBody>
        </p:sp>
      </p:grpSp>
      <p:pic>
        <p:nvPicPr>
          <p:cNvPr id="11" name="Picture 10">
            <a:extLst>
              <a:ext uri="{FF2B5EF4-FFF2-40B4-BE49-F238E27FC236}">
                <a16:creationId xmlns:a16="http://schemas.microsoft.com/office/drawing/2014/main" id="{1C340F41-9B97-4F1E-C630-516237A37B5F}"/>
              </a:ext>
            </a:extLst>
          </p:cNvPr>
          <p:cNvPicPr>
            <a:picLocks noChangeAspect="1"/>
          </p:cNvPicPr>
          <p:nvPr/>
        </p:nvPicPr>
        <p:blipFill rotWithShape="1">
          <a:blip r:embed="rId5"/>
          <a:srcRect l="11336" t="12279" r="8709" b="2873"/>
          <a:stretch/>
        </p:blipFill>
        <p:spPr>
          <a:xfrm>
            <a:off x="2067750" y="655782"/>
            <a:ext cx="4135105" cy="58508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45796816"/>
      </p:ext>
    </p:extLst>
  </p:cSld>
  <p:clrMapOvr>
    <a:masterClrMapping/>
  </p:clrMapOvr>
</p:sld>
</file>

<file path=ppt/theme/theme1.xml><?xml version="1.0" encoding="utf-8"?>
<a:theme xmlns:a="http://schemas.openxmlformats.org/drawingml/2006/main" name="1_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22004</TotalTime>
  <Words>823</Words>
  <Application>Microsoft Office PowerPoint</Application>
  <PresentationFormat>Widescreen</PresentationFormat>
  <Paragraphs>90</Paragraphs>
  <Slides>15</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.VnTime</vt:lpstr>
      <vt:lpstr>Arial</vt:lpstr>
      <vt:lpstr>Calibri</vt:lpstr>
      <vt:lpstr>Calibri Light</vt:lpstr>
      <vt:lpstr>Comic Sans MS</vt:lpstr>
      <vt:lpstr>Times New Roman</vt:lpstr>
      <vt:lpstr>1_Retrospect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SỞ GIÁO DỤC VÀ ĐÀO TẠO THỪA THIÊN HUẾ</dc:title>
  <dc:creator>admin</dc:creator>
  <cp:lastModifiedBy>Techsi.vn</cp:lastModifiedBy>
  <cp:revision>1103</cp:revision>
  <dcterms:modified xsi:type="dcterms:W3CDTF">2025-05-12T08:35:57Z</dcterms:modified>
</cp:coreProperties>
</file>