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58" r:id="rId3"/>
    <p:sldId id="262" r:id="rId4"/>
    <p:sldId id="259" r:id="rId5"/>
    <p:sldId id="261" r:id="rId6"/>
    <p:sldId id="263" r:id="rId7"/>
    <p:sldId id="267" r:id="rId8"/>
    <p:sldId id="264" r:id="rId9"/>
    <p:sldId id="265" r:id="rId10"/>
    <p:sldId id="272" r:id="rId11"/>
    <p:sldId id="268"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9" autoAdjust="0"/>
    <p:restoredTop sz="94660"/>
  </p:normalViewPr>
  <p:slideViewPr>
    <p:cSldViewPr snapToGrid="0">
      <p:cViewPr varScale="1">
        <p:scale>
          <a:sx n="86" d="100"/>
          <a:sy n="86" d="100"/>
        </p:scale>
        <p:origin x="33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8A60C0-240F-4E4B-BC37-8D5CA95B008F}"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858B4D-F9FB-4058-A05B-2EDC9C07A9A4}" type="slidenum">
              <a:rPr lang="en-US" smtClean="0"/>
              <a:t>‹#›</a:t>
            </a:fld>
            <a:endParaRPr lang="en-US"/>
          </a:p>
        </p:txBody>
      </p:sp>
    </p:spTree>
    <p:extLst>
      <p:ext uri="{BB962C8B-B14F-4D97-AF65-F5344CB8AC3E}">
        <p14:creationId xmlns:p14="http://schemas.microsoft.com/office/powerpoint/2010/main" val="1607075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221B0A-BB4F-47A2-9A4B-06726BF13DE3}" type="slidenum">
              <a:rPr lang="en-US" smtClean="0"/>
              <a:t>1</a:t>
            </a:fld>
            <a:endParaRPr lang="en-US"/>
          </a:p>
        </p:txBody>
      </p:sp>
    </p:spTree>
    <p:extLst>
      <p:ext uri="{BB962C8B-B14F-4D97-AF65-F5344CB8AC3E}">
        <p14:creationId xmlns:p14="http://schemas.microsoft.com/office/powerpoint/2010/main" val="3221409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7DBC2D-7FB6-4344-B381-F34EFD05F5EC}"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36D8E-744A-4620-A1B9-C425573D8745}" type="slidenum">
              <a:rPr lang="en-US" smtClean="0"/>
              <a:t>‹#›</a:t>
            </a:fld>
            <a:endParaRPr lang="en-US"/>
          </a:p>
        </p:txBody>
      </p:sp>
    </p:spTree>
    <p:extLst>
      <p:ext uri="{BB962C8B-B14F-4D97-AF65-F5344CB8AC3E}">
        <p14:creationId xmlns:p14="http://schemas.microsoft.com/office/powerpoint/2010/main" val="378161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7DBC2D-7FB6-4344-B381-F34EFD05F5EC}"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36D8E-744A-4620-A1B9-C425573D8745}" type="slidenum">
              <a:rPr lang="en-US" smtClean="0"/>
              <a:t>‹#›</a:t>
            </a:fld>
            <a:endParaRPr lang="en-US"/>
          </a:p>
        </p:txBody>
      </p:sp>
    </p:spTree>
    <p:extLst>
      <p:ext uri="{BB962C8B-B14F-4D97-AF65-F5344CB8AC3E}">
        <p14:creationId xmlns:p14="http://schemas.microsoft.com/office/powerpoint/2010/main" val="181232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7DBC2D-7FB6-4344-B381-F34EFD05F5EC}"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36D8E-744A-4620-A1B9-C425573D8745}" type="slidenum">
              <a:rPr lang="en-US" smtClean="0"/>
              <a:t>‹#›</a:t>
            </a:fld>
            <a:endParaRPr lang="en-US"/>
          </a:p>
        </p:txBody>
      </p:sp>
    </p:spTree>
    <p:extLst>
      <p:ext uri="{BB962C8B-B14F-4D97-AF65-F5344CB8AC3E}">
        <p14:creationId xmlns:p14="http://schemas.microsoft.com/office/powerpoint/2010/main" val="1500366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04782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7DBC2D-7FB6-4344-B381-F34EFD05F5EC}"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36D8E-744A-4620-A1B9-C425573D8745}" type="slidenum">
              <a:rPr lang="en-US" smtClean="0"/>
              <a:t>‹#›</a:t>
            </a:fld>
            <a:endParaRPr lang="en-US"/>
          </a:p>
        </p:txBody>
      </p:sp>
    </p:spTree>
    <p:extLst>
      <p:ext uri="{BB962C8B-B14F-4D97-AF65-F5344CB8AC3E}">
        <p14:creationId xmlns:p14="http://schemas.microsoft.com/office/powerpoint/2010/main" val="4076461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87DBC2D-7FB6-4344-B381-F34EFD05F5EC}"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36D8E-744A-4620-A1B9-C425573D8745}" type="slidenum">
              <a:rPr lang="en-US" smtClean="0"/>
              <a:t>‹#›</a:t>
            </a:fld>
            <a:endParaRPr lang="en-US"/>
          </a:p>
        </p:txBody>
      </p:sp>
    </p:spTree>
    <p:extLst>
      <p:ext uri="{BB962C8B-B14F-4D97-AF65-F5344CB8AC3E}">
        <p14:creationId xmlns:p14="http://schemas.microsoft.com/office/powerpoint/2010/main" val="1248709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7DBC2D-7FB6-4344-B381-F34EFD05F5EC}" type="datetimeFigureOut">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136D8E-744A-4620-A1B9-C425573D8745}" type="slidenum">
              <a:rPr lang="en-US" smtClean="0"/>
              <a:t>‹#›</a:t>
            </a:fld>
            <a:endParaRPr lang="en-US"/>
          </a:p>
        </p:txBody>
      </p:sp>
    </p:spTree>
    <p:extLst>
      <p:ext uri="{BB962C8B-B14F-4D97-AF65-F5344CB8AC3E}">
        <p14:creationId xmlns:p14="http://schemas.microsoft.com/office/powerpoint/2010/main" val="1846502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7DBC2D-7FB6-4344-B381-F34EFD05F5EC}" type="datetimeFigureOut">
              <a:rPr lang="en-US" smtClean="0"/>
              <a:t>3/19/2025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136D8E-744A-4620-A1B9-C425573D8745}" type="slidenum">
              <a:rPr lang="en-US" smtClean="0"/>
              <a:t>‹#›</a:t>
            </a:fld>
            <a:endParaRPr lang="en-US"/>
          </a:p>
        </p:txBody>
      </p:sp>
    </p:spTree>
    <p:extLst>
      <p:ext uri="{BB962C8B-B14F-4D97-AF65-F5344CB8AC3E}">
        <p14:creationId xmlns:p14="http://schemas.microsoft.com/office/powerpoint/2010/main" val="3275460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7DBC2D-7FB6-4344-B381-F34EFD05F5EC}" type="datetimeFigureOut">
              <a:rPr lang="en-US" smtClean="0"/>
              <a:t>3/19/2025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136D8E-744A-4620-A1B9-C425573D8745}" type="slidenum">
              <a:rPr lang="en-US" smtClean="0"/>
              <a:t>‹#›</a:t>
            </a:fld>
            <a:endParaRPr lang="en-US"/>
          </a:p>
        </p:txBody>
      </p:sp>
    </p:spTree>
    <p:extLst>
      <p:ext uri="{BB962C8B-B14F-4D97-AF65-F5344CB8AC3E}">
        <p14:creationId xmlns:p14="http://schemas.microsoft.com/office/powerpoint/2010/main" val="422888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7DBC2D-7FB6-4344-B381-F34EFD05F5EC}" type="datetimeFigureOut">
              <a:rPr lang="en-US" smtClean="0"/>
              <a:t>3/19/2025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136D8E-744A-4620-A1B9-C425573D8745}" type="slidenum">
              <a:rPr lang="en-US" smtClean="0"/>
              <a:t>‹#›</a:t>
            </a:fld>
            <a:endParaRPr lang="en-US"/>
          </a:p>
        </p:txBody>
      </p:sp>
    </p:spTree>
    <p:extLst>
      <p:ext uri="{BB962C8B-B14F-4D97-AF65-F5344CB8AC3E}">
        <p14:creationId xmlns:p14="http://schemas.microsoft.com/office/powerpoint/2010/main" val="2121037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7DBC2D-7FB6-4344-B381-F34EFD05F5EC}" type="datetimeFigureOut">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136D8E-744A-4620-A1B9-C425573D8745}" type="slidenum">
              <a:rPr lang="en-US" smtClean="0"/>
              <a:t>‹#›</a:t>
            </a:fld>
            <a:endParaRPr lang="en-US"/>
          </a:p>
        </p:txBody>
      </p:sp>
    </p:spTree>
    <p:extLst>
      <p:ext uri="{BB962C8B-B14F-4D97-AF65-F5344CB8AC3E}">
        <p14:creationId xmlns:p14="http://schemas.microsoft.com/office/powerpoint/2010/main" val="26585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7DBC2D-7FB6-4344-B381-F34EFD05F5EC}" type="datetimeFigureOut">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136D8E-744A-4620-A1B9-C425573D8745}" type="slidenum">
              <a:rPr lang="en-US" smtClean="0"/>
              <a:t>‹#›</a:t>
            </a:fld>
            <a:endParaRPr lang="en-US"/>
          </a:p>
        </p:txBody>
      </p:sp>
    </p:spTree>
    <p:extLst>
      <p:ext uri="{BB962C8B-B14F-4D97-AF65-F5344CB8AC3E}">
        <p14:creationId xmlns:p14="http://schemas.microsoft.com/office/powerpoint/2010/main" val="1213617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DBC2D-7FB6-4344-B381-F34EFD05F5EC}" type="datetimeFigureOut">
              <a:rPr lang="en-US" smtClean="0"/>
              <a:t>3/19/2025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136D8E-744A-4620-A1B9-C425573D8745}" type="slidenum">
              <a:rPr lang="en-US" smtClean="0"/>
              <a:t>‹#›</a:t>
            </a:fld>
            <a:endParaRPr lang="en-US"/>
          </a:p>
        </p:txBody>
      </p:sp>
    </p:spTree>
    <p:extLst>
      <p:ext uri="{BB962C8B-B14F-4D97-AF65-F5344CB8AC3E}">
        <p14:creationId xmlns:p14="http://schemas.microsoft.com/office/powerpoint/2010/main" val="274403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wav"/><Relationship Id="rId7" Type="http://schemas.openxmlformats.org/officeDocument/2006/relationships/image" Target="../media/image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wav"/><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op chung ta doan ket - Nhac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25600" y="6350869"/>
            <a:ext cx="649819" cy="487363"/>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512800" y="5676024"/>
            <a:ext cx="812800" cy="609600"/>
          </a:xfrm>
          <a:prstGeom prst="rect">
            <a:avLst/>
          </a:prstGeom>
        </p:spPr>
      </p:pic>
      <p:pic>
        <p:nvPicPr>
          <p:cNvPr id="20" name="Picture 19" descr="Graphical user interface&#10;&#10;Description automatically generated">
            <a:extLst>
              <a:ext uri="{FF2B5EF4-FFF2-40B4-BE49-F238E27FC236}">
                <a16:creationId xmlns:a16="http://schemas.microsoft.com/office/drawing/2014/main" id="{668CA6BF-EC6E-4E1F-BB68-D91C6F4F68C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1049" b="64621" l="5556" r="97585">
                        <a14:foregroundMark x1="26329" y1="41016" x2="14855" y2="43471"/>
                        <a14:foregroundMark x1="14855" y1="43471" x2="15580" y2="49554"/>
                        <a14:foregroundMark x1="15580" y1="49554" x2="25845" y2="52623"/>
                        <a14:foregroundMark x1="25845" y1="52623" x2="37198" y2="48605"/>
                        <a14:foregroundMark x1="37198" y1="48605" x2="30314" y2="43025"/>
                        <a14:foregroundMark x1="30314" y1="43025" x2="18357" y2="42243"/>
                        <a14:foregroundMark x1="18357" y1="42243" x2="7246" y2="46596"/>
                        <a14:foregroundMark x1="7246" y1="46596" x2="8937" y2="52232"/>
                        <a14:foregroundMark x1="8937" y1="52232" x2="19686" y2="56529"/>
                        <a14:foregroundMark x1="19686" y1="56529" x2="33213" y2="55301"/>
                        <a14:foregroundMark x1="33213" y1="55301" x2="37319" y2="49721"/>
                        <a14:foregroundMark x1="37319" y1="49721" x2="28744" y2="45982"/>
                        <a14:foregroundMark x1="28744" y1="45982" x2="18961" y2="50725"/>
                        <a14:foregroundMark x1="18961" y1="50725" x2="20894" y2="56641"/>
                        <a14:foregroundMark x1="20894" y1="56641" x2="32246" y2="58092"/>
                        <a14:foregroundMark x1="32246" y1="58092" x2="32729" y2="57589"/>
                        <a14:foregroundMark x1="24517" y1="58036" x2="20531" y2="63002"/>
                        <a14:foregroundMark x1="20531" y1="63002" x2="32609" y2="64621"/>
                        <a14:foregroundMark x1="32609" y1="64621" x2="33092" y2="61440"/>
                        <a14:foregroundMark x1="5435" y1="53795" x2="1208" y2="48661"/>
                        <a14:foregroundMark x1="1208" y1="48661" x2="6039" y2="43917"/>
                        <a14:foregroundMark x1="6039" y1="43917" x2="5676" y2="43806"/>
                        <a14:foregroundMark x1="89251" y1="54241" x2="97705" y2="57478"/>
                        <a14:foregroundMark x1="97705" y1="57478" x2="94686" y2="53962"/>
                        <a14:foregroundMark x1="18116" y1="14286" x2="29710" y2="15179"/>
                        <a14:foregroundMark x1="29710" y1="15179" x2="40700" y2="13393"/>
                        <a14:foregroundMark x1="40700" y1="13393" x2="53382" y2="13281"/>
                        <a14:foregroundMark x1="53382" y1="13281" x2="65821" y2="13393"/>
                        <a14:foregroundMark x1="65821" y1="13393" x2="76208" y2="15792"/>
                        <a14:foregroundMark x1="76208" y1="15792" x2="77899" y2="15792"/>
                        <a14:foregroundMark x1="36836" y1="11942" x2="48068" y2="11049"/>
                        <a14:foregroundMark x1="48068" y1="11049" x2="59783" y2="11049"/>
                        <a14:foregroundMark x1="59783" y1="11049" x2="59783" y2="11049"/>
                      </a14:backgroundRemoval>
                    </a14:imgEffect>
                  </a14:imgLayer>
                </a14:imgProps>
              </a:ext>
              <a:ext uri="{28A0092B-C50C-407E-A947-70E740481C1C}">
                <a14:useLocalDpi xmlns:a14="http://schemas.microsoft.com/office/drawing/2010/main" val="0"/>
              </a:ext>
            </a:extLst>
          </a:blip>
          <a:srcRect t="32274" b="32748"/>
          <a:stretch/>
        </p:blipFill>
        <p:spPr>
          <a:xfrm>
            <a:off x="9531928" y="3852436"/>
            <a:ext cx="2660072" cy="1510288"/>
          </a:xfrm>
          <a:prstGeom prst="rect">
            <a:avLst/>
          </a:prstGeom>
        </p:spPr>
      </p:pic>
      <p:sp>
        <p:nvSpPr>
          <p:cNvPr id="9" name="WordArt 15"/>
          <p:cNvSpPr>
            <a:spLocks noChangeArrowheads="1" noChangeShapeType="1" noTextEdit="1"/>
          </p:cNvSpPr>
          <p:nvPr/>
        </p:nvSpPr>
        <p:spPr bwMode="auto">
          <a:xfrm>
            <a:off x="1796716" y="1151308"/>
            <a:ext cx="8839200" cy="2047741"/>
          </a:xfrm>
          <a:prstGeom prst="rect">
            <a:avLst/>
          </a:prstGeom>
        </p:spPr>
        <p:txBody>
          <a:bodyPr wrap="none" fromWordArt="1">
            <a:prstTxWarp prst="textDeflate">
              <a:avLst>
                <a:gd name="adj" fmla="val 12542"/>
              </a:avLst>
            </a:prstTxWarp>
          </a:bodyPr>
          <a:lstStyle/>
          <a:p>
            <a:pPr algn="ctr"/>
            <a:r>
              <a:rPr lang="en-US" sz="7200" b="1" kern="10" dirty="0">
                <a:ln w="9525">
                  <a:solidFill>
                    <a:srgbClr val="000000"/>
                  </a:solidFill>
                  <a:round/>
                  <a:headEnd/>
                  <a:tailEnd/>
                </a:ln>
                <a:solidFill>
                  <a:srgbClr val="0000CC"/>
                </a:solidFill>
                <a:latin typeface="Times New Roman" panose="02020603050405020304" pitchFamily="18" charset="0"/>
                <a:cs typeface="Times New Roman" panose="02020603050405020304" pitchFamily="18" charset="0"/>
              </a:rPr>
              <a:t> </a:t>
            </a:r>
            <a:r>
              <a:rPr lang="en-US" sz="7200" b="1" kern="10" dirty="0" err="1">
                <a:ln w="9525">
                  <a:solidFill>
                    <a:srgbClr val="000000"/>
                  </a:solidFill>
                  <a:round/>
                  <a:headEnd/>
                  <a:tailEnd/>
                </a:ln>
                <a:solidFill>
                  <a:srgbClr val="0000CC"/>
                </a:solidFill>
                <a:latin typeface="Times New Roman" panose="02020603050405020304" pitchFamily="18" charset="0"/>
                <a:cs typeface="Times New Roman" panose="02020603050405020304" pitchFamily="18" charset="0"/>
              </a:rPr>
              <a:t>Chào</a:t>
            </a:r>
            <a:r>
              <a:rPr lang="en-US" sz="7200" b="1" kern="10" dirty="0">
                <a:ln w="9525">
                  <a:solidFill>
                    <a:srgbClr val="000000"/>
                  </a:solidFill>
                  <a:round/>
                  <a:headEnd/>
                  <a:tailEnd/>
                </a:ln>
                <a:solidFill>
                  <a:srgbClr val="0000CC"/>
                </a:solidFill>
                <a:latin typeface="Times New Roman" panose="02020603050405020304" pitchFamily="18" charset="0"/>
                <a:cs typeface="Times New Roman" panose="02020603050405020304" pitchFamily="18" charset="0"/>
              </a:rPr>
              <a:t> </a:t>
            </a:r>
            <a:r>
              <a:rPr lang="en-US" sz="7200" b="1" kern="10" dirty="0" err="1">
                <a:ln w="9525">
                  <a:solidFill>
                    <a:srgbClr val="000000"/>
                  </a:solidFill>
                  <a:round/>
                  <a:headEnd/>
                  <a:tailEnd/>
                </a:ln>
                <a:solidFill>
                  <a:srgbClr val="0000CC"/>
                </a:solidFill>
                <a:latin typeface="Times New Roman" panose="02020603050405020304" pitchFamily="18" charset="0"/>
                <a:cs typeface="Times New Roman" panose="02020603050405020304" pitchFamily="18" charset="0"/>
              </a:rPr>
              <a:t>Mừng</a:t>
            </a:r>
            <a:r>
              <a:rPr lang="en-US" sz="7200" b="1" kern="10" dirty="0">
                <a:ln w="9525">
                  <a:solidFill>
                    <a:srgbClr val="000000"/>
                  </a:solidFill>
                  <a:round/>
                  <a:headEnd/>
                  <a:tailEnd/>
                </a:ln>
                <a:solidFill>
                  <a:srgbClr val="0000CC"/>
                </a:solidFill>
                <a:latin typeface="Times New Roman" panose="02020603050405020304" pitchFamily="18" charset="0"/>
                <a:cs typeface="Times New Roman" panose="02020603050405020304" pitchFamily="18" charset="0"/>
              </a:rPr>
              <a:t> </a:t>
            </a:r>
            <a:r>
              <a:rPr lang="en-US" sz="7200" b="1" kern="10" dirty="0" err="1">
                <a:ln w="9525">
                  <a:solidFill>
                    <a:srgbClr val="000000"/>
                  </a:solidFill>
                  <a:round/>
                  <a:headEnd/>
                  <a:tailEnd/>
                </a:ln>
                <a:solidFill>
                  <a:srgbClr val="0000CC"/>
                </a:solidFill>
                <a:latin typeface="Times New Roman" panose="02020603050405020304" pitchFamily="18" charset="0"/>
                <a:cs typeface="Times New Roman" panose="02020603050405020304" pitchFamily="18" charset="0"/>
              </a:rPr>
              <a:t>Quý</a:t>
            </a:r>
            <a:r>
              <a:rPr lang="en-US" sz="7200" b="1" kern="10" dirty="0">
                <a:ln w="9525">
                  <a:solidFill>
                    <a:srgbClr val="000000"/>
                  </a:solidFill>
                  <a:round/>
                  <a:headEnd/>
                  <a:tailEnd/>
                </a:ln>
                <a:solidFill>
                  <a:srgbClr val="0000CC"/>
                </a:solidFill>
                <a:latin typeface="Times New Roman" panose="02020603050405020304" pitchFamily="18" charset="0"/>
                <a:cs typeface="Times New Roman" panose="02020603050405020304" pitchFamily="18" charset="0"/>
              </a:rPr>
              <a:t> </a:t>
            </a:r>
            <a:r>
              <a:rPr lang="en-US" sz="7200" b="1" kern="10" dirty="0" err="1">
                <a:ln w="9525">
                  <a:solidFill>
                    <a:srgbClr val="000000"/>
                  </a:solidFill>
                  <a:round/>
                  <a:headEnd/>
                  <a:tailEnd/>
                </a:ln>
                <a:solidFill>
                  <a:srgbClr val="0000CC"/>
                </a:solidFill>
                <a:latin typeface="Times New Roman" panose="02020603050405020304" pitchFamily="18" charset="0"/>
                <a:cs typeface="Times New Roman" panose="02020603050405020304" pitchFamily="18" charset="0"/>
              </a:rPr>
              <a:t>thầy</a:t>
            </a:r>
            <a:r>
              <a:rPr lang="en-US" sz="7200" b="1" kern="10" dirty="0">
                <a:ln w="9525">
                  <a:solidFill>
                    <a:srgbClr val="000000"/>
                  </a:solidFill>
                  <a:round/>
                  <a:headEnd/>
                  <a:tailEnd/>
                </a:ln>
                <a:solidFill>
                  <a:srgbClr val="0000CC"/>
                </a:solidFill>
                <a:latin typeface="Times New Roman" panose="02020603050405020304" pitchFamily="18" charset="0"/>
                <a:cs typeface="Times New Roman" panose="02020603050405020304" pitchFamily="18" charset="0"/>
              </a:rPr>
              <a:t> </a:t>
            </a:r>
            <a:r>
              <a:rPr lang="en-US" sz="7200" b="1" kern="10" dirty="0" err="1">
                <a:ln w="9525">
                  <a:solidFill>
                    <a:srgbClr val="000000"/>
                  </a:solidFill>
                  <a:round/>
                  <a:headEnd/>
                  <a:tailEnd/>
                </a:ln>
                <a:solidFill>
                  <a:srgbClr val="0000CC"/>
                </a:solidFill>
                <a:latin typeface="Times New Roman" panose="02020603050405020304" pitchFamily="18" charset="0"/>
                <a:cs typeface="Times New Roman" panose="02020603050405020304" pitchFamily="18" charset="0"/>
              </a:rPr>
              <a:t>cô</a:t>
            </a:r>
            <a:r>
              <a:rPr lang="en-US" sz="7200" b="1" kern="10" dirty="0">
                <a:ln w="9525">
                  <a:solidFill>
                    <a:srgbClr val="000000"/>
                  </a:solidFill>
                  <a:round/>
                  <a:headEnd/>
                  <a:tailEnd/>
                </a:ln>
                <a:solidFill>
                  <a:srgbClr val="0000CC"/>
                </a:solidFill>
                <a:latin typeface="Times New Roman" panose="02020603050405020304" pitchFamily="18" charset="0"/>
                <a:cs typeface="Times New Roman" panose="02020603050405020304" pitchFamily="18" charset="0"/>
              </a:rPr>
              <a:t> </a:t>
            </a:r>
            <a:r>
              <a:rPr lang="en-US" sz="7200" b="1" kern="10" dirty="0" err="1">
                <a:ln w="9525">
                  <a:solidFill>
                    <a:srgbClr val="000000"/>
                  </a:solidFill>
                  <a:round/>
                  <a:headEnd/>
                  <a:tailEnd/>
                </a:ln>
                <a:solidFill>
                  <a:srgbClr val="0000CC"/>
                </a:solidFill>
                <a:latin typeface="Times New Roman" panose="02020603050405020304" pitchFamily="18" charset="0"/>
                <a:cs typeface="Times New Roman" panose="02020603050405020304" pitchFamily="18" charset="0"/>
              </a:rPr>
              <a:t>đến</a:t>
            </a:r>
            <a:r>
              <a:rPr lang="en-US" sz="7200" b="1" kern="10" dirty="0">
                <a:ln w="9525">
                  <a:solidFill>
                    <a:srgbClr val="000000"/>
                  </a:solidFill>
                  <a:round/>
                  <a:headEnd/>
                  <a:tailEnd/>
                </a:ln>
                <a:solidFill>
                  <a:srgbClr val="0000CC"/>
                </a:solidFill>
                <a:latin typeface="Times New Roman" panose="02020603050405020304" pitchFamily="18" charset="0"/>
                <a:cs typeface="Times New Roman" panose="02020603050405020304" pitchFamily="18" charset="0"/>
              </a:rPr>
              <a:t> </a:t>
            </a:r>
            <a:r>
              <a:rPr lang="en-US" sz="7200" b="1" kern="10" dirty="0" err="1">
                <a:ln w="9525">
                  <a:solidFill>
                    <a:srgbClr val="000000"/>
                  </a:solidFill>
                  <a:round/>
                  <a:headEnd/>
                  <a:tailEnd/>
                </a:ln>
                <a:solidFill>
                  <a:srgbClr val="0000CC"/>
                </a:solidFill>
                <a:latin typeface="Times New Roman" panose="02020603050405020304" pitchFamily="18" charset="0"/>
                <a:cs typeface="Times New Roman" panose="02020603050405020304" pitchFamily="18" charset="0"/>
              </a:rPr>
              <a:t>dự</a:t>
            </a:r>
            <a:r>
              <a:rPr lang="en-US" sz="7200" b="1" kern="10" dirty="0">
                <a:ln w="9525">
                  <a:solidFill>
                    <a:srgbClr val="000000"/>
                  </a:solidFill>
                  <a:round/>
                  <a:headEnd/>
                  <a:tailEnd/>
                </a:ln>
                <a:solidFill>
                  <a:srgbClr val="0000CC"/>
                </a:solidFill>
                <a:latin typeface="Times New Roman" panose="02020603050405020304" pitchFamily="18" charset="0"/>
                <a:cs typeface="Times New Roman" panose="02020603050405020304" pitchFamily="18" charset="0"/>
              </a:rPr>
              <a:t> </a:t>
            </a:r>
            <a:r>
              <a:rPr lang="en-US" sz="7200" b="1" kern="10" dirty="0" err="1">
                <a:ln w="9525">
                  <a:solidFill>
                    <a:srgbClr val="000000"/>
                  </a:solidFill>
                  <a:round/>
                  <a:headEnd/>
                  <a:tailEnd/>
                </a:ln>
                <a:solidFill>
                  <a:srgbClr val="0000CC"/>
                </a:solidFill>
                <a:latin typeface="Times New Roman" panose="02020603050405020304" pitchFamily="18" charset="0"/>
                <a:cs typeface="Times New Roman" panose="02020603050405020304" pitchFamily="18" charset="0"/>
              </a:rPr>
              <a:t>giờ</a:t>
            </a:r>
            <a:endParaRPr lang="en-US" sz="7200" b="1" kern="10" dirty="0">
              <a:ln w="9525">
                <a:solidFill>
                  <a:srgbClr val="000000"/>
                </a:solidFill>
                <a:round/>
                <a:headEnd/>
                <a:tailEnd/>
              </a:ln>
              <a:solidFill>
                <a:srgbClr val="0000CC"/>
              </a:solidFill>
              <a:latin typeface="Times New Roman" panose="02020603050405020304" pitchFamily="18" charset="0"/>
              <a:cs typeface="Times New Roman" panose="02020603050405020304" pitchFamily="18" charset="0"/>
            </a:endParaRPr>
          </a:p>
        </p:txBody>
      </p:sp>
      <p:sp>
        <p:nvSpPr>
          <p:cNvPr id="12" name="WordArt 7"/>
          <p:cNvSpPr>
            <a:spLocks noChangeArrowheads="1" noChangeShapeType="1" noTextEdit="1"/>
          </p:cNvSpPr>
          <p:nvPr/>
        </p:nvSpPr>
        <p:spPr bwMode="auto">
          <a:xfrm>
            <a:off x="3815319" y="3555624"/>
            <a:ext cx="5225716" cy="781213"/>
          </a:xfrm>
          <a:prstGeom prst="rect">
            <a:avLst/>
          </a:prstGeom>
        </p:spPr>
        <p:txBody>
          <a:bodyPr wrap="none" fromWordArt="1">
            <a:prstTxWarp prst="textPlain">
              <a:avLst>
                <a:gd name="adj" fmla="val 50000"/>
              </a:avLst>
            </a:prstTxWarp>
          </a:bodyPr>
          <a:lstStyle/>
          <a:p>
            <a:pPr algn="ct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Môn</a:t>
            </a:r>
            <a:r>
              <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Mĩ</a:t>
            </a:r>
            <a:r>
              <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Thuật</a:t>
            </a:r>
            <a:r>
              <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5</a:t>
            </a:r>
          </a:p>
        </p:txBody>
      </p:sp>
      <p:sp>
        <p:nvSpPr>
          <p:cNvPr id="14" name="WordArt 8"/>
          <p:cNvSpPr>
            <a:spLocks noChangeArrowheads="1" noChangeShapeType="1" noTextEdit="1"/>
          </p:cNvSpPr>
          <p:nvPr/>
        </p:nvSpPr>
        <p:spPr bwMode="auto">
          <a:xfrm>
            <a:off x="2977816" y="5855867"/>
            <a:ext cx="6477000" cy="1143001"/>
          </a:xfrm>
          <a:prstGeom prst="rect">
            <a:avLst/>
          </a:prstGeom>
        </p:spPr>
        <p:txBody>
          <a:bodyPr wrap="none" fromWordArt="1">
            <a:prstTxWarp prst="textPlain">
              <a:avLst>
                <a:gd name="adj" fmla="val 50000"/>
              </a:avLst>
            </a:prstTxWarp>
          </a:bodyPr>
          <a:lstStyle/>
          <a:p>
            <a:pPr algn="ctr"/>
            <a:r>
              <a:rPr lang="en-US" sz="3200" kern="10" dirty="0" err="1">
                <a:ln w="9525">
                  <a:solidFill>
                    <a:srgbClr val="FF0000"/>
                  </a:solidFill>
                  <a:round/>
                  <a:headEnd/>
                  <a:tailEnd/>
                </a:ln>
                <a:solidFill>
                  <a:prstClr val="black"/>
                </a:solidFill>
                <a:latin typeface="Times New Roman" panose="02020603050405020304" pitchFamily="18" charset="0"/>
                <a:cs typeface="Times New Roman" panose="02020603050405020304" pitchFamily="18" charset="0"/>
              </a:rPr>
              <a:t>Giáo</a:t>
            </a:r>
            <a:r>
              <a:rPr lang="en-US" sz="3200" kern="10" dirty="0">
                <a:ln w="9525">
                  <a:solidFill>
                    <a:srgbClr val="FF0000"/>
                  </a:solidFill>
                  <a:round/>
                  <a:headEnd/>
                  <a:tailEnd/>
                </a:ln>
                <a:solidFill>
                  <a:prstClr val="black"/>
                </a:solidFill>
                <a:latin typeface="Times New Roman" panose="02020603050405020304" pitchFamily="18" charset="0"/>
                <a:cs typeface="Times New Roman" panose="02020603050405020304" pitchFamily="18" charset="0"/>
              </a:rPr>
              <a:t> </a:t>
            </a:r>
            <a:r>
              <a:rPr lang="en-US" sz="3200" kern="10" dirty="0" err="1">
                <a:ln w="9525">
                  <a:solidFill>
                    <a:srgbClr val="FF0000"/>
                  </a:solidFill>
                  <a:round/>
                  <a:headEnd/>
                  <a:tailEnd/>
                </a:ln>
                <a:solidFill>
                  <a:prstClr val="black"/>
                </a:solidFill>
                <a:latin typeface="Times New Roman" panose="02020603050405020304" pitchFamily="18" charset="0"/>
                <a:cs typeface="Times New Roman" panose="02020603050405020304" pitchFamily="18" charset="0"/>
              </a:rPr>
              <a:t>viên:Đỗ</a:t>
            </a:r>
            <a:r>
              <a:rPr lang="en-US" sz="3200" kern="10" dirty="0">
                <a:ln w="9525">
                  <a:solidFill>
                    <a:srgbClr val="FF0000"/>
                  </a:solidFill>
                  <a:round/>
                  <a:headEnd/>
                  <a:tailEnd/>
                </a:ln>
                <a:solidFill>
                  <a:prstClr val="black"/>
                </a:solidFill>
                <a:latin typeface="Times New Roman" panose="02020603050405020304" pitchFamily="18" charset="0"/>
                <a:cs typeface="Times New Roman" panose="02020603050405020304" pitchFamily="18" charset="0"/>
              </a:rPr>
              <a:t> </a:t>
            </a:r>
            <a:r>
              <a:rPr lang="en-US" sz="3200" kern="10" dirty="0" err="1">
                <a:ln w="9525">
                  <a:solidFill>
                    <a:srgbClr val="FF0000"/>
                  </a:solidFill>
                  <a:round/>
                  <a:headEnd/>
                  <a:tailEnd/>
                </a:ln>
                <a:solidFill>
                  <a:prstClr val="black"/>
                </a:solidFill>
                <a:latin typeface="Times New Roman" panose="02020603050405020304" pitchFamily="18" charset="0"/>
                <a:cs typeface="Times New Roman" panose="02020603050405020304" pitchFamily="18" charset="0"/>
              </a:rPr>
              <a:t>Văn</a:t>
            </a:r>
            <a:r>
              <a:rPr lang="en-US" sz="3200" kern="10" dirty="0">
                <a:ln w="9525">
                  <a:solidFill>
                    <a:srgbClr val="FF0000"/>
                  </a:solidFill>
                  <a:round/>
                  <a:headEnd/>
                  <a:tailEnd/>
                </a:ln>
                <a:solidFill>
                  <a:prstClr val="black"/>
                </a:solidFill>
                <a:latin typeface="Times New Roman" panose="02020603050405020304" pitchFamily="18" charset="0"/>
                <a:cs typeface="Times New Roman" panose="02020603050405020304" pitchFamily="18" charset="0"/>
              </a:rPr>
              <a:t> Chi</a:t>
            </a:r>
            <a:endParaRPr lang="vi-VN" sz="3200" kern="10" dirty="0">
              <a:ln w="9525">
                <a:solidFill>
                  <a:srgbClr val="FF0000"/>
                </a:solidFill>
                <a:round/>
                <a:headEnd/>
                <a:tailEnd/>
              </a:ln>
              <a:solidFill>
                <a:prstClr val="black"/>
              </a:solidFill>
              <a:latin typeface="Times New Roman" panose="02020603050405020304" pitchFamily="18" charset="0"/>
              <a:cs typeface="Times New Roman" panose="02020603050405020304" pitchFamily="18" charset="0"/>
            </a:endParaRPr>
          </a:p>
          <a:p>
            <a:pPr algn="ctr"/>
            <a:endParaRPr lang="en-US" sz="3200" kern="10" dirty="0">
              <a:ln w="9525">
                <a:solidFill>
                  <a:srgbClr val="FF0000"/>
                </a:solidFill>
                <a:round/>
                <a:headEnd/>
                <a:tailEnd/>
              </a:ln>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9262189"/>
      </p:ext>
    </p:extLst>
  </p:cSld>
  <p:clrMapOvr>
    <a:masterClrMapping/>
  </p:clrMapOvr>
  <mc:AlternateContent xmlns:mc="http://schemas.openxmlformats.org/markup-compatibility/2006" xmlns:p14="http://schemas.microsoft.com/office/powerpoint/2010/main">
    <mc:Choice Requires="p14">
      <p:transition spd="slow" p14:dur="2000" advTm="10337"/>
    </mc:Choice>
    <mc:Fallback xmlns="">
      <p:transition spd="slow" advTm="10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repeatCount="indefinite" fill="hold" display="0">
                  <p:stCondLst>
                    <p:cond delay="indefinite"/>
                  </p:stCondLst>
                  <p:endCondLst>
                    <p:cond evt="onStopAudio" delay="0">
                      <p:tgtEl>
                        <p:sldTgt/>
                      </p:tgtEl>
                    </p:cond>
                    <p:cond evt="onNext" delay="0">
                      <p:tgtEl>
                        <p:sldTgt/>
                      </p:tgtEl>
                    </p:cond>
                  </p:endCondLst>
                </p:cTn>
                <p:tgtEl>
                  <p:spTgt spid="5"/>
                </p:tgtEl>
              </p:cMediaNode>
            </p:audio>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9" grpId="0"/>
      <p:bldP spid="12" grpId="0"/>
      <p:bldP spid="14" grpId="0"/>
    </p:bldLst>
  </p:timing>
  <p:extLst>
    <p:ext uri="{E180D4A7-C9FB-4DFB-919C-405C955672EB}">
      <p14:showEvtLst xmlns:p14="http://schemas.microsoft.com/office/powerpoint/2010/main">
        <p14:playEvt time="0" objId="5"/>
        <p14:pauseEvt time="4143" objId="5"/>
        <p14:seekEvt time="4143" objId="5" seek="3757"/>
        <p14:resumeEvt time="4143" objId="5"/>
        <p14:pauseEvt time="10337" objId="5"/>
        <p14:stopEvt time="10337"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452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6200000">
            <a:off x="290946" y="-69273"/>
            <a:ext cx="5514110" cy="5874327"/>
          </a:xfrm>
          <a:prstGeom prst="rect">
            <a:avLst/>
          </a:prstGeom>
        </p:spPr>
      </p:pic>
      <p:pic>
        <p:nvPicPr>
          <p:cNvPr id="5" name="Picture 4"/>
          <p:cNvPicPr>
            <a:picLocks noChangeAspect="1"/>
          </p:cNvPicPr>
          <p:nvPr/>
        </p:nvPicPr>
        <p:blipFill>
          <a:blip r:embed="rId3"/>
          <a:stretch>
            <a:fillRect/>
          </a:stretch>
        </p:blipFill>
        <p:spPr>
          <a:xfrm rot="16200000">
            <a:off x="6389543" y="-177512"/>
            <a:ext cx="5514111" cy="6090802"/>
          </a:xfrm>
          <a:prstGeom prst="rect">
            <a:avLst/>
          </a:prstGeom>
        </p:spPr>
      </p:pic>
      <p:sp>
        <p:nvSpPr>
          <p:cNvPr id="6" name="TextBox 5"/>
          <p:cNvSpPr txBox="1"/>
          <p:nvPr/>
        </p:nvSpPr>
        <p:spPr>
          <a:xfrm>
            <a:off x="1136073" y="5638799"/>
            <a:ext cx="3105915" cy="646331"/>
          </a:xfrm>
          <a:prstGeom prst="rect">
            <a:avLst/>
          </a:prstGeom>
          <a:noFill/>
        </p:spPr>
        <p:txBody>
          <a:bodyPr wrap="none" rtlCol="0">
            <a:spAutoFit/>
          </a:bodyPr>
          <a:lstStyle/>
          <a:p>
            <a:r>
              <a:rPr lang="en-US" b="1" dirty="0"/>
              <a:t>Minh </a:t>
            </a:r>
            <a:r>
              <a:rPr lang="en-US" b="1" dirty="0" err="1"/>
              <a:t>Trang</a:t>
            </a:r>
            <a:endParaRPr lang="en-US" b="1" dirty="0"/>
          </a:p>
          <a:p>
            <a:r>
              <a:rPr lang="en-US" dirty="0" err="1"/>
              <a:t>Gánh</a:t>
            </a:r>
            <a:r>
              <a:rPr lang="en-US" dirty="0"/>
              <a:t> </a:t>
            </a:r>
            <a:r>
              <a:rPr lang="en-US" dirty="0" err="1"/>
              <a:t>lúa</a:t>
            </a:r>
            <a:r>
              <a:rPr lang="en-US" dirty="0"/>
              <a:t> </a:t>
            </a:r>
            <a:r>
              <a:rPr lang="en-US" dirty="0" err="1"/>
              <a:t>về</a:t>
            </a:r>
            <a:r>
              <a:rPr lang="en-US" dirty="0"/>
              <a:t>: </a:t>
            </a:r>
            <a:r>
              <a:rPr lang="en-US" dirty="0" err="1"/>
              <a:t>chất</a:t>
            </a:r>
            <a:r>
              <a:rPr lang="en-US" dirty="0"/>
              <a:t> </a:t>
            </a:r>
            <a:r>
              <a:rPr lang="en-US" dirty="0" err="1"/>
              <a:t>liệu</a:t>
            </a:r>
            <a:r>
              <a:rPr lang="en-US" dirty="0"/>
              <a:t> </a:t>
            </a:r>
            <a:r>
              <a:rPr lang="en-US" dirty="0" err="1"/>
              <a:t>màu</a:t>
            </a:r>
            <a:r>
              <a:rPr lang="en-US" dirty="0"/>
              <a:t> </a:t>
            </a:r>
            <a:r>
              <a:rPr lang="en-US" dirty="0" err="1"/>
              <a:t>sáp</a:t>
            </a:r>
            <a:endParaRPr lang="en-US" dirty="0"/>
          </a:p>
        </p:txBody>
      </p:sp>
      <p:sp>
        <p:nvSpPr>
          <p:cNvPr id="7" name="TextBox 6"/>
          <p:cNvSpPr txBox="1"/>
          <p:nvPr/>
        </p:nvSpPr>
        <p:spPr>
          <a:xfrm>
            <a:off x="7135091" y="5735781"/>
            <a:ext cx="2756652" cy="646331"/>
          </a:xfrm>
          <a:prstGeom prst="rect">
            <a:avLst/>
          </a:prstGeom>
          <a:noFill/>
        </p:spPr>
        <p:txBody>
          <a:bodyPr wrap="none" rtlCol="0">
            <a:spAutoFit/>
          </a:bodyPr>
          <a:lstStyle/>
          <a:p>
            <a:r>
              <a:rPr lang="en-US" b="1" dirty="0" err="1"/>
              <a:t>Nhật</a:t>
            </a:r>
            <a:r>
              <a:rPr lang="en-US" b="1" dirty="0"/>
              <a:t> </a:t>
            </a:r>
            <a:r>
              <a:rPr lang="en-US" b="1" dirty="0" err="1"/>
              <a:t>Anh</a:t>
            </a:r>
            <a:endParaRPr lang="en-US" b="1" dirty="0"/>
          </a:p>
          <a:p>
            <a:r>
              <a:rPr lang="en-US" dirty="0" err="1"/>
              <a:t>Đánh</a:t>
            </a:r>
            <a:r>
              <a:rPr lang="en-US" dirty="0"/>
              <a:t> </a:t>
            </a:r>
            <a:r>
              <a:rPr lang="en-US" dirty="0" err="1"/>
              <a:t>cá</a:t>
            </a:r>
            <a:r>
              <a:rPr lang="en-US" dirty="0"/>
              <a:t>: </a:t>
            </a:r>
            <a:r>
              <a:rPr lang="en-US" dirty="0" err="1"/>
              <a:t>chất</a:t>
            </a:r>
            <a:r>
              <a:rPr lang="en-US" dirty="0"/>
              <a:t> </a:t>
            </a:r>
            <a:r>
              <a:rPr lang="en-US" dirty="0" err="1"/>
              <a:t>liệu</a:t>
            </a:r>
            <a:r>
              <a:rPr lang="en-US" dirty="0"/>
              <a:t>  </a:t>
            </a:r>
            <a:r>
              <a:rPr lang="en-US" dirty="0" err="1"/>
              <a:t>màu</a:t>
            </a:r>
            <a:r>
              <a:rPr lang="en-US" dirty="0"/>
              <a:t> </a:t>
            </a:r>
            <a:r>
              <a:rPr lang="en-US" dirty="0" err="1"/>
              <a:t>sáp</a:t>
            </a:r>
            <a:endParaRPr lang="en-US" dirty="0"/>
          </a:p>
        </p:txBody>
      </p:sp>
    </p:spTree>
    <p:extLst>
      <p:ext uri="{BB962C8B-B14F-4D97-AF65-F5344CB8AC3E}">
        <p14:creationId xmlns:p14="http://schemas.microsoft.com/office/powerpoint/2010/main" val="3512236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Vẽ Tranh Mùa Thu Hoạch| Mĩ Thuật Lớp 5 | Cảnh Thu Hoạch Bưở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2" descr="Vẽ Tranh Mùa Thu Hoạch| Mĩ Thuật Lớp 5 | Cảnh Thu Hoạch Bưở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399" y="541337"/>
            <a:ext cx="4191000" cy="24116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17575" y="150541"/>
            <a:ext cx="2511585" cy="369332"/>
          </a:xfrm>
          <a:prstGeom prst="rect">
            <a:avLst/>
          </a:prstGeom>
          <a:noFill/>
        </p:spPr>
        <p:txBody>
          <a:bodyPr wrap="none" rtlCol="0">
            <a:spAutoFit/>
          </a:bodyPr>
          <a:lstStyle/>
          <a:p>
            <a:r>
              <a:rPr lang="en-US" dirty="0" err="1"/>
              <a:t>Một</a:t>
            </a:r>
            <a:r>
              <a:rPr lang="en-US" dirty="0"/>
              <a:t> </a:t>
            </a:r>
            <a:r>
              <a:rPr lang="en-US" dirty="0" err="1"/>
              <a:t>số</a:t>
            </a:r>
            <a:r>
              <a:rPr lang="en-US" dirty="0"/>
              <a:t> </a:t>
            </a:r>
            <a:r>
              <a:rPr lang="en-US" dirty="0" err="1"/>
              <a:t>bài</a:t>
            </a:r>
            <a:r>
              <a:rPr lang="en-US" dirty="0"/>
              <a:t> </a:t>
            </a:r>
            <a:r>
              <a:rPr lang="en-US" dirty="0" err="1"/>
              <a:t>vẽ</a:t>
            </a:r>
            <a:r>
              <a:rPr lang="en-US" dirty="0"/>
              <a:t> </a:t>
            </a:r>
            <a:r>
              <a:rPr lang="en-US" dirty="0" err="1"/>
              <a:t>tham</a:t>
            </a:r>
            <a:r>
              <a:rPr lang="en-US" dirty="0"/>
              <a:t> </a:t>
            </a:r>
            <a:r>
              <a:rPr lang="en-US" dirty="0" err="1"/>
              <a:t>khảo</a:t>
            </a:r>
            <a:endParaRPr lang="en-US" dirty="0"/>
          </a:p>
        </p:txBody>
      </p:sp>
      <p:sp>
        <p:nvSpPr>
          <p:cNvPr id="7" name="AutoShape 4" descr="cách vẽ tranh mùa thu hoạch / thu hoạch trái cây / chủ đề cuộc sống quanh e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cách vẽ tranh mùa thu hoạch / thu hoạch trái cây / chủ đề cuộc sống quanh e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Vẽ bác nông dân đang gặt lúa | Vẽ mùa thu hoạch lúa | Vẽ tranh nông sản quê  em"/>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Những tác phẩm tranh về hoạt động gặt lúa tinh tế và quyến rũ"/>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8" name="Picture 12" descr="Những tác phẩm tranh về hoạt động gặt lúa tinh tế và quyến r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74" y="3248024"/>
            <a:ext cx="3695701" cy="2423008"/>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14" descr="Hướng dẫn vẽ tranh ra biển đánh cá | Vẽ tranh mùa thu hoạch | Vẽ tranh chủ  đề nghề nghiệp - YouTube"/>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6" descr="Hướng dẫn vẽ tranh ra biển đánh cá | Vẽ tranh mùa thu hoạch | Vẽ tranh chủ  đề nghề nghiệp - YouTube"/>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14" name="Picture 18" descr="Hướng dẫn vẽ tranh ra biển đánh cá | Vẽ tranh mùa thu hoạch | Vẽ tranh chủ  đề nghề nghiệp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2723" y="519873"/>
            <a:ext cx="3089277" cy="2433153"/>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20" descr="Vẽ tranh cuộc sống quanh em ( hái sen ) - YouTube"/>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22" descr="Vẽ tranh cuộc sống quanh em ( hái sen ) - YouTube"/>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20" name="Picture 24" descr="Vẽ tranh cuộc sống quanh em ( hái sen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399" y="3248025"/>
            <a:ext cx="4191000" cy="2423008"/>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26" descr="cách vẽ tranh mùa thu hoạch / thu hoạch trái cây / chủ đề cuộc sống quanh  em - YouTube"/>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26" name="Picture 30" descr="Tranh Thiếu nh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812" y="627339"/>
            <a:ext cx="3751263" cy="2325688"/>
          </a:xfrm>
          <a:prstGeom prst="rect">
            <a:avLst/>
          </a:prstGeom>
          <a:noFill/>
          <a:extLst>
            <a:ext uri="{909E8E84-426E-40DD-AFC4-6F175D3DCCD1}">
              <a14:hiddenFill xmlns:a14="http://schemas.microsoft.com/office/drawing/2010/main">
                <a:solidFill>
                  <a:srgbClr val="FFFFFF"/>
                </a:solidFill>
              </a14:hiddenFill>
            </a:ext>
          </a:extLst>
        </p:spPr>
      </p:pic>
      <p:sp>
        <p:nvSpPr>
          <p:cNvPr id="17" name="AutoShape 32" descr="Nông Dân Buổi Sáng Mùa Thu Trong Vườn Rau Hình ảnh | Định dạng hình ảnh PSD  401620932| vn.lovepik.com"/>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04179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7"/>
          <p:cNvSpPr>
            <a:spLocks noChangeArrowheads="1" noChangeShapeType="1" noTextEdit="1"/>
          </p:cNvSpPr>
          <p:nvPr/>
        </p:nvSpPr>
        <p:spPr bwMode="auto">
          <a:xfrm>
            <a:off x="4419600" y="1905001"/>
            <a:ext cx="3193256" cy="1428273"/>
          </a:xfrm>
          <a:prstGeom prst="rect">
            <a:avLst/>
          </a:prstGeom>
        </p:spPr>
        <p:txBody>
          <a:bodyPr wrap="none" fromWordArt="1">
            <a:prstTxWarp prst="textPlain">
              <a:avLst>
                <a:gd name="adj" fmla="val 50000"/>
              </a:avLst>
            </a:prstTxWarp>
          </a:bodyPr>
          <a:lstStyle/>
          <a:p>
            <a:pPr algn="ctr"/>
            <a:r>
              <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416225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800" y="178138"/>
            <a:ext cx="6096000" cy="2031325"/>
          </a:xfrm>
          <a:prstGeom prst="rect">
            <a:avLst/>
          </a:prstGeom>
        </p:spPr>
        <p:txBody>
          <a:bodyPr>
            <a:spAutoFit/>
          </a:bodyPr>
          <a:lstStyle/>
          <a:p>
            <a:r>
              <a:rPr lang="vi-VN" b="0" i="0" dirty="0">
                <a:solidFill>
                  <a:srgbClr val="000000"/>
                </a:solidFill>
                <a:effectLst/>
                <a:latin typeface="Open Sans"/>
              </a:rPr>
              <a:t>+ Câu 1: Con sông nào được nhắc đến trong ca khúc?</a:t>
            </a:r>
          </a:p>
          <a:p>
            <a:r>
              <a:rPr lang="vi-VN" b="0" i="0" dirty="0">
                <a:solidFill>
                  <a:srgbClr val="000000"/>
                </a:solidFill>
                <a:effectLst/>
                <a:latin typeface="Open Sans"/>
              </a:rPr>
              <a:t>+ Câu 2: Nhân vật người mẹ đi cấy vào tháng mấy?</a:t>
            </a:r>
          </a:p>
          <a:p>
            <a:r>
              <a:rPr lang="vi-VN" b="0" i="0" dirty="0">
                <a:solidFill>
                  <a:srgbClr val="000000"/>
                </a:solidFill>
                <a:effectLst/>
                <a:latin typeface="Open Sans"/>
              </a:rPr>
              <a:t>+ Câu 3: Sự vật nào được ví với lúa đồng? </a:t>
            </a:r>
          </a:p>
          <a:p>
            <a:r>
              <a:rPr lang="vi-VN" b="0" i="0" dirty="0">
                <a:solidFill>
                  <a:srgbClr val="000000"/>
                </a:solidFill>
                <a:effectLst/>
                <a:latin typeface="Open Sans"/>
              </a:rPr>
              <a:t>+ Câu 4: Hạt gạo làng ta có phần công lao chăm sóc của ai?</a:t>
            </a:r>
          </a:p>
          <a:p>
            <a:r>
              <a:rPr lang="vi-VN" b="0" i="0" dirty="0">
                <a:solidFill>
                  <a:srgbClr val="000000"/>
                </a:solidFill>
                <a:effectLst/>
                <a:latin typeface="Open Sans"/>
              </a:rPr>
              <a:t>+ Câu 5: Qua bài hát, em thấy nổi bật lên là hình ảnh nào? </a:t>
            </a:r>
          </a:p>
        </p:txBody>
      </p:sp>
      <p:pic>
        <p:nvPicPr>
          <p:cNvPr id="2050" name="Picture 2" descr="Tech12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209463"/>
            <a:ext cx="6908223" cy="46485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ech12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2814" y="2209463"/>
            <a:ext cx="3663951" cy="419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759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9779" y="-20428"/>
            <a:ext cx="12566068" cy="6888735"/>
            <a:chOff x="-59839" y="-15321"/>
            <a:chExt cx="9424552" cy="5166551"/>
          </a:xfrm>
        </p:grpSpPr>
        <p:pic>
          <p:nvPicPr>
            <p:cNvPr id="7" name="图片 15">
              <a:extLst>
                <a:ext uri="{FF2B5EF4-FFF2-40B4-BE49-F238E27FC236}">
                  <a16:creationId xmlns:a16="http://schemas.microsoft.com/office/drawing/2014/main" id="{4C704656-44A8-40F4-9C7B-66024728C6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136" t="131" r="24301" b="27501"/>
            <a:stretch/>
          </p:blipFill>
          <p:spPr>
            <a:xfrm>
              <a:off x="-4" y="7730"/>
              <a:ext cx="9364717" cy="5143500"/>
            </a:xfrm>
            <a:prstGeom prst="rect">
              <a:avLst/>
            </a:prstGeom>
          </p:spPr>
        </p:pic>
        <p:pic>
          <p:nvPicPr>
            <p:cNvPr id="2" name="图片 1">
              <a:extLst>
                <a:ext uri="{FF2B5EF4-FFF2-40B4-BE49-F238E27FC236}">
                  <a16:creationId xmlns:a16="http://schemas.microsoft.com/office/drawing/2014/main" id="{9095A68D-41CE-47FE-A8C4-C8399928A1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2959" y="2579480"/>
              <a:ext cx="3185030" cy="2438221"/>
            </a:xfrm>
            <a:prstGeom prst="rect">
              <a:avLst/>
            </a:prstGeom>
          </p:spPr>
        </p:pic>
        <p:pic>
          <p:nvPicPr>
            <p:cNvPr id="12" name="图片 17">
              <a:extLst>
                <a:ext uri="{FF2B5EF4-FFF2-40B4-BE49-F238E27FC236}">
                  <a16:creationId xmlns:a16="http://schemas.microsoft.com/office/drawing/2014/main" id="{67013761-C605-4C54-B675-FAD2099219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3672141"/>
              <a:ext cx="1081101" cy="1272326"/>
            </a:xfrm>
            <a:prstGeom prst="rect">
              <a:avLst/>
            </a:prstGeom>
          </p:spPr>
        </p:pic>
        <p:pic>
          <p:nvPicPr>
            <p:cNvPr id="13" name="图片 17">
              <a:extLst>
                <a:ext uri="{FF2B5EF4-FFF2-40B4-BE49-F238E27FC236}">
                  <a16:creationId xmlns:a16="http://schemas.microsoft.com/office/drawing/2014/main" id="{67013761-C605-4C54-B675-FAD2099219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93" y="2813474"/>
              <a:ext cx="1394832" cy="1641550"/>
            </a:xfrm>
            <a:prstGeom prst="rect">
              <a:avLst/>
            </a:prstGeom>
          </p:spPr>
        </p:pic>
        <p:pic>
          <p:nvPicPr>
            <p:cNvPr id="16" name="图片 11269" descr="25"/>
            <p:cNvPicPr>
              <a:picLocks noChangeAspect="1"/>
            </p:cNvPicPr>
            <p:nvPr/>
          </p:nvPicPr>
          <p:blipFill>
            <a:blip r:embed="rId6"/>
            <a:stretch>
              <a:fillRect/>
            </a:stretch>
          </p:blipFill>
          <p:spPr>
            <a:xfrm>
              <a:off x="2886266" y="3612011"/>
              <a:ext cx="2786693" cy="1362711"/>
            </a:xfrm>
            <a:prstGeom prst="rect">
              <a:avLst/>
            </a:prstGeom>
            <a:noFill/>
            <a:ln w="9525">
              <a:noFill/>
            </a:ln>
          </p:spPr>
        </p:pic>
        <p:sp>
          <p:nvSpPr>
            <p:cNvPr id="10" name="TextBox 9"/>
            <p:cNvSpPr txBox="1"/>
            <p:nvPr/>
          </p:nvSpPr>
          <p:spPr>
            <a:xfrm>
              <a:off x="152399" y="1340644"/>
              <a:ext cx="9143999" cy="1546722"/>
            </a:xfrm>
            <a:prstGeom prst="rect">
              <a:avLst/>
            </a:prstGeom>
            <a:noFill/>
          </p:spPr>
          <p:txBody>
            <a:bodyPr wrap="square" rtlCol="0">
              <a:spAutoFit/>
            </a:bodyPr>
            <a:lstStyle/>
            <a:p>
              <a:pPr algn="ctr">
                <a:defRPr/>
              </a:pPr>
              <a:r>
                <a:rPr lang="en-US" sz="4267" b="1" kern="10" dirty="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CHỦ ĐỀ 4: </a:t>
              </a:r>
              <a:r>
                <a:rPr lang="en-US" sz="4267" b="1" dirty="0">
                  <a:solidFill>
                    <a:srgbClr val="FF0000"/>
                  </a:solidFill>
                  <a:latin typeface="Times New Roman" panose="02020603050405020304" pitchFamily="18" charset="0"/>
                  <a:cs typeface="Times New Roman" panose="02020603050405020304" pitchFamily="18" charset="0"/>
                </a:rPr>
                <a:t>CUỘC SỐNG QUANH EM</a:t>
              </a:r>
              <a:endParaRPr lang="en-US" sz="4267" b="1" kern="10" dirty="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endParaRPr>
            </a:p>
            <a:p>
              <a:pPr algn="ctr"/>
              <a:r>
                <a:rPr lang="en-US" sz="4267" b="1" dirty="0">
                  <a:solidFill>
                    <a:schemeClr val="tx2">
                      <a:lumMod val="75000"/>
                    </a:schemeClr>
                  </a:solidFill>
                  <a:latin typeface="Times New Roman" panose="02020603050405020304" pitchFamily="18" charset="0"/>
                  <a:cs typeface="Times New Roman" panose="02020603050405020304" pitchFamily="18" charset="0"/>
                </a:rPr>
                <a:t>BÀI 1: </a:t>
              </a:r>
              <a:r>
                <a:rPr lang="en-US" sz="4267" b="1" dirty="0" err="1">
                  <a:solidFill>
                    <a:schemeClr val="tx2">
                      <a:lumMod val="75000"/>
                    </a:schemeClr>
                  </a:solidFill>
                  <a:latin typeface="Times New Roman" panose="02020603050405020304" pitchFamily="18" charset="0"/>
                  <a:cs typeface="Times New Roman" panose="02020603050405020304" pitchFamily="18" charset="0"/>
                </a:rPr>
                <a:t>Mùa</a:t>
              </a:r>
              <a:r>
                <a:rPr lang="en-US" sz="4267" b="1" dirty="0">
                  <a:solidFill>
                    <a:schemeClr val="tx2">
                      <a:lumMod val="75000"/>
                    </a:schemeClr>
                  </a:solidFill>
                  <a:latin typeface="Times New Roman" panose="02020603050405020304" pitchFamily="18" charset="0"/>
                  <a:cs typeface="Times New Roman" panose="02020603050405020304" pitchFamily="18" charset="0"/>
                </a:rPr>
                <a:t> </a:t>
              </a:r>
              <a:r>
                <a:rPr lang="en-US" sz="4267" b="1" dirty="0" err="1">
                  <a:solidFill>
                    <a:schemeClr val="tx2">
                      <a:lumMod val="75000"/>
                    </a:schemeClr>
                  </a:solidFill>
                  <a:latin typeface="Times New Roman" panose="02020603050405020304" pitchFamily="18" charset="0"/>
                  <a:cs typeface="Times New Roman" panose="02020603050405020304" pitchFamily="18" charset="0"/>
                </a:rPr>
                <a:t>thu</a:t>
              </a:r>
              <a:r>
                <a:rPr lang="en-US" sz="4267" b="1" dirty="0">
                  <a:solidFill>
                    <a:schemeClr val="tx2">
                      <a:lumMod val="75000"/>
                    </a:schemeClr>
                  </a:solidFill>
                  <a:latin typeface="Times New Roman" panose="02020603050405020304" pitchFamily="18" charset="0"/>
                  <a:cs typeface="Times New Roman" panose="02020603050405020304" pitchFamily="18" charset="0"/>
                </a:rPr>
                <a:t> </a:t>
              </a:r>
              <a:r>
                <a:rPr lang="en-US" sz="4267" b="1" dirty="0" err="1">
                  <a:solidFill>
                    <a:schemeClr val="tx2">
                      <a:lumMod val="75000"/>
                    </a:schemeClr>
                  </a:solidFill>
                  <a:latin typeface="Times New Roman" panose="02020603050405020304" pitchFamily="18" charset="0"/>
                  <a:cs typeface="Times New Roman" panose="02020603050405020304" pitchFamily="18" charset="0"/>
                </a:rPr>
                <a:t>hoach</a:t>
              </a:r>
              <a:endParaRPr lang="en-US" sz="4267" b="1" dirty="0">
                <a:solidFill>
                  <a:schemeClr val="tx2">
                    <a:lumMod val="75000"/>
                  </a:schemeClr>
                </a:solidFill>
                <a:latin typeface="Times New Roman" panose="02020603050405020304" pitchFamily="18" charset="0"/>
                <a:cs typeface="Times New Roman" panose="02020603050405020304" pitchFamily="18" charset="0"/>
              </a:endParaRPr>
            </a:p>
            <a:p>
              <a:pPr algn="ctr"/>
              <a:r>
                <a:rPr lang="en-US" sz="4267" b="1" i="1" dirty="0">
                  <a:solidFill>
                    <a:srgbClr val="002060"/>
                  </a:solidFill>
                  <a:latin typeface="Times New Roman" pitchFamily="18" charset="0"/>
                  <a:cs typeface="Times New Roman" pitchFamily="18" charset="0"/>
                </a:rPr>
                <a:t>– </a:t>
              </a:r>
              <a:r>
                <a:rPr lang="en-US" sz="4267" b="1" i="1" dirty="0" err="1">
                  <a:solidFill>
                    <a:srgbClr val="002060"/>
                  </a:solidFill>
                  <a:latin typeface="Times New Roman" pitchFamily="18" charset="0"/>
                  <a:cs typeface="Times New Roman" pitchFamily="18" charset="0"/>
                </a:rPr>
                <a:t>Tiết</a:t>
              </a:r>
              <a:r>
                <a:rPr lang="en-US" sz="4267" b="1" i="1" dirty="0">
                  <a:solidFill>
                    <a:srgbClr val="002060"/>
                  </a:solidFill>
                  <a:latin typeface="Times New Roman" pitchFamily="18" charset="0"/>
                  <a:cs typeface="Times New Roman" pitchFamily="18" charset="0"/>
                </a:rPr>
                <a:t> 1-</a:t>
              </a:r>
            </a:p>
          </p:txBody>
        </p:sp>
        <p:pic>
          <p:nvPicPr>
            <p:cNvPr id="17" name="图片 71695" descr="2"/>
            <p:cNvPicPr>
              <a:picLocks noChangeAspect="1"/>
            </p:cNvPicPr>
            <p:nvPr/>
          </p:nvPicPr>
          <p:blipFill>
            <a:blip r:embed="rId7"/>
            <a:stretch>
              <a:fillRect/>
            </a:stretch>
          </p:blipFill>
          <p:spPr>
            <a:xfrm>
              <a:off x="1369327" y="211954"/>
              <a:ext cx="1666643" cy="1128690"/>
            </a:xfrm>
            <a:prstGeom prst="rect">
              <a:avLst/>
            </a:prstGeom>
            <a:noFill/>
            <a:ln w="9525">
              <a:noFill/>
            </a:ln>
          </p:spPr>
        </p:pic>
        <p:pic>
          <p:nvPicPr>
            <p:cNvPr id="18" name="图片 71695" descr="2"/>
            <p:cNvPicPr>
              <a:picLocks noChangeAspect="1"/>
            </p:cNvPicPr>
            <p:nvPr/>
          </p:nvPicPr>
          <p:blipFill>
            <a:blip r:embed="rId7"/>
            <a:stretch>
              <a:fillRect/>
            </a:stretch>
          </p:blipFill>
          <p:spPr>
            <a:xfrm>
              <a:off x="-59839" y="-15321"/>
              <a:ext cx="1462493" cy="990435"/>
            </a:xfrm>
            <a:prstGeom prst="rect">
              <a:avLst/>
            </a:prstGeom>
            <a:noFill/>
            <a:ln w="9525">
              <a:noFill/>
            </a:ln>
          </p:spPr>
        </p:pic>
      </p:grpSp>
    </p:spTree>
    <p:extLst>
      <p:ext uri="{BB962C8B-B14F-4D97-AF65-F5344CB8AC3E}">
        <p14:creationId xmlns:p14="http://schemas.microsoft.com/office/powerpoint/2010/main" val="274460684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6779" y="0"/>
            <a:ext cx="11396579" cy="646331"/>
          </a:xfrm>
          <a:prstGeom prst="rect">
            <a:avLst/>
          </a:prstGeom>
          <a:noFill/>
        </p:spPr>
        <p:txBody>
          <a:bodyPr wrap="square" rtlCol="0">
            <a:spAutoFit/>
          </a:bodyPr>
          <a:lstStyle/>
          <a:p>
            <a:pPr algn="ctr">
              <a:spcBef>
                <a:spcPct val="50000"/>
              </a:spcBef>
            </a:pPr>
            <a:r>
              <a:rPr lang="en-US" altLang="en-US" sz="3600" b="1" dirty="0">
                <a:solidFill>
                  <a:srgbClr val="FF0000"/>
                </a:solidFill>
                <a:latin typeface="Times New Roman" panose="02020603050405020304" pitchFamily="18" charset="0"/>
              </a:rPr>
              <a:t>1. </a:t>
            </a:r>
            <a:r>
              <a:rPr lang="en-US" altLang="en-US" sz="3600" b="1" dirty="0" err="1">
                <a:solidFill>
                  <a:srgbClr val="FF0000"/>
                </a:solidFill>
                <a:latin typeface="Times New Roman" panose="02020603050405020304" pitchFamily="18" charset="0"/>
              </a:rPr>
              <a:t>Khám</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phá</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các</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hoạt</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động</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trong</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mùa</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thu</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hoach</a:t>
            </a:r>
            <a:endParaRPr lang="en-US" altLang="en-US" sz="3600" b="1" dirty="0">
              <a:solidFill>
                <a:srgbClr val="FF0000"/>
              </a:solidFill>
              <a:latin typeface="Times New Roman" panose="02020603050405020304" pitchFamily="18" charset="0"/>
            </a:endParaRPr>
          </a:p>
        </p:txBody>
      </p:sp>
      <p:pic>
        <p:nvPicPr>
          <p:cNvPr id="1026" name="Picture 2" descr="Tech12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1489075"/>
            <a:ext cx="5813425" cy="5800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ch12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1575" y="1375009"/>
            <a:ext cx="5940425" cy="60288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2727" y="665768"/>
            <a:ext cx="13253756" cy="830997"/>
          </a:xfrm>
          <a:prstGeom prst="rect">
            <a:avLst/>
          </a:prstGeom>
          <a:noFill/>
        </p:spPr>
        <p:txBody>
          <a:bodyPr wrap="none" rtlCol="0">
            <a:spAutoFit/>
          </a:bodyPr>
          <a:lstStyle/>
          <a:p>
            <a:r>
              <a:rPr lang="en-US" sz="2400" dirty="0"/>
              <a:t>HS </a:t>
            </a:r>
            <a:r>
              <a:rPr lang="en-US" sz="2400" dirty="0" err="1"/>
              <a:t>quan</a:t>
            </a:r>
            <a:r>
              <a:rPr lang="en-US" sz="2400" dirty="0"/>
              <a:t> </a:t>
            </a:r>
            <a:r>
              <a:rPr lang="en-US" sz="2400" dirty="0" err="1"/>
              <a:t>sát</a:t>
            </a:r>
            <a:r>
              <a:rPr lang="en-US" sz="2400" dirty="0"/>
              <a:t> </a:t>
            </a:r>
            <a:r>
              <a:rPr lang="en-US" sz="2400" dirty="0" err="1"/>
              <a:t>và</a:t>
            </a:r>
            <a:r>
              <a:rPr lang="en-US" sz="2400" dirty="0"/>
              <a:t> chia </a:t>
            </a:r>
            <a:r>
              <a:rPr lang="en-US" sz="2400" dirty="0" err="1"/>
              <a:t>sẽ</a:t>
            </a:r>
            <a:r>
              <a:rPr lang="en-US" sz="2400" dirty="0"/>
              <a:t> </a:t>
            </a:r>
            <a:r>
              <a:rPr lang="en-US" sz="2400" dirty="0" err="1"/>
              <a:t>mô</a:t>
            </a:r>
            <a:r>
              <a:rPr lang="en-US" sz="2400" dirty="0"/>
              <a:t> </a:t>
            </a:r>
            <a:r>
              <a:rPr lang="en-US" sz="2400" dirty="0" err="1"/>
              <a:t>tả</a:t>
            </a:r>
            <a:r>
              <a:rPr lang="en-US" sz="2400" dirty="0"/>
              <a:t> </a:t>
            </a:r>
            <a:r>
              <a:rPr lang="en-US" sz="2400" dirty="0" err="1"/>
              <a:t>các</a:t>
            </a:r>
            <a:r>
              <a:rPr lang="en-US" sz="2400" dirty="0"/>
              <a:t> </a:t>
            </a:r>
            <a:r>
              <a:rPr lang="en-US" sz="2400" dirty="0" err="1"/>
              <a:t>hoạt</a:t>
            </a:r>
            <a:r>
              <a:rPr lang="en-US" sz="2400" dirty="0"/>
              <a:t> </a:t>
            </a:r>
            <a:r>
              <a:rPr lang="en-US" sz="2400" dirty="0" err="1"/>
              <a:t>động</a:t>
            </a:r>
            <a:r>
              <a:rPr lang="en-US" sz="2400" dirty="0"/>
              <a:t> </a:t>
            </a:r>
            <a:r>
              <a:rPr lang="en-US" sz="2400" dirty="0" err="1"/>
              <a:t>trong</a:t>
            </a:r>
            <a:r>
              <a:rPr lang="en-US" sz="2400" dirty="0"/>
              <a:t> </a:t>
            </a:r>
            <a:r>
              <a:rPr lang="en-US" sz="2400" dirty="0" err="1"/>
              <a:t>mùa</a:t>
            </a:r>
            <a:r>
              <a:rPr lang="en-US" sz="2400" dirty="0"/>
              <a:t> </a:t>
            </a:r>
            <a:r>
              <a:rPr lang="en-US" sz="2400" dirty="0" err="1"/>
              <a:t>thu</a:t>
            </a:r>
            <a:r>
              <a:rPr lang="en-US" sz="2400" dirty="0"/>
              <a:t> </a:t>
            </a:r>
            <a:r>
              <a:rPr lang="en-US" sz="2400" dirty="0" err="1"/>
              <a:t>hoạch</a:t>
            </a:r>
            <a:r>
              <a:rPr lang="en-US" sz="2400" dirty="0"/>
              <a:t> </a:t>
            </a:r>
            <a:r>
              <a:rPr lang="en-US" sz="2400" dirty="0" err="1"/>
              <a:t>mỗi</a:t>
            </a:r>
            <a:r>
              <a:rPr lang="en-US" sz="2400" dirty="0"/>
              <a:t> </a:t>
            </a:r>
            <a:r>
              <a:rPr lang="en-US" sz="2400" dirty="0" err="1"/>
              <a:t>bức</a:t>
            </a:r>
            <a:r>
              <a:rPr lang="en-US" sz="2400" dirty="0"/>
              <a:t> </a:t>
            </a:r>
            <a:r>
              <a:rPr lang="en-US" sz="2400" dirty="0" err="1"/>
              <a:t>ảnh</a:t>
            </a:r>
            <a:r>
              <a:rPr lang="en-US" sz="2400" dirty="0"/>
              <a:t>. Chia </a:t>
            </a:r>
            <a:r>
              <a:rPr lang="en-US" sz="2400" dirty="0" err="1"/>
              <a:t>sẽ</a:t>
            </a:r>
            <a:r>
              <a:rPr lang="en-US" sz="2400" dirty="0"/>
              <a:t> </a:t>
            </a:r>
            <a:r>
              <a:rPr lang="en-US" sz="2400" dirty="0" err="1"/>
              <a:t>về</a:t>
            </a:r>
            <a:r>
              <a:rPr lang="en-US" sz="2400" dirty="0"/>
              <a:t> </a:t>
            </a:r>
            <a:r>
              <a:rPr lang="en-US" sz="2400" dirty="0" err="1"/>
              <a:t>hoạt</a:t>
            </a:r>
            <a:r>
              <a:rPr lang="en-US" sz="2400" dirty="0"/>
              <a:t> </a:t>
            </a:r>
            <a:r>
              <a:rPr lang="en-US" sz="2400" dirty="0" err="1"/>
              <a:t>động</a:t>
            </a:r>
            <a:r>
              <a:rPr lang="en-US" sz="2400" dirty="0"/>
              <a:t> </a:t>
            </a:r>
            <a:r>
              <a:rPr lang="en-US" sz="2400" dirty="0" err="1"/>
              <a:t>khác</a:t>
            </a:r>
            <a:endParaRPr lang="en-US" sz="2400" dirty="0"/>
          </a:p>
          <a:p>
            <a:r>
              <a:rPr lang="en-US" sz="2400" dirty="0"/>
              <a:t> </a:t>
            </a:r>
            <a:r>
              <a:rPr lang="en-US" sz="2400" dirty="0" err="1"/>
              <a:t>trong</a:t>
            </a:r>
            <a:r>
              <a:rPr lang="en-US" sz="2400" dirty="0"/>
              <a:t> </a:t>
            </a:r>
            <a:r>
              <a:rPr lang="en-US" sz="2400" dirty="0" err="1"/>
              <a:t>mùa</a:t>
            </a:r>
            <a:r>
              <a:rPr lang="en-US" sz="2400" dirty="0"/>
              <a:t> </a:t>
            </a:r>
            <a:r>
              <a:rPr lang="en-US" sz="2400" dirty="0" err="1"/>
              <a:t>thu</a:t>
            </a:r>
            <a:r>
              <a:rPr lang="en-US" sz="2400" dirty="0"/>
              <a:t> </a:t>
            </a:r>
            <a:r>
              <a:rPr lang="en-US" sz="2400" dirty="0" err="1"/>
              <a:t>hoach</a:t>
            </a:r>
            <a:r>
              <a:rPr lang="en-US" sz="2400" dirty="0"/>
              <a:t> </a:t>
            </a:r>
            <a:r>
              <a:rPr lang="en-US" sz="2400" dirty="0" err="1"/>
              <a:t>mà</a:t>
            </a:r>
            <a:r>
              <a:rPr lang="en-US" sz="2400" dirty="0"/>
              <a:t> </a:t>
            </a:r>
            <a:r>
              <a:rPr lang="en-US" sz="2400" dirty="0" err="1"/>
              <a:t>em</a:t>
            </a:r>
            <a:r>
              <a:rPr lang="en-US" sz="2400" dirty="0"/>
              <a:t> </a:t>
            </a:r>
            <a:r>
              <a:rPr lang="en-US" sz="2400" dirty="0" err="1"/>
              <a:t>biết</a:t>
            </a:r>
            <a:endParaRPr lang="en-US" sz="2400" dirty="0"/>
          </a:p>
        </p:txBody>
      </p:sp>
    </p:spTree>
    <p:extLst>
      <p:ext uri="{BB962C8B-B14F-4D97-AF65-F5344CB8AC3E}">
        <p14:creationId xmlns:p14="http://schemas.microsoft.com/office/powerpoint/2010/main" val="2198530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5600" y="339636"/>
            <a:ext cx="6096000" cy="1200329"/>
          </a:xfrm>
          <a:prstGeom prst="rect">
            <a:avLst/>
          </a:prstGeom>
        </p:spPr>
        <p:txBody>
          <a:bodyPr>
            <a:spAutoFit/>
          </a:bodyPr>
          <a:lstStyle/>
          <a:p>
            <a:r>
              <a:rPr lang="vi-VN" b="0" i="1" dirty="0">
                <a:solidFill>
                  <a:srgbClr val="000000"/>
                </a:solidFill>
                <a:effectLst/>
                <a:latin typeface="Open Sans"/>
              </a:rPr>
              <a:t>+ Quan sát và mô tả các hoạt động trong mùa thu hoạch được thể hiện ở mỗi bức ảnh.</a:t>
            </a:r>
            <a:endParaRPr lang="vi-VN" b="0" i="0" dirty="0">
              <a:solidFill>
                <a:srgbClr val="000000"/>
              </a:solidFill>
              <a:effectLst/>
              <a:latin typeface="Open Sans"/>
            </a:endParaRPr>
          </a:p>
          <a:p>
            <a:r>
              <a:rPr lang="vi-VN" b="0" i="1" dirty="0">
                <a:solidFill>
                  <a:srgbClr val="000000"/>
                </a:solidFill>
                <a:effectLst/>
                <a:latin typeface="Open Sans"/>
              </a:rPr>
              <a:t>+ Chia sẻ về hoạt động khác trong mùa thu hoạch mà em biết. </a:t>
            </a:r>
            <a:endParaRPr lang="vi-VN" b="0" i="0" dirty="0">
              <a:solidFill>
                <a:srgbClr val="000000"/>
              </a:solidFill>
              <a:effectLst/>
              <a:latin typeface="Open Sans"/>
            </a:endParaRPr>
          </a:p>
        </p:txBody>
      </p:sp>
      <p:sp>
        <p:nvSpPr>
          <p:cNvPr id="5" name="Rectangle 4"/>
          <p:cNvSpPr/>
          <p:nvPr/>
        </p:nvSpPr>
        <p:spPr>
          <a:xfrm>
            <a:off x="355600" y="2531239"/>
            <a:ext cx="6096000" cy="2862322"/>
          </a:xfrm>
          <a:prstGeom prst="rect">
            <a:avLst/>
          </a:prstGeom>
        </p:spPr>
        <p:txBody>
          <a:bodyPr>
            <a:spAutoFit/>
          </a:bodyPr>
          <a:lstStyle/>
          <a:p>
            <a:r>
              <a:rPr lang="vi-VN" b="0" i="0" dirty="0">
                <a:solidFill>
                  <a:srgbClr val="000000"/>
                </a:solidFill>
                <a:effectLst/>
                <a:latin typeface="Open Sans"/>
              </a:rPr>
              <a:t>- GV nêu câu hỏi gợi mở cho HS thảo luận:</a:t>
            </a:r>
          </a:p>
          <a:p>
            <a:r>
              <a:rPr lang="vi-VN" b="0" i="1" dirty="0">
                <a:solidFill>
                  <a:srgbClr val="000000"/>
                </a:solidFill>
                <a:effectLst/>
                <a:latin typeface="Open Sans"/>
              </a:rPr>
              <a:t>+ Hoạt động được thể hiện trong mỗi bức ảnh là gì?</a:t>
            </a:r>
            <a:endParaRPr lang="vi-VN" b="0" i="0" dirty="0">
              <a:solidFill>
                <a:srgbClr val="000000"/>
              </a:solidFill>
              <a:effectLst/>
              <a:latin typeface="Open Sans"/>
            </a:endParaRPr>
          </a:p>
          <a:p>
            <a:r>
              <a:rPr lang="vi-VN" b="0" i="1" dirty="0">
                <a:solidFill>
                  <a:srgbClr val="000000"/>
                </a:solidFill>
                <a:effectLst/>
                <a:latin typeface="Open Sans"/>
              </a:rPr>
              <a:t>+ Các hoạt động đó diễn ra ở địa phương nào?</a:t>
            </a:r>
            <a:endParaRPr lang="vi-VN" b="0" i="0" dirty="0">
              <a:solidFill>
                <a:srgbClr val="000000"/>
              </a:solidFill>
              <a:effectLst/>
              <a:latin typeface="Open Sans"/>
            </a:endParaRPr>
          </a:p>
          <a:p>
            <a:r>
              <a:rPr lang="vi-VN" b="0" i="1" dirty="0">
                <a:solidFill>
                  <a:srgbClr val="000000"/>
                </a:solidFill>
                <a:effectLst/>
                <a:latin typeface="Open Sans"/>
              </a:rPr>
              <a:t>+ Các hoạt động đó diễn ra trong không gian, thời gian như thế nào?</a:t>
            </a:r>
            <a:endParaRPr lang="vi-VN" b="0" i="0" dirty="0">
              <a:solidFill>
                <a:srgbClr val="000000"/>
              </a:solidFill>
              <a:effectLst/>
              <a:latin typeface="Open Sans"/>
            </a:endParaRPr>
          </a:p>
          <a:p>
            <a:r>
              <a:rPr lang="vi-VN" b="0" i="1" dirty="0">
                <a:solidFill>
                  <a:srgbClr val="000000"/>
                </a:solidFill>
                <a:effectLst/>
                <a:latin typeface="Open Sans"/>
              </a:rPr>
              <a:t>+ Em đã tham gia hoặc biết hoạt động nào khác trong mùa thu hoạch? Hãy mô tả không gian, thời gian diễn ra hoạt động đó. </a:t>
            </a:r>
            <a:endParaRPr lang="vi-VN" b="0" i="0" dirty="0">
              <a:solidFill>
                <a:srgbClr val="000000"/>
              </a:solidFill>
              <a:effectLst/>
              <a:latin typeface="Open Sans"/>
            </a:endParaRPr>
          </a:p>
          <a:p>
            <a:r>
              <a:rPr lang="vi-VN" b="0" i="0" dirty="0">
                <a:solidFill>
                  <a:srgbClr val="000000"/>
                </a:solidFill>
                <a:effectLst/>
                <a:latin typeface="Open Sans"/>
              </a:rPr>
              <a:t>- GV mời đại diện lần lượt 5 HS trả lời. Các HS khác lắng nghe, nhận xét, bổ sung ý kiến (nếu có).</a:t>
            </a:r>
          </a:p>
        </p:txBody>
      </p:sp>
    </p:spTree>
    <p:extLst>
      <p:ext uri="{BB962C8B-B14F-4D97-AF65-F5344CB8AC3E}">
        <p14:creationId xmlns:p14="http://schemas.microsoft.com/office/powerpoint/2010/main" val="1182802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0" name="Picture 6" descr="Hà Tĩnh chỉ đạo khẩn trương thu hoạch lúa trước khi bão Podul &quot;càn quét&quot; |  Báo Dân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4529137"/>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Tiến sĩ 9X về quê sản xuất nông nghiệp hữu c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4" y="160335"/>
            <a:ext cx="3340101" cy="2804537"/>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Ngô lai tại Lào Cai: Thành công nhờ liên kết “4 nhà”"/>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075" y="195260"/>
            <a:ext cx="3108325" cy="2769611"/>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Được mùa cam sành Hàm Yên - Tuổi Trẻ On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5636" y="465138"/>
            <a:ext cx="2952462" cy="233348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Tôm sú Cà Ma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5675" y="4267200"/>
            <a:ext cx="2609850" cy="175260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6" descr="Nông dân Phú Tân phấn khởi thu hoạch rau màu vụ thu đông - Báo An Giang  Onlin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8" descr="Nông dân Phú Tân phấn khởi thu hoạch rau màu vụ thu đông - Báo An Giang  Onlin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64" name="Picture 20" descr="Yên Bái lần đầu thu hoạch đặc sản vụ đông giữa nắng hè đổ lử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56400" y="3995737"/>
            <a:ext cx="2638425" cy="173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621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499239"/>
            <a:ext cx="6096000" cy="2862322"/>
          </a:xfrm>
          <a:prstGeom prst="rect">
            <a:avLst/>
          </a:prstGeom>
        </p:spPr>
        <p:txBody>
          <a:bodyPr>
            <a:spAutoFit/>
          </a:bodyPr>
          <a:lstStyle/>
          <a:p>
            <a:r>
              <a:rPr lang="vi-VN" b="1" i="1" dirty="0">
                <a:solidFill>
                  <a:srgbClr val="000000"/>
                </a:solidFill>
                <a:effectLst/>
                <a:latin typeface="Open Sans"/>
              </a:rPr>
              <a:t>+ Các hoạt động trong mùa thu hoạch được thể hiện ở các bức ảnh:</a:t>
            </a:r>
            <a:endParaRPr lang="vi-VN" b="0" i="0" dirty="0">
              <a:solidFill>
                <a:srgbClr val="000000"/>
              </a:solidFill>
              <a:effectLst/>
              <a:latin typeface="Open Sans"/>
            </a:endParaRPr>
          </a:p>
          <a:p>
            <a:r>
              <a:rPr lang="vi-VN" b="1" i="1" dirty="0">
                <a:solidFill>
                  <a:srgbClr val="000000"/>
                </a:solidFill>
                <a:effectLst/>
                <a:latin typeface="Open Sans"/>
              </a:rPr>
              <a:t>(1) Người nông dân thu hái hạt cà phê đã chín. </a:t>
            </a:r>
            <a:endParaRPr lang="vi-VN" b="0" i="0" dirty="0">
              <a:solidFill>
                <a:srgbClr val="000000"/>
              </a:solidFill>
              <a:effectLst/>
              <a:latin typeface="Open Sans"/>
            </a:endParaRPr>
          </a:p>
          <a:p>
            <a:r>
              <a:rPr lang="vi-VN" b="1" i="1" dirty="0">
                <a:solidFill>
                  <a:srgbClr val="000000"/>
                </a:solidFill>
                <a:effectLst/>
                <a:latin typeface="Open Sans"/>
              </a:rPr>
              <a:t>(2) Người nông dân cùng nhau gặt lúa.</a:t>
            </a:r>
            <a:endParaRPr lang="vi-VN" b="0" i="0" dirty="0">
              <a:solidFill>
                <a:srgbClr val="000000"/>
              </a:solidFill>
              <a:effectLst/>
              <a:latin typeface="Open Sans"/>
            </a:endParaRPr>
          </a:p>
          <a:p>
            <a:r>
              <a:rPr lang="vi-VN" b="1" i="1" dirty="0">
                <a:solidFill>
                  <a:srgbClr val="000000"/>
                </a:solidFill>
                <a:effectLst/>
                <a:latin typeface="Open Sans"/>
              </a:rPr>
              <a:t>(3) Người nông dân cùng nhau thu hái chè. </a:t>
            </a:r>
            <a:endParaRPr lang="vi-VN" b="0" i="0" dirty="0">
              <a:solidFill>
                <a:srgbClr val="000000"/>
              </a:solidFill>
              <a:effectLst/>
              <a:latin typeface="Open Sans"/>
            </a:endParaRPr>
          </a:p>
          <a:p>
            <a:r>
              <a:rPr lang="vi-VN" b="1" i="1" dirty="0">
                <a:solidFill>
                  <a:srgbClr val="000000"/>
                </a:solidFill>
                <a:effectLst/>
                <a:latin typeface="Open Sans"/>
              </a:rPr>
              <a:t>(4) Ngư dân đang thả lưới đánh bắt cá trên biển.</a:t>
            </a:r>
            <a:endParaRPr lang="vi-VN" b="0" i="0" dirty="0">
              <a:solidFill>
                <a:srgbClr val="000000"/>
              </a:solidFill>
              <a:effectLst/>
              <a:latin typeface="Open Sans"/>
            </a:endParaRPr>
          </a:p>
          <a:p>
            <a:r>
              <a:rPr lang="vi-VN" b="1" i="1" dirty="0">
                <a:solidFill>
                  <a:srgbClr val="000000"/>
                </a:solidFill>
                <a:effectLst/>
                <a:latin typeface="Open Sans"/>
              </a:rPr>
              <a:t>+ Trong mùa thu hoạch lúa, sau khi gặt lúa về, người nông dân còn phải thực hiện nhiều công đoạn như phơi thóc, quạt thóc, xát gạo,…mới thu được gạo thành phẩm.   </a:t>
            </a:r>
            <a:endParaRPr lang="vi-VN" b="0" i="0" dirty="0">
              <a:solidFill>
                <a:srgbClr val="000000"/>
              </a:solidFill>
              <a:effectLst/>
              <a:latin typeface="Open Sans"/>
            </a:endParaRPr>
          </a:p>
        </p:txBody>
      </p:sp>
    </p:spTree>
    <p:extLst>
      <p:ext uri="{BB962C8B-B14F-4D97-AF65-F5344CB8AC3E}">
        <p14:creationId xmlns:p14="http://schemas.microsoft.com/office/powerpoint/2010/main" val="164991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4" y="0"/>
            <a:ext cx="6885705" cy="461665"/>
          </a:xfrm>
          <a:prstGeom prst="rect">
            <a:avLst/>
          </a:prstGeom>
          <a:noFill/>
        </p:spPr>
        <p:txBody>
          <a:bodyPr wrap="square" rtlCol="0">
            <a:spAutoFit/>
          </a:bodyPr>
          <a:lstStyle/>
          <a:p>
            <a:pPr>
              <a:defRPr/>
            </a:pPr>
            <a:r>
              <a:rPr lang="vi-VN" sz="2400" b="1" i="1" dirty="0"/>
              <a:t>Các bước vẽ tranh về đề tài mùa thu hoạch</a:t>
            </a:r>
            <a:endParaRPr lang="en-US" sz="24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rot="16200000">
            <a:off x="1968173" y="64465"/>
            <a:ext cx="2825643" cy="3713980"/>
          </a:xfrm>
          <a:prstGeom prst="rect">
            <a:avLst/>
          </a:prstGeom>
        </p:spPr>
      </p:pic>
      <p:pic>
        <p:nvPicPr>
          <p:cNvPr id="7" name="Picture 6"/>
          <p:cNvPicPr>
            <a:picLocks noChangeAspect="1"/>
          </p:cNvPicPr>
          <p:nvPr/>
        </p:nvPicPr>
        <p:blipFill>
          <a:blip r:embed="rId3"/>
          <a:stretch>
            <a:fillRect/>
          </a:stretch>
        </p:blipFill>
        <p:spPr>
          <a:xfrm rot="16200000">
            <a:off x="6162605" y="72213"/>
            <a:ext cx="2793266" cy="3730859"/>
          </a:xfrm>
          <a:prstGeom prst="rect">
            <a:avLst/>
          </a:prstGeom>
        </p:spPr>
      </p:pic>
      <p:pic>
        <p:nvPicPr>
          <p:cNvPr id="8" name="Picture 7"/>
          <p:cNvPicPr>
            <a:picLocks noChangeAspect="1"/>
          </p:cNvPicPr>
          <p:nvPr/>
        </p:nvPicPr>
        <p:blipFill>
          <a:blip r:embed="rId4"/>
          <a:stretch>
            <a:fillRect/>
          </a:stretch>
        </p:blipFill>
        <p:spPr>
          <a:xfrm rot="16200000">
            <a:off x="1947046" y="3026740"/>
            <a:ext cx="2867894" cy="3713978"/>
          </a:xfrm>
          <a:prstGeom prst="rect">
            <a:avLst/>
          </a:prstGeom>
        </p:spPr>
      </p:pic>
      <p:pic>
        <p:nvPicPr>
          <p:cNvPr id="10" name="Picture 9"/>
          <p:cNvPicPr>
            <a:picLocks noChangeAspect="1"/>
          </p:cNvPicPr>
          <p:nvPr/>
        </p:nvPicPr>
        <p:blipFill>
          <a:blip r:embed="rId5"/>
          <a:stretch>
            <a:fillRect/>
          </a:stretch>
        </p:blipFill>
        <p:spPr>
          <a:xfrm rot="16200000">
            <a:off x="6125292" y="3018300"/>
            <a:ext cx="2867893" cy="3730858"/>
          </a:xfrm>
          <a:prstGeom prst="rect">
            <a:avLst/>
          </a:prstGeom>
        </p:spPr>
      </p:pic>
    </p:spTree>
    <p:extLst>
      <p:ext uri="{BB962C8B-B14F-4D97-AF65-F5344CB8AC3E}">
        <p14:creationId xmlns:p14="http://schemas.microsoft.com/office/powerpoint/2010/main" val="1263730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TotalTime>
  <Words>450</Words>
  <Application>Microsoft Office PowerPoint</Application>
  <PresentationFormat>Widescreen</PresentationFormat>
  <Paragraphs>36</Paragraphs>
  <Slides>12</Slides>
  <Notes>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FPTSHOP</dc:creator>
  <cp:lastModifiedBy>Techsi.vn</cp:lastModifiedBy>
  <cp:revision>24</cp:revision>
  <dcterms:created xsi:type="dcterms:W3CDTF">2025-02-09T05:55:19Z</dcterms:created>
  <dcterms:modified xsi:type="dcterms:W3CDTF">2025-03-19T00:28:56Z</dcterms:modified>
</cp:coreProperties>
</file>