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43"/>
  </p:notesMasterIdLst>
  <p:sldIdLst>
    <p:sldId id="519" r:id="rId4"/>
    <p:sldId id="263" r:id="rId5"/>
    <p:sldId id="522" r:id="rId6"/>
    <p:sldId id="554" r:id="rId7"/>
    <p:sldId id="555" r:id="rId8"/>
    <p:sldId id="549" r:id="rId9"/>
    <p:sldId id="547" r:id="rId10"/>
    <p:sldId id="545" r:id="rId11"/>
    <p:sldId id="550" r:id="rId12"/>
    <p:sldId id="296" r:id="rId13"/>
    <p:sldId id="552" r:id="rId14"/>
    <p:sldId id="298" r:id="rId15"/>
    <p:sldId id="553" r:id="rId16"/>
    <p:sldId id="548" r:id="rId17"/>
    <p:sldId id="300" r:id="rId18"/>
    <p:sldId id="302" r:id="rId19"/>
    <p:sldId id="520" r:id="rId20"/>
    <p:sldId id="523" r:id="rId21"/>
    <p:sldId id="328" r:id="rId22"/>
    <p:sldId id="524" r:id="rId23"/>
    <p:sldId id="525" r:id="rId24"/>
    <p:sldId id="528" r:id="rId25"/>
    <p:sldId id="529" r:id="rId26"/>
    <p:sldId id="521" r:id="rId27"/>
    <p:sldId id="530" r:id="rId28"/>
    <p:sldId id="531" r:id="rId29"/>
    <p:sldId id="532" r:id="rId30"/>
    <p:sldId id="533" r:id="rId31"/>
    <p:sldId id="534" r:id="rId32"/>
    <p:sldId id="535" r:id="rId33"/>
    <p:sldId id="536" r:id="rId34"/>
    <p:sldId id="537" r:id="rId35"/>
    <p:sldId id="538" r:id="rId36"/>
    <p:sldId id="539" r:id="rId37"/>
    <p:sldId id="543" r:id="rId38"/>
    <p:sldId id="540" r:id="rId39"/>
    <p:sldId id="542" r:id="rId40"/>
    <p:sldId id="544" r:id="rId41"/>
    <p:sldId id="47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66FF"/>
    <a:srgbClr val="CCE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2" y="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60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9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8" y="3113690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6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4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8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5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6" y="6322746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1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4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4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8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5" y="2706024"/>
            <a:ext cx="3404231" cy="677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4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70F18D-3290-4F7A-B497-F2F226AE6E6A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7F7BBB-07B0-4BA7-A934-658DFB689B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15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8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1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6" y="-14084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tm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jpg"/><Relationship Id="rId4" Type="http://schemas.openxmlformats.org/officeDocument/2006/relationships/image" Target="../media/image24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slide" Target="slide16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tm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7" Type="http://schemas.openxmlformats.org/officeDocument/2006/relationships/image" Target="../media/image39.jp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tm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eg"/><Relationship Id="rId9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7" Type="http://schemas.openxmlformats.org/officeDocument/2006/relationships/image" Target="../media/image41.jpe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tmp"/><Relationship Id="rId5" Type="http://schemas.openxmlformats.org/officeDocument/2006/relationships/image" Target="../media/image54.tmp"/><Relationship Id="rId4" Type="http://schemas.openxmlformats.org/officeDocument/2006/relationships/image" Target="../media/image36.tm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7" y="1655171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CÁNH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ĐỒNG QUÊ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70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ban mai được tả như thế nào 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1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Nắng ban mai hiền hoà, như những dải lụa tơ vàng óng, như con sóng dập dờn trên đổng lúa xanh.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" y="1612961"/>
            <a:ext cx="10058400" cy="26239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254" y="537067"/>
            <a:ext cx="954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>
                <a:solidFill>
                  <a:srgbClr val="FF0000"/>
                </a:solidFill>
              </a:rPr>
              <a:t>3. </a:t>
            </a:r>
            <a:r>
              <a:rPr lang="en-US" sz="2800"/>
              <a:t>Đ</a:t>
            </a:r>
            <a:r>
              <a:rPr lang="vi-VN" sz="2800" smtClean="0"/>
              <a:t>àn </a:t>
            </a:r>
            <a:r>
              <a:rPr lang="vi-VN" sz="2800"/>
              <a:t>chiền </a:t>
            </a:r>
            <a:r>
              <a:rPr lang="vi-VN" sz="2800" smtClean="0"/>
              <a:t>ch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iệ</a:t>
            </a:r>
            <a:r>
              <a:rPr lang="vi-VN" sz="2800" smtClean="0"/>
              <a:t>n </a:t>
            </a:r>
            <a:r>
              <a:rPr lang="vi-VN" sz="2800"/>
              <a:t>và lũ châu chấu làm gì trên cánh </a:t>
            </a:r>
            <a:r>
              <a:rPr lang="vi-VN" sz="2800" smtClean="0"/>
              <a:t>đ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ồ</a:t>
            </a:r>
            <a:r>
              <a:rPr lang="vi-VN" sz="2800" smtClean="0"/>
              <a:t>ng</a:t>
            </a:r>
            <a:r>
              <a:rPr lang="vi-VN" sz="2800"/>
              <a:t>?</a:t>
            </a: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1438625" y="4518951"/>
            <a:ext cx="368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bay quanh và hót tích ri tích rích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6230723" y="4734394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đu cỏ uống sương rơi</a:t>
            </a:r>
            <a:r>
              <a:rPr lang="vi-VN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9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5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289160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vi-VN" sz="2800">
                <a:latin typeface="+mj-lt"/>
              </a:rPr>
              <a:t>Theo em, vì sao bé ngân nga hát giữa cánh </a:t>
            </a:r>
            <a:r>
              <a:rPr lang="vi-VN" sz="2800" smtClean="0">
                <a:latin typeface="+mj-lt"/>
              </a:rPr>
              <a:t>đ</a:t>
            </a:r>
            <a:r>
              <a:rPr lang="en-US" sz="2800" smtClean="0">
                <a:latin typeface="+mj-lt"/>
              </a:rPr>
              <a:t>ồ</a:t>
            </a:r>
            <a:r>
              <a:rPr lang="vi-VN" sz="2800" smtClean="0">
                <a:latin typeface="+mj-lt"/>
              </a:rPr>
              <a:t>ng</a:t>
            </a:r>
            <a:r>
              <a:rPr lang="vi-VN" sz="2800">
                <a:latin typeface="+mj-lt"/>
              </a:rPr>
              <a:t>?</a:t>
            </a:r>
            <a:endParaRPr lang="en-US" sz="2800" kern="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5" y="448890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5" y="4322790"/>
            <a:ext cx="8910843" cy="13160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+mj-lt"/>
              </a:rPr>
              <a:t>Bé ngàn nga hát khẽ bởi vì bé cảm thấy cánh đổng quê hương thật là đẹp, bé cảm thấy hạnh phúc trong lòng</a:t>
            </a:r>
            <a:endParaRPr lang="zh-CN" altLang="en-US" sz="2800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4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10487" y="2576946"/>
            <a:ext cx="6621440" cy="1066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Học thuộc lòng </a:t>
            </a:r>
            <a:endParaRPr lang="en-US" sz="150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pSp>
        <p:nvGrpSpPr>
          <p:cNvPr id="5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6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7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8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609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549" y="866643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 theo mẹ 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4805" y="866643"/>
            <a:ext cx="203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đồng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0210" y="1488955"/>
            <a:ext cx="2235200" cy="390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Vầng dương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2049" y="1416666"/>
            <a:ext cx="1668306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ên rực đỏ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2400" y="1847041"/>
            <a:ext cx="2133600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vàn 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6163" y="1847041"/>
            <a:ext cx="3523500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cương nhỏ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1415" y="2286897"/>
            <a:ext cx="23731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Lấp lánh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9843" y="2243501"/>
            <a:ext cx="5065405" cy="48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gọn cỏ hoa.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6291" y="3231309"/>
            <a:ext cx="2148655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Nắng ban mai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50707" y="3282212"/>
            <a:ext cx="3454400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iền hòa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66651" y="3758808"/>
            <a:ext cx="1828800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 lụa tơ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5154" y="3775866"/>
            <a:ext cx="2211302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vàng 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00915" y="4354060"/>
            <a:ext cx="1661995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Trải lên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38448" y="4931074"/>
            <a:ext cx="4876800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uôn con sóng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6291" y="4931071"/>
            <a:ext cx="1763595" cy="457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Dập dờn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9759" y="4347133"/>
            <a:ext cx="2528064" cy="45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lúa xanh.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38399" y="947871"/>
            <a:ext cx="2674043" cy="462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Đàn chiền chiện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7605" y="937722"/>
            <a:ext cx="1723479" cy="543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b</a:t>
            </a:r>
            <a:r>
              <a:rPr lang="en-US" sz="2400" smtClean="0">
                <a:solidFill>
                  <a:prstClr val="black"/>
                </a:solidFill>
              </a:rPr>
              <a:t>ay lượn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69205" y="1980392"/>
            <a:ext cx="2553629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Lũ châu chấu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16323" y="1454989"/>
            <a:ext cx="2805154" cy="456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</a:t>
            </a:r>
            <a:r>
              <a:rPr lang="en-US" sz="2400" smtClean="0">
                <a:solidFill>
                  <a:prstClr val="black"/>
                </a:solidFill>
              </a:rPr>
              <a:t>ích ri tích rích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82669" y="1500429"/>
            <a:ext cx="732115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H</a:t>
            </a:r>
            <a:r>
              <a:rPr lang="en-US" sz="2400" smtClean="0">
                <a:solidFill>
                  <a:prstClr val="black"/>
                </a:solidFill>
              </a:rPr>
              <a:t>ót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66508" y="1981911"/>
            <a:ext cx="2862997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</a:t>
            </a:r>
            <a:r>
              <a:rPr lang="en-US" sz="2400" smtClean="0">
                <a:solidFill>
                  <a:prstClr val="black"/>
                </a:solidFill>
              </a:rPr>
              <a:t>inh nghịch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79354" y="2416378"/>
            <a:ext cx="15603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Đu cỏ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01054" y="2416377"/>
            <a:ext cx="4778988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u</a:t>
            </a:r>
            <a:r>
              <a:rPr lang="en-US" sz="2400" smtClean="0">
                <a:solidFill>
                  <a:prstClr val="black"/>
                </a:solidFill>
              </a:rPr>
              <a:t>ống sương rơi.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36125" y="3323102"/>
            <a:ext cx="2354997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Sóng xanh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28017" y="3323102"/>
            <a:ext cx="2725003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c</a:t>
            </a:r>
            <a:r>
              <a:rPr lang="en-US" sz="2400" smtClean="0">
                <a:solidFill>
                  <a:prstClr val="black"/>
                </a:solidFill>
              </a:rPr>
              <a:t>uộn chân trời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85820" y="3896857"/>
            <a:ext cx="2321785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Cánh đồng như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7605" y="3877438"/>
            <a:ext cx="1657821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</a:t>
            </a:r>
            <a:r>
              <a:rPr lang="en-US" sz="2400" smtClean="0">
                <a:solidFill>
                  <a:prstClr val="black"/>
                </a:solidFill>
              </a:rPr>
              <a:t>ranh vẽ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7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251077" y="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26267" y="4469409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h</a:t>
            </a:r>
            <a:r>
              <a:rPr lang="en-US" sz="2400" smtClean="0">
                <a:solidFill>
                  <a:prstClr val="black"/>
                </a:solidFill>
              </a:rPr>
              <a:t>át khẽ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0978" y="4407854"/>
            <a:ext cx="222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Bé ngân nga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8557" y="4942006"/>
            <a:ext cx="248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</a:rPr>
              <a:t>Trong hương lúa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2834" y="4942006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m</a:t>
            </a:r>
            <a:r>
              <a:rPr lang="en-US" sz="2400" smtClean="0">
                <a:solidFill>
                  <a:prstClr val="black"/>
                </a:solidFill>
              </a:rPr>
              <a:t>ênh mông 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7562" y="5556739"/>
            <a:ext cx="28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Bùi Minh Huế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160614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4" grpId="0"/>
      <p:bldP spid="17" grpId="0"/>
      <p:bldP spid="19" grpId="0"/>
      <p:bldP spid="21" grpId="0"/>
      <p:bldP spid="25" grpId="0"/>
      <p:bldP spid="27" grpId="0"/>
      <p:bldP spid="29" grpId="0"/>
      <p:bldP spid="32" grpId="0"/>
      <p:bldP spid="34" grpId="0"/>
      <p:bldP spid="36" grpId="0"/>
      <p:bldP spid="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6182" y="2228671"/>
            <a:ext cx="55418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</a:rPr>
              <a:t>1</a:t>
            </a:r>
            <a:r>
              <a:rPr lang="vi-VN" sz="2800"/>
              <a:t>. Tìm trong bài từ ngữ:</a:t>
            </a:r>
            <a:endParaRPr lang="en-US" sz="2800" b="1"/>
          </a:p>
          <a:p>
            <a:pPr lvl="0">
              <a:lnSpc>
                <a:spcPct val="150000"/>
              </a:lnSpc>
            </a:pPr>
            <a:r>
              <a:rPr lang="en-US" sz="2800" smtClean="0"/>
              <a:t>a.</a:t>
            </a:r>
            <a:r>
              <a:rPr lang="vi-VN" sz="2800" smtClean="0"/>
              <a:t>chỉ </a:t>
            </a:r>
            <a:r>
              <a:rPr lang="vi-VN" sz="2800"/>
              <a:t>màu sắc của mặt trời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 smtClean="0"/>
              <a:t>b.</a:t>
            </a:r>
            <a:r>
              <a:rPr lang="vi-VN" sz="2800" smtClean="0"/>
              <a:t>chỉ </a:t>
            </a:r>
            <a:r>
              <a:rPr lang="vi-VN" sz="2800"/>
              <a:t>màu sắc của ánh nắng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 smtClean="0"/>
              <a:t>c.</a:t>
            </a:r>
            <a:r>
              <a:rPr lang="vi-VN" sz="2800" smtClean="0"/>
              <a:t>chỉ </a:t>
            </a:r>
            <a:r>
              <a:rPr lang="vi-VN" sz="2800"/>
              <a:t>màu sắc của đ</a:t>
            </a:r>
            <a:r>
              <a:rPr lang="en-US" sz="2800"/>
              <a:t>ồ</a:t>
            </a:r>
            <a:r>
              <a:rPr lang="vi-VN" sz="2800"/>
              <a:t>ng lúa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5819321" y="2690336"/>
            <a:ext cx="150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FF0000"/>
                </a:solidFill>
              </a:rPr>
              <a:t>đỏ rực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7939" y="3338432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chemeClr val="accent2">
                    <a:lumMod val="75000"/>
                  </a:schemeClr>
                </a:solidFill>
              </a:rPr>
              <a:t>vàng óng</a:t>
            </a:r>
            <a:endParaRPr lang="en-US" sz="3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2907" y="3923207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00B050"/>
                </a:solidFill>
              </a:rPr>
              <a:t>xanh</a:t>
            </a:r>
            <a:r>
              <a:rPr lang="vi-VN" i="1"/>
              <a:t>.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82" y="1663151"/>
            <a:ext cx="3183348" cy="2054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73" y="1649907"/>
            <a:ext cx="3328366" cy="221622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17" y="1663151"/>
            <a:ext cx="3663083" cy="22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4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i="1">
                <a:solidFill>
                  <a:srgbClr val="FF0000"/>
                </a:solidFill>
              </a:rPr>
              <a:t>2</a:t>
            </a:r>
            <a:r>
              <a:rPr lang="vi-VN" sz="2800" i="1"/>
              <a:t>. </a:t>
            </a:r>
            <a:r>
              <a:rPr lang="vi-VN" sz="2800"/>
              <a:t>Tìm thêm từ ngữ </a:t>
            </a:r>
            <a:r>
              <a:rPr lang="vi-VN" sz="2800" smtClean="0"/>
              <a:t>t</a:t>
            </a:r>
            <a:r>
              <a:rPr lang="en-US" sz="2800"/>
              <a:t>ả</a:t>
            </a:r>
            <a:r>
              <a:rPr lang="vi-VN" sz="2800" smtClean="0"/>
              <a:t> </a:t>
            </a:r>
            <a:r>
              <a:rPr lang="vi-VN" sz="2800"/>
              <a:t>mặt trời, ánh nắng, </a:t>
            </a:r>
            <a:r>
              <a:rPr lang="vi-VN" sz="2800" smtClean="0"/>
              <a:t>đ</a:t>
            </a:r>
            <a:r>
              <a:rPr lang="en-US" sz="2800" smtClean="0"/>
              <a:t>ồ</a:t>
            </a:r>
            <a:r>
              <a:rPr lang="vi-VN" sz="2800" smtClean="0"/>
              <a:t>ng </a:t>
            </a:r>
            <a:r>
              <a:rPr lang="vi-VN" sz="2800"/>
              <a:t>lúa.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9" y="2397440"/>
            <a:ext cx="6059110" cy="35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6" y="1739658"/>
            <a:ext cx="4505325" cy="2016125"/>
            <a:chOff x="2118480" y="1561265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561265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82103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5" name="Picture 4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8" y="253195"/>
            <a:ext cx="6147580" cy="9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5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95" y="183360"/>
            <a:ext cx="4628676" cy="66664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6" y="850007"/>
            <a:ext cx="1671353" cy="576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1330802"/>
            <a:ext cx="4962525" cy="54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5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909137" y="2106752"/>
            <a:ext cx="8858874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01935" y="2510056"/>
            <a:ext cx="754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câu  được đặt ở đâu?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278402" y="3206954"/>
            <a:ext cx="833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chữ cái đầu mỗi dòng thơ được viết như thế nào?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01934" y="4136300"/>
            <a:ext cx="684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giữa các khổ thơ như thế nào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004672" y="53258"/>
            <a:ext cx="2033517" cy="78114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283495" y="0"/>
            <a:ext cx="3542946" cy="1039114"/>
          </a:xfrm>
          <a:prstGeom prst="cloud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flipH="1">
            <a:off x="9764901" y="562777"/>
            <a:ext cx="2197290" cy="781140"/>
          </a:xfrm>
          <a:prstGeom prst="cloud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Tweety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56" y="5090614"/>
            <a:ext cx="1445306" cy="153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23" y="-278914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ouse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5" y="4358956"/>
            <a:ext cx="1900380" cy="19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2" y="35145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504"/>
            <a:ext cx="12192000" cy="5307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0407" y="274180"/>
            <a:ext cx="7693187" cy="1266841"/>
            <a:chOff x="2300407" y="829179"/>
            <a:chExt cx="7693187" cy="1266841"/>
          </a:xfrm>
        </p:grpSpPr>
        <p:grpSp>
          <p:nvGrpSpPr>
            <p:cNvPr id="3" name="Google Shape;378;p32">
              <a:extLst>
                <a:ext uri="{FF2B5EF4-FFF2-40B4-BE49-F238E27FC236}">
                  <a16:creationId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5" name="Google Shape;379;p32">
                <a:extLst>
                  <a:ext uri="{FF2B5EF4-FFF2-40B4-BE49-F238E27FC236}">
                    <a16:creationId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380;p32">
                <a:extLst>
                  <a:ext uri="{FF2B5EF4-FFF2-40B4-BE49-F238E27FC236}">
                    <a16:creationId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381;p32">
                <a:extLst>
                  <a:ext uri="{FF2B5EF4-FFF2-40B4-BE49-F238E27FC236}">
                    <a16:creationId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86;p32">
              <a:extLst>
                <a:ext uri="{FF2B5EF4-FFF2-40B4-BE49-F238E27FC236}">
                  <a16:creationId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90635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4000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en-US" sz="4000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</a:t>
              </a:r>
              <a:r>
                <a:rPr lang="en-US" sz="4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KHÓ</a:t>
              </a:r>
            </a:p>
          </p:txBody>
        </p:sp>
      </p:grpSp>
      <p:grpSp>
        <p:nvGrpSpPr>
          <p:cNvPr id="8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4360985"/>
            <a:ext cx="11622831" cy="2494780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248065" y="2225050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latin typeface="Times New Roman" pitchFamily="18" charset="0"/>
                <a:cs typeface="Times New Roman" pitchFamily="18" charset="0"/>
              </a:rPr>
              <a:t>vầng dương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6027" y="2178125"/>
            <a:ext cx="2178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latin typeface="Times New Roman" pitchFamily="18" charset="0"/>
                <a:cs typeface="Times New Roman" pitchFamily="18" charset="0"/>
              </a:rPr>
              <a:t>kim cương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9677" y="3287426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n hoà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1299" y="3240501"/>
            <a:ext cx="2916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latin typeface="Times New Roman" pitchFamily="18" charset="0"/>
                <a:cs typeface="Times New Roman" pitchFamily="18" charset="0"/>
              </a:rPr>
              <a:t>tích ri tích rích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1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5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74960" y="3018262"/>
            <a:ext cx="5595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Nghe – viết</a:t>
            </a:r>
            <a:endParaRPr lang="en-US" sz="150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115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44" y="3604955"/>
            <a:ext cx="3557587" cy="2272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0" y="3603367"/>
            <a:ext cx="3603367" cy="2207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64" y="1026171"/>
            <a:ext cx="3633270" cy="19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47" y="965937"/>
            <a:ext cx="3684425" cy="2066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653" y="3081735"/>
            <a:ext cx="638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Chùa                      ở Thủ đô Hà  Nội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6554728" y="3080147"/>
            <a:ext cx="563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Cầu                      ở thành phố Huế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83589" y="5942334"/>
            <a:ext cx="6471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Vịnh                      là một thắng cảnh nổi tiếng  thế giới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6899387" y="5871434"/>
            <a:ext cx="516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Chợ                       là chợ lớn nhất ở Thành phố Hồ Chí Minh</a:t>
            </a:r>
            <a:endParaRPr lang="en-US" sz="2800"/>
          </a:p>
        </p:txBody>
      </p:sp>
      <p:sp>
        <p:nvSpPr>
          <p:cNvPr id="12" name="Rectangle 11"/>
          <p:cNvSpPr/>
          <p:nvPr/>
        </p:nvSpPr>
        <p:spPr>
          <a:xfrm>
            <a:off x="618979" y="0"/>
            <a:ext cx="112963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srgbClr val="0070C0"/>
                </a:solidFill>
              </a:rPr>
              <a:t>2</a:t>
            </a:r>
            <a:r>
              <a:rPr lang="en-US" sz="3600"/>
              <a:t>. </a:t>
            </a:r>
            <a:r>
              <a:rPr lang="vi-VN" sz="2800"/>
              <a:t>Chọn từ ngữ trong ngoặc đơn thay </a:t>
            </a:r>
            <a:r>
              <a:rPr lang="vi-VN" sz="2800" smtClean="0"/>
              <a:t>cho ô vuông.</a:t>
            </a:r>
          </a:p>
          <a:p>
            <a:pPr lvl="0"/>
            <a:r>
              <a:rPr lang="en-US" sz="2800" i="1" smtClean="0"/>
              <a:t>                    </a:t>
            </a:r>
          </a:p>
          <a:p>
            <a:pPr lvl="0"/>
            <a:r>
              <a:rPr lang="en-US" sz="2800" i="1" smtClean="0"/>
              <a:t>                    ,                              ,                         ,                            )</a:t>
            </a:r>
            <a:endParaRPr lang="en-US" sz="2800"/>
          </a:p>
        </p:txBody>
      </p:sp>
      <p:sp>
        <p:nvSpPr>
          <p:cNvPr id="13" name="Rectangle 12"/>
          <p:cNvSpPr/>
          <p:nvPr/>
        </p:nvSpPr>
        <p:spPr>
          <a:xfrm>
            <a:off x="1730326" y="3081735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15864" y="5910921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0049" y="5942334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03586" y="3153886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73775" y="456785"/>
            <a:ext cx="150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Một Cột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3810874" y="442717"/>
            <a:ext cx="200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Bến Thành</a:t>
            </a:r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5922498" y="502951"/>
            <a:ext cx="199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Tràng Ti</a:t>
            </a:r>
            <a:r>
              <a:rPr lang="en-US" sz="2800" i="1"/>
              <a:t>ề</a:t>
            </a:r>
            <a:r>
              <a:rPr lang="vi-VN" sz="2800" i="1"/>
              <a:t>n</a:t>
            </a:r>
            <a:endParaRPr lang="en-US" sz="2800"/>
          </a:p>
        </p:txBody>
      </p:sp>
      <p:sp>
        <p:nvSpPr>
          <p:cNvPr id="23" name="TextBox 22"/>
          <p:cNvSpPr txBox="1"/>
          <p:nvPr/>
        </p:nvSpPr>
        <p:spPr>
          <a:xfrm>
            <a:off x="8471538" y="486330"/>
            <a:ext cx="1689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Hạ Long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86200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5.67487E-7 -2.83996E-6 L -0.01145 0.373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86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4504 0.00393 L 0.10152 0.37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07855E-6 3.08048E-6 L -0.61639 0.788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19" y="394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79836E-6 -1.43386E-6 L 0.30793 0.7988 " pathEditMode="fixed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7" y="399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/>
      <p:bldP spid="18" grpId="1"/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5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49" y="-15420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1" y="2198807"/>
            <a:ext cx="1001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3a. Chọn r, d, gi thay cho ô trống</a:t>
            </a:r>
            <a:endParaRPr lang="en-US" sz="5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3959" y="3316406"/>
            <a:ext cx="10167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Mùa gặt, đường làng phủ đầy </a:t>
            </a:r>
            <a:r>
              <a:rPr lang="en-US" sz="4000" b="1" smtClean="0">
                <a:solidFill>
                  <a:srgbClr val="FF0000"/>
                </a:solidFill>
              </a:rPr>
              <a:t>r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ơm vàng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</a:t>
            </a:r>
            <a:r>
              <a:rPr lang="en-US" sz="4000" b="1" smtClean="0">
                <a:solidFill>
                  <a:srgbClr val="FF0000"/>
                </a:solidFill>
              </a:rPr>
              <a:t>d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òng sông đều đổ về biển cả.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Các chú bộ đội canh </a:t>
            </a:r>
            <a:r>
              <a:rPr lang="en-US" sz="4000" b="1" smtClean="0">
                <a:solidFill>
                  <a:srgbClr val="FF0000"/>
                </a:solidFill>
              </a:rPr>
              <a:t>gi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ữ biển trời của tổ quốc</a:t>
            </a:r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3250" y="5518666"/>
            <a:ext cx="484500" cy="42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38721" y="4536027"/>
            <a:ext cx="307073" cy="42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70470" y="3629463"/>
            <a:ext cx="250208" cy="42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8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6" y="1412876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8" y="253195"/>
            <a:ext cx="6147580" cy="9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34"/>
            <a:ext cx="11914495" cy="676246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528603" y="3643532"/>
            <a:ext cx="1477108" cy="654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528603" y="3108960"/>
            <a:ext cx="1477108" cy="5345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28603" y="4297680"/>
            <a:ext cx="1477108" cy="7174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28603" y="3054736"/>
            <a:ext cx="1477108" cy="256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28603" y="5015132"/>
            <a:ext cx="1477108" cy="654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422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95534"/>
            <a:ext cx="11856350" cy="51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4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46" y="1367928"/>
            <a:ext cx="3182680" cy="300943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10"/>
            <a:ext cx="4965895" cy="381937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7733" y="5658368"/>
            <a:ext cx="6073253" cy="8734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>
                <a:solidFill>
                  <a:schemeClr val="tx1"/>
                </a:solidFill>
              </a:rPr>
              <a:t>Muốn biết về công việc của người này </a:t>
            </a:r>
            <a:r>
              <a:rPr lang="en-US" sz="2800" smtClean="0">
                <a:solidFill>
                  <a:schemeClr val="tx1"/>
                </a:solidFill>
              </a:rPr>
              <a:t>em</a:t>
            </a:r>
            <a:r>
              <a:rPr lang="vi-VN" sz="2400" smtClean="0">
                <a:solidFill>
                  <a:schemeClr val="tx1"/>
                </a:solidFill>
              </a:rPr>
              <a:t> </a:t>
            </a:r>
            <a:r>
              <a:rPr lang="vi-VN" sz="2400">
                <a:solidFill>
                  <a:schemeClr val="tx1"/>
                </a:solidFill>
              </a:rPr>
              <a:t>hỏi như thế </a:t>
            </a:r>
            <a:r>
              <a:rPr lang="vi-VN" sz="2400" smtClean="0">
                <a:solidFill>
                  <a:schemeClr val="tx1"/>
                </a:solidFill>
              </a:rPr>
              <a:t>nào</a:t>
            </a:r>
            <a:r>
              <a:rPr lang="en-US" sz="2400" smtClean="0">
                <a:solidFill>
                  <a:schemeClr val="tx1"/>
                </a:solidFill>
              </a:rPr>
              <a:t> ?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60732" y="4377358"/>
            <a:ext cx="4745538" cy="8178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3200" marR="0">
              <a:spcBef>
                <a:spcPts val="0"/>
              </a:spcBef>
              <a:spcAft>
                <a:spcPts val="295"/>
              </a:spcAft>
            </a:pPr>
            <a:r>
              <a:rPr lang="vi-VN" sz="2400">
                <a:solidFill>
                  <a:schemeClr val="tx1"/>
                </a:solidFill>
              </a:rPr>
              <a:t>Em nhìn thấy ai trong ảnh</a:t>
            </a:r>
            <a:r>
              <a:rPr lang="vi-VN" sz="2400" i="1">
                <a:solidFill>
                  <a:schemeClr val="tx1"/>
                </a:solidFill>
              </a:rPr>
              <a:t>?</a:t>
            </a:r>
            <a:endParaRPr lang="en-US" sz="240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3409947"/>
            <a:ext cx="76211" cy="38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65" y="263048"/>
            <a:ext cx="2567960" cy="213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12" y="4786284"/>
            <a:ext cx="2762288" cy="2071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06" y="2329572"/>
            <a:ext cx="2795794" cy="21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9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9" y="2861726"/>
            <a:ext cx="3319157" cy="3589360"/>
          </a:xfrm>
          <a:prstGeom prst="rect">
            <a:avLst/>
          </a:prstGeom>
        </p:spPr>
      </p:pic>
      <p:grpSp>
        <p:nvGrpSpPr>
          <p:cNvPr id="6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862339" y="4656406"/>
            <a:ext cx="11622831" cy="2201594"/>
            <a:chOff x="-53293" y="2190760"/>
            <a:chExt cx="9211855" cy="2951064"/>
          </a:xfrm>
        </p:grpSpPr>
        <p:pic>
          <p:nvPicPr>
            <p:cNvPr id="7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431249" y="1097281"/>
            <a:ext cx="8030212" cy="21181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74124"/>
              </a:avLst>
            </a:prstTxWarp>
            <a:spAutoFit/>
          </a:bodyPr>
          <a:lstStyle/>
          <a:p>
            <a:pPr algn="ctr"/>
            <a:r>
              <a:rPr lang="en-US" sz="9600" b="1" cap="none" spc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Trình bày kết quả thảo luận</a:t>
            </a:r>
            <a:endParaRPr lang="en-US" sz="96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319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0"/>
            <a:ext cx="11043976" cy="3832646"/>
          </a:xfrm>
          <a:prstGeom prst="rect">
            <a:avLst/>
          </a:prstGeom>
        </p:spPr>
      </p:pic>
      <p:pic>
        <p:nvPicPr>
          <p:cNvPr id="3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20431969" flipH="1">
            <a:off x="236288" y="2787358"/>
            <a:ext cx="1209162" cy="13251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609056" y="3030206"/>
            <a:ext cx="458777" cy="6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328862">
            <a:off x="410647" y="2381251"/>
            <a:ext cx="3586542" cy="18774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477672"/>
            <a:ext cx="7358703" cy="5404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080" y="2535133"/>
            <a:ext cx="2685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Họ là công nhân. Họ đang may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92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21405117">
            <a:off x="1077479" y="1725936"/>
            <a:ext cx="3559342" cy="22197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/>
              <a:t>Chú</a:t>
            </a:r>
            <a:r>
              <a:rPr lang="en-US"/>
              <a:t>  </a:t>
            </a:r>
            <a:r>
              <a:rPr lang="vi-VN" smtClean="0"/>
              <a:t>ấ</a:t>
            </a:r>
            <a:r>
              <a:rPr lang="en-US" b="1" i="1"/>
              <a:t>Chú</a:t>
            </a:r>
            <a:r>
              <a:rPr lang="en-US"/>
              <a:t>  </a:t>
            </a:r>
            <a:r>
              <a:rPr lang="vi-VN"/>
              <a:t>ấy là bác sĩ. </a:t>
            </a:r>
            <a:r>
              <a:rPr lang="en-US"/>
              <a:t> chú </a:t>
            </a:r>
            <a:r>
              <a:rPr lang="vi-VN"/>
              <a:t>ấy dang khám bệnh cho em bé.</a:t>
            </a:r>
            <a:endParaRPr lang="en-US"/>
          </a:p>
          <a:p>
            <a:r>
              <a:rPr lang="vi-VN" smtClean="0"/>
              <a:t>y </a:t>
            </a:r>
            <a:r>
              <a:rPr lang="vi-VN"/>
              <a:t>là bác sĩ. </a:t>
            </a:r>
            <a:r>
              <a:rPr lang="en-US"/>
              <a:t> chú </a:t>
            </a:r>
            <a:r>
              <a:rPr lang="vi-VN"/>
              <a:t>ấy dang khám bệnh cho em bé.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4" y="0"/>
            <a:ext cx="6632811" cy="6277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9831" y="2061018"/>
            <a:ext cx="25248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Chú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ấy là bác sĩ.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chú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ấy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khám bệnh cho em bé.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57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56095" y="1096181"/>
            <a:ext cx="3449181" cy="239089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79" y="95534"/>
            <a:ext cx="6741993" cy="6550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240" y="1661322"/>
            <a:ext cx="3232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Cô ấy là công an. Cô ấy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iều tiết giao thông.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57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249638" y="1412876"/>
            <a:ext cx="6372034" cy="2016125"/>
            <a:chOff x="2118480" y="1316166"/>
            <a:chExt cx="1806894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717037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5+6</a:t>
              </a:r>
              <a:r>
                <a:rPr kumimoji="0" lang="en-US" altLang="zh-CN" sz="8000" b="0" i="0" u="none" strike="noStrike" kern="1200" cap="none" spc="300" normalizeH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8" y="253195"/>
            <a:ext cx="6147580" cy="9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5" y="142329"/>
            <a:ext cx="1173593" cy="1042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4209" y="402188"/>
            <a:ext cx="1008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800" smtClean="0"/>
              <a:t> Nói những điều em biết về một nghề nghiệp em yêu thích.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68" y="4177097"/>
            <a:ext cx="1748882" cy="2032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73" y="3975221"/>
            <a:ext cx="2873481" cy="2435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03" y="3932497"/>
            <a:ext cx="2869785" cy="2032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6" y="1108322"/>
            <a:ext cx="2131225" cy="213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4" y="3790644"/>
            <a:ext cx="2379167" cy="2315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59" y="1108321"/>
            <a:ext cx="3107423" cy="2333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72" y="1108321"/>
            <a:ext cx="2341465" cy="206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1" y="111049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3" y="4581975"/>
            <a:ext cx="2743784" cy="227602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" y="48731"/>
            <a:ext cx="4965895" cy="3819374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3409947"/>
            <a:ext cx="76211" cy="3810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06" y="4881928"/>
            <a:ext cx="2532186" cy="196777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987" y="4649129"/>
            <a:ext cx="2773506" cy="21080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95471" y="3113910"/>
            <a:ext cx="6832560" cy="668283"/>
            <a:chOff x="4928518" y="2096599"/>
            <a:chExt cx="6832560" cy="6682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26">
              <a:off x="4928518" y="2096599"/>
              <a:ext cx="458777" cy="65564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489523" y="2241662"/>
              <a:ext cx="6271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Nghề đó có ích lợi gì đối với cuộc sống ?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03056" y="1909687"/>
            <a:ext cx="7095862" cy="756617"/>
            <a:chOff x="5096137" y="980479"/>
            <a:chExt cx="7095862" cy="75661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26">
              <a:off x="5096137" y="980479"/>
              <a:ext cx="458777" cy="65564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489523" y="1029210"/>
              <a:ext cx="670247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T</a:t>
              </a:r>
              <a:r>
                <a:rPr lang="vi-VN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ại sao</a:t>
              </a:r>
              <a:r>
                <a:rPr lang="en-US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 em</a:t>
              </a:r>
              <a:r>
                <a:rPr lang="vi-VN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 lại chọn ngh</a:t>
              </a:r>
              <a:r>
                <a:rPr lang="en-US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ề </a:t>
              </a:r>
              <a:r>
                <a:rPr lang="vi-VN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nghiệp đó</a:t>
              </a:r>
              <a:r>
                <a:rPr lang="en-US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? </a:t>
              </a:r>
              <a:endParaRPr lang="en-US" sz="32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993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90476" y="488016"/>
            <a:ext cx="8117285" cy="931176"/>
            <a:chOff x="1790476" y="488016"/>
            <a:chExt cx="8117285" cy="931176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6" y="488016"/>
              <a:ext cx="8117285" cy="931176"/>
              <a:chOff x="603225" y="2182575"/>
              <a:chExt cx="2577800" cy="424450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589361" y="488016"/>
              <a:ext cx="5076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 viết đoạn</a:t>
              </a:r>
              <a:endPara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6478" y="1691818"/>
            <a:ext cx="1180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2</a:t>
            </a:r>
            <a:r>
              <a:rPr lang="en-US" sz="3200" smtClean="0"/>
              <a:t>.  </a:t>
            </a:r>
            <a:r>
              <a:rPr lang="vi-VN" sz="3200" smtClean="0"/>
              <a:t>Viết </a:t>
            </a:r>
            <a:r>
              <a:rPr lang="vi-VN" sz="3200"/>
              <a:t>4-5 câu kê </a:t>
            </a:r>
            <a:r>
              <a:rPr lang="vi-VN" sz="3200" smtClean="0"/>
              <a:t>v</a:t>
            </a:r>
            <a:r>
              <a:rPr lang="en-US" sz="3200" smtClean="0"/>
              <a:t>ề</a:t>
            </a:r>
            <a:r>
              <a:rPr lang="vi-VN" sz="3200" smtClean="0"/>
              <a:t> </a:t>
            </a:r>
            <a:r>
              <a:rPr lang="vi-VN" sz="3200"/>
              <a:t>công việc </a:t>
            </a:r>
            <a:r>
              <a:rPr lang="vi-VN" sz="3200" smtClean="0"/>
              <a:t>c</a:t>
            </a:r>
            <a:r>
              <a:rPr lang="en-US" sz="3200" smtClean="0"/>
              <a:t>ủa</a:t>
            </a:r>
            <a:r>
              <a:rPr lang="vi-VN" sz="3200" smtClean="0"/>
              <a:t> </a:t>
            </a:r>
            <a:r>
              <a:rPr lang="vi-VN" sz="3200"/>
              <a:t>một người mà em biết.</a:t>
            </a:r>
            <a:endParaRPr lang="en-US" sz="3200"/>
          </a:p>
        </p:txBody>
      </p:sp>
      <p:sp>
        <p:nvSpPr>
          <p:cNvPr id="9" name="Rectangle 8"/>
          <p:cNvSpPr/>
          <p:nvPr/>
        </p:nvSpPr>
        <p:spPr>
          <a:xfrm>
            <a:off x="4709685" y="2276593"/>
            <a:ext cx="1984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Gợi ý</a:t>
            </a:r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0476" y="3390314"/>
            <a:ext cx="919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Em muốn kể về ai ? Người đó àm công việc gì ?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1855293" y="4029035"/>
            <a:ext cx="5708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smtClean="0"/>
              <a:t>Người đó làm việc ở đâu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5045" y="4724029"/>
            <a:ext cx="56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Công việc đó đem lại lọi ích gì ?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1875677" y="5458263"/>
            <a:ext cx="7202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Em có suy nghĩ gì về công việc đó ?</a:t>
            </a:r>
            <a:endParaRPr lang="en-US" sz="2800"/>
          </a:p>
        </p:txBody>
      </p:sp>
      <p:pic>
        <p:nvPicPr>
          <p:cNvPr id="14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20975" y="4043102"/>
            <a:ext cx="2731786" cy="29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82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0476" y="488016"/>
            <a:ext cx="8117285" cy="931176"/>
            <a:chOff x="1790476" y="488016"/>
            <a:chExt cx="8117285" cy="931176"/>
          </a:xfrm>
        </p:grpSpPr>
        <p:grpSp>
          <p:nvGrpSpPr>
            <p:cNvPr id="3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6" y="488016"/>
              <a:ext cx="8117285" cy="931176"/>
              <a:chOff x="603225" y="2182575"/>
              <a:chExt cx="2577800" cy="424450"/>
            </a:xfrm>
          </p:grpSpPr>
          <p:sp>
            <p:nvSpPr>
              <p:cNvPr id="5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589361" y="488016"/>
              <a:ext cx="5076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 MỞ RỘNG</a:t>
              </a:r>
              <a:endPara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325021" y="4572000"/>
            <a:ext cx="11605646" cy="2190845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59208" y="2189808"/>
            <a:ext cx="10737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</a:t>
            </a:r>
            <a:r>
              <a:rPr lang="en-US" sz="2800" smtClean="0"/>
              <a:t>.</a:t>
            </a:r>
            <a:r>
              <a:rPr lang="vi-VN" sz="2800" smtClean="0"/>
              <a:t>T</a:t>
            </a:r>
            <a:r>
              <a:rPr lang="en-US" sz="2800"/>
              <a:t>ì</a:t>
            </a:r>
            <a:r>
              <a:rPr lang="vi-VN" sz="2800" smtClean="0"/>
              <a:t>m </a:t>
            </a:r>
            <a:r>
              <a:rPr lang="vi-VN" sz="2800"/>
              <a:t>đọc một câu chuyện hoặc một bài thơ nói về nghề nghiệp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98507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3519055"/>
            <a:ext cx="3867292" cy="3247171"/>
          </a:xfrm>
          <a:prstGeom prst="rect">
            <a:avLst/>
          </a:prstGeom>
        </p:spPr>
      </p:pic>
      <p:grpSp>
        <p:nvGrpSpPr>
          <p:cNvPr id="3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325021" y="4572000"/>
            <a:ext cx="11605646" cy="2190845"/>
            <a:chOff x="-53293" y="2190760"/>
            <a:chExt cx="9211855" cy="2951064"/>
          </a:xfrm>
        </p:grpSpPr>
        <p:pic>
          <p:nvPicPr>
            <p:cNvPr id="4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73689" y="1819818"/>
            <a:ext cx="10432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Nói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với bạn về những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thú vị của nghề nghiệp được nói đến trong câu chuyện hoặc bài thơ đã đọc.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90476" y="488016"/>
            <a:ext cx="8117285" cy="931176"/>
            <a:chOff x="1790476" y="488016"/>
            <a:chExt cx="8117285" cy="931176"/>
          </a:xfrm>
        </p:grpSpPr>
        <p:grpSp>
          <p:nvGrpSpPr>
            <p:cNvPr id="9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6" y="488016"/>
              <a:ext cx="8117285" cy="931176"/>
              <a:chOff x="603225" y="2182575"/>
              <a:chExt cx="2577800" cy="424450"/>
            </a:xfrm>
          </p:grpSpPr>
          <p:sp>
            <p:nvSpPr>
              <p:cNvPr id="11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89361" y="488016"/>
              <a:ext cx="5076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 MỞ RỘNG</a:t>
              </a:r>
              <a:endPara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12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6" y="-2667001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7893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5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9" y="342900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783473" y="2628099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hiền chiện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444986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 ri tích rích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uộn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164759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278881" y="5014969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300407" y="829179"/>
            <a:ext cx="7693187" cy="1266841"/>
            <a:chOff x="2300407" y="829179"/>
            <a:chExt cx="7693187" cy="1266841"/>
          </a:xfrm>
        </p:grpSpPr>
        <p:grpSp>
          <p:nvGrpSpPr>
            <p:cNvPr id="100" name="Google Shape;378;p32">
              <a:extLst>
                <a:ext uri="{FF2B5EF4-FFF2-40B4-BE49-F238E27FC236}">
                  <a16:creationId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4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TỪ KHÓ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07535" y="4074161"/>
            <a:ext cx="514034" cy="106740"/>
            <a:chOff x="6107535" y="4074160"/>
            <a:chExt cx="514034" cy="10673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817148" y="4074160"/>
            <a:ext cx="261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8001437" y="4074160"/>
            <a:ext cx="281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7347182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641889" y="3295990"/>
            <a:ext cx="436880" cy="108509"/>
            <a:chOff x="6641889" y="3295990"/>
            <a:chExt cx="436880" cy="10850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846175" y="3350245"/>
            <a:ext cx="436880" cy="108509"/>
            <a:chOff x="6641889" y="3295990"/>
            <a:chExt cx="436880" cy="10850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347182" y="4074161"/>
            <a:ext cx="514034" cy="106740"/>
            <a:chOff x="6107535" y="4074160"/>
            <a:chExt cx="514034" cy="10673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8390697" y="4113084"/>
            <a:ext cx="514034" cy="106740"/>
            <a:chOff x="6107535" y="4074160"/>
            <a:chExt cx="514034" cy="106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307001" y="5111232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68836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30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4" y="46651"/>
            <a:ext cx="5140035" cy="363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564"/>
            <a:ext cx="7051964" cy="37684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82096" y="46651"/>
            <a:ext cx="3248194" cy="2694336"/>
            <a:chOff x="3582096" y="-182155"/>
            <a:chExt cx="3248194" cy="2694336"/>
          </a:xfrm>
        </p:grpSpPr>
        <p:pic>
          <p:nvPicPr>
            <p:cNvPr id="4" name="Picture 13" descr="sun14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90" y="-182155"/>
              <a:ext cx="15875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582096" y="1681184"/>
              <a:ext cx="2798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4800" b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mặt trời</a:t>
              </a:r>
              <a:endParaRPr lang="en-US" sz="4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940769"/>
            <a:ext cx="36991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Vầng dương: </a:t>
            </a:r>
            <a:endParaRPr lang="en-US" sz="4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42218" y="3967089"/>
            <a:ext cx="2939604" cy="2912012"/>
          </a:xfrm>
          <a:prstGeom prst="rect">
            <a:avLst/>
          </a:prstGeom>
        </p:spPr>
      </p:pic>
      <p:sp>
        <p:nvSpPr>
          <p:cNvPr id="11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-174018" y="273601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450613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36"/>
          <p:cNvSpPr/>
          <p:nvPr/>
        </p:nvSpPr>
        <p:spPr>
          <a:xfrm rot="10809061">
            <a:off x="1229078" y="2201292"/>
            <a:ext cx="10657621" cy="156027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TextBox 7"/>
          <p:cNvSpPr txBox="1"/>
          <p:nvPr/>
        </p:nvSpPr>
        <p:spPr>
          <a:xfrm>
            <a:off x="1750790" y="2656924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Tích ri tích rích</a:t>
            </a:r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4729517" y="2656923"/>
            <a:ext cx="665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là tiếng hót của chim chiền chiện</a:t>
            </a:r>
            <a:endParaRPr lang="en-US" sz="3600"/>
          </a:p>
        </p:txBody>
      </p:sp>
      <p:sp>
        <p:nvSpPr>
          <p:cNvPr id="11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312963" y="233884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2" name="Chiền chiện bụng vàng hót (Yellow bellied Prini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219" y="233885"/>
            <a:ext cx="11409518" cy="60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0000" y="2767915"/>
            <a:ext cx="98552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1. </a:t>
            </a:r>
            <a:r>
              <a:rPr lang="en-US" sz="3600" b="1" i="1" dirty="0" err="1" smtClean="0"/>
              <a:t>Đọc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cho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nhau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nghe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theo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nhóm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đôi</a:t>
            </a:r>
            <a:endParaRPr lang="en-US" sz="3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3962401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2. </a:t>
            </a:r>
            <a:r>
              <a:rPr lang="en-US" sz="3600" b="1" i="1" dirty="0" err="1" smtClean="0"/>
              <a:t>Đọc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thi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giữa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các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nhóm</a:t>
            </a:r>
            <a:endParaRPr lang="en-US" sz="3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5181601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3. </a:t>
            </a:r>
            <a:r>
              <a:rPr lang="en-US" sz="3600" b="1" i="1" dirty="0" err="1" smtClean="0"/>
              <a:t>Đọc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đồng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thanh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cả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lớp</a:t>
            </a:r>
            <a:endParaRPr lang="en-US" sz="3600" b="1" i="1" dirty="0"/>
          </a:p>
        </p:txBody>
      </p:sp>
      <p:sp>
        <p:nvSpPr>
          <p:cNvPr id="15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498421" y="16955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  <p:bldP spid="8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31092" y="2649218"/>
            <a:ext cx="8020035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bé nhìn thấy vầng dương đẹp như thế nào 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584326" y="4499841"/>
            <a:ext cx="5412219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Bé nhìn thấy </a:t>
            </a:r>
            <a:r>
              <a:rPr lang="vi-V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ng 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dương rực đỏ.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6" name="Picture 13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64" y="65958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79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814</Words>
  <Application>Microsoft Office PowerPoint</Application>
  <PresentationFormat>Widescreen</PresentationFormat>
  <Paragraphs>130</Paragraphs>
  <Slides>39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60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Palatino Linotype</vt:lpstr>
      <vt:lpstr>Roboto</vt:lpstr>
      <vt:lpstr>Roboto Condensed Light</vt:lpstr>
      <vt:lpstr>Tahoma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HOAHONG</cp:lastModifiedBy>
  <cp:revision>96</cp:revision>
  <dcterms:created xsi:type="dcterms:W3CDTF">2021-06-19T10:18:58Z</dcterms:created>
  <dcterms:modified xsi:type="dcterms:W3CDTF">2022-05-11T00:30:21Z</dcterms:modified>
</cp:coreProperties>
</file>