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258" r:id="rId4"/>
    <p:sldId id="3791" r:id="rId5"/>
    <p:sldId id="3792" r:id="rId6"/>
    <p:sldId id="3787" r:id="rId7"/>
    <p:sldId id="263" r:id="rId8"/>
    <p:sldId id="256" r:id="rId9"/>
    <p:sldId id="261" r:id="rId10"/>
    <p:sldId id="262" r:id="rId11"/>
    <p:sldId id="3778" r:id="rId12"/>
    <p:sldId id="3779" r:id="rId13"/>
    <p:sldId id="3780" r:id="rId14"/>
    <p:sldId id="3781" r:id="rId15"/>
    <p:sldId id="266" r:id="rId16"/>
    <p:sldId id="3788" r:id="rId17"/>
    <p:sldId id="3789" r:id="rId18"/>
    <p:sldId id="3790" r:id="rId19"/>
    <p:sldId id="271"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677"/>
    <a:srgbClr val="71B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939" autoAdjust="0"/>
  </p:normalViewPr>
  <p:slideViewPr>
    <p:cSldViewPr snapToGrid="0">
      <p:cViewPr varScale="1">
        <p:scale>
          <a:sx n="72" d="100"/>
          <a:sy n="72"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29761-5413-4122-9052-C266644B9992}"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39F7E-2FDF-442A-8784-378ABCD16071}" type="slidenum">
              <a:rPr lang="en-US" smtClean="0"/>
              <a:t>‹#›</a:t>
            </a:fld>
            <a:endParaRPr lang="en-US"/>
          </a:p>
        </p:txBody>
      </p:sp>
    </p:spTree>
    <p:extLst>
      <p:ext uri="{BB962C8B-B14F-4D97-AF65-F5344CB8AC3E}">
        <p14:creationId xmlns:p14="http://schemas.microsoft.com/office/powerpoint/2010/main" val="338982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4</a:t>
            </a:fld>
            <a:endParaRPr lang="en-US"/>
          </a:p>
        </p:txBody>
      </p:sp>
    </p:spTree>
    <p:extLst>
      <p:ext uri="{BB962C8B-B14F-4D97-AF65-F5344CB8AC3E}">
        <p14:creationId xmlns:p14="http://schemas.microsoft.com/office/powerpoint/2010/main" val="393386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10</a:t>
            </a:fld>
            <a:endParaRPr lang="en-US"/>
          </a:p>
        </p:txBody>
      </p:sp>
    </p:spTree>
    <p:extLst>
      <p:ext uri="{BB962C8B-B14F-4D97-AF65-F5344CB8AC3E}">
        <p14:creationId xmlns:p14="http://schemas.microsoft.com/office/powerpoint/2010/main" val="201642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12</a:t>
            </a:fld>
            <a:endParaRPr lang="en-US"/>
          </a:p>
        </p:txBody>
      </p:sp>
    </p:spTree>
    <p:extLst>
      <p:ext uri="{BB962C8B-B14F-4D97-AF65-F5344CB8AC3E}">
        <p14:creationId xmlns:p14="http://schemas.microsoft.com/office/powerpoint/2010/main" val="397908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13</a:t>
            </a:fld>
            <a:endParaRPr lang="en-US"/>
          </a:p>
        </p:txBody>
      </p:sp>
    </p:spTree>
    <p:extLst>
      <p:ext uri="{BB962C8B-B14F-4D97-AF65-F5344CB8AC3E}">
        <p14:creationId xmlns:p14="http://schemas.microsoft.com/office/powerpoint/2010/main" val="1945464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22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61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26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6DB1-780E-6E07-04F7-9D5CF08288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0CAC4DB-FF1A-6457-1D9D-AAC325D376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8ADECED-B5B9-25B8-3266-228B7AC237A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5" name="Footer Placeholder 4">
            <a:extLst>
              <a:ext uri="{FF2B5EF4-FFF2-40B4-BE49-F238E27FC236}">
                <a16:creationId xmlns:a16="http://schemas.microsoft.com/office/drawing/2014/main" id="{70013107-7845-642C-0E0E-D1BFAD53CD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36C9CD4-6E04-BBBD-1ABB-D90CDD56371E}"/>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87909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3382-3FD1-2769-ED5C-077894C71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651811-F6AB-44F5-1364-A803FB5A5BE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1EAF55-03F1-31D8-C3C6-A90DFBDB5227}"/>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5" name="Footer Placeholder 4">
            <a:extLst>
              <a:ext uri="{FF2B5EF4-FFF2-40B4-BE49-F238E27FC236}">
                <a16:creationId xmlns:a16="http://schemas.microsoft.com/office/drawing/2014/main" id="{653D58A6-823D-9C03-7288-BBBDA11C17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E540FDC-FB2D-91CF-5DC0-F5078F0A950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4217577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7B21B-F28A-3952-2041-B6B1C7F5932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B7AFC4-C97D-E0FF-2846-574FACC69EC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2D3B1C-BDF2-C63F-1044-253EB634F43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5" name="Footer Placeholder 4">
            <a:extLst>
              <a:ext uri="{FF2B5EF4-FFF2-40B4-BE49-F238E27FC236}">
                <a16:creationId xmlns:a16="http://schemas.microsoft.com/office/drawing/2014/main" id="{BCE10FC5-D2DA-94A8-C12C-EF5240CCD1B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FB7588E-E5AB-1CD1-7D5B-2880130161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893780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391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5232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5049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9363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198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429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105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2575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E304-ACD9-EDA3-F9DF-404740A01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915579-13C3-FC70-5FAE-ED064081F4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80CAE8-2200-766B-661D-493501D63FC0}"/>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5" name="Footer Placeholder 4">
            <a:extLst>
              <a:ext uri="{FF2B5EF4-FFF2-40B4-BE49-F238E27FC236}">
                <a16:creationId xmlns:a16="http://schemas.microsoft.com/office/drawing/2014/main" id="{D55FD76F-94A9-4498-385B-EF71BD6731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FD4C2CA-8291-A64C-C066-942C295264FD}"/>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327989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1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940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44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126F-5312-6417-318D-A73F66554F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520CF-645A-7E3E-29B7-57889E079B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BA11A-30BA-78B5-2C26-FBA5F2D88340}"/>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5" name="Footer Placeholder 4">
            <a:extLst>
              <a:ext uri="{FF2B5EF4-FFF2-40B4-BE49-F238E27FC236}">
                <a16:creationId xmlns:a16="http://schemas.microsoft.com/office/drawing/2014/main" id="{8E582261-F8B0-F5AC-8F64-D9C956742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62EFE-581D-733E-B3F9-A01EFCEAED52}"/>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235594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8935-CAFA-CA11-1E25-01E17C7F06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753DE6-2527-D53F-F7A7-32A3C6E1FB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292F2-AB1D-31C8-971D-F9BC3BFA7B3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5" name="Footer Placeholder 4">
            <a:extLst>
              <a:ext uri="{FF2B5EF4-FFF2-40B4-BE49-F238E27FC236}">
                <a16:creationId xmlns:a16="http://schemas.microsoft.com/office/drawing/2014/main" id="{91181D9D-D062-7742-929D-29AE38BD43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A95217-FC7B-0D65-73BA-97ADA87C58B7}"/>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150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7E94-F208-027B-C6B1-550E0EA29D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1A1B0-F041-12A4-87D0-B6039C2FAB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2DFFD-69A2-F550-E201-D2D57C8B56DE}"/>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5" name="Footer Placeholder 4">
            <a:extLst>
              <a:ext uri="{FF2B5EF4-FFF2-40B4-BE49-F238E27FC236}">
                <a16:creationId xmlns:a16="http://schemas.microsoft.com/office/drawing/2014/main" id="{265FA849-593A-A820-56DA-79D339B49C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EEBBFB-A7FD-523B-814D-46C1B620B7D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15018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C987-3C0B-DDDA-A92F-A01D884C2D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B4A698-C67A-1FFD-A896-4B6AB6B37F7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2F72C8-2987-A38F-FD70-A342993FA1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BF47F-2571-AC5B-D6CB-8B6E235D8A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6" name="Footer Placeholder 5">
            <a:extLst>
              <a:ext uri="{FF2B5EF4-FFF2-40B4-BE49-F238E27FC236}">
                <a16:creationId xmlns:a16="http://schemas.microsoft.com/office/drawing/2014/main" id="{7065D6B9-595D-03F3-E864-369799264E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E1D914-3AAE-7F22-9EC5-83E55E431D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257354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D694-76B9-5CE1-121D-F2BD57E99C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4F6EE71-A47E-C341-4569-EF74A527FD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7A621-ED6B-E66B-AA24-03AB9B521E9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FF475-CE0E-2A01-E89F-63A623299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22B2B-8FE7-0FE5-9184-64194C96970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0E91C-3E71-45C7-6D96-708BB962330A}"/>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8" name="Footer Placeholder 7">
            <a:extLst>
              <a:ext uri="{FF2B5EF4-FFF2-40B4-BE49-F238E27FC236}">
                <a16:creationId xmlns:a16="http://schemas.microsoft.com/office/drawing/2014/main" id="{F71036C9-B9A6-10B2-2DDE-AA2F9A1BEF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247C1D3-775B-1BCF-8DE2-053B3429774E}"/>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424912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ED37-57E7-50F0-C30D-FB2BC02D97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74D77BE-6A97-4D1A-4011-7D6FABC1FE9F}"/>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4" name="Footer Placeholder 3">
            <a:extLst>
              <a:ext uri="{FF2B5EF4-FFF2-40B4-BE49-F238E27FC236}">
                <a16:creationId xmlns:a16="http://schemas.microsoft.com/office/drawing/2014/main" id="{4C2B6662-0FF3-6602-9FA5-FF32F0AE75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C207D17-4BC2-C473-02D2-F7AF212A0DD3}"/>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461219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51CAA-8999-7254-27E2-DDC49FA9879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3" name="Footer Placeholder 2">
            <a:extLst>
              <a:ext uri="{FF2B5EF4-FFF2-40B4-BE49-F238E27FC236}">
                <a16:creationId xmlns:a16="http://schemas.microsoft.com/office/drawing/2014/main" id="{B897C164-4276-E74D-C0AE-C963A55DE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FD032A-6DD5-53C2-99F0-D38FF462E4FF}"/>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3726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DE71-A2E1-5B73-0279-41D4861408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3CA7727-D51D-DAB4-CFE2-4D5A22A74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566DA-8FD8-6754-0CB5-072AE1F25B66}"/>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5" name="Footer Placeholder 4">
            <a:extLst>
              <a:ext uri="{FF2B5EF4-FFF2-40B4-BE49-F238E27FC236}">
                <a16:creationId xmlns:a16="http://schemas.microsoft.com/office/drawing/2014/main" id="{ED61D4A2-AF20-22B5-0F18-9392A5BB69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0A7C4AB-3307-EF3C-158C-B7F8C2DEAA57}"/>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778919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9D2D-0BBB-D5D5-60F9-44FD32D1CC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01925-321C-C21D-D7F9-81A091C894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BDE59-79EE-8D56-BD2C-1FB46EB8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7F4AE-61A5-EEC2-5674-D57C3E94F6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6" name="Footer Placeholder 5">
            <a:extLst>
              <a:ext uri="{FF2B5EF4-FFF2-40B4-BE49-F238E27FC236}">
                <a16:creationId xmlns:a16="http://schemas.microsoft.com/office/drawing/2014/main" id="{4415E4A1-0530-EB11-2BA4-5CEA404355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12D6E5-CCB7-2980-E0E5-2EBEF33CFE8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35825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C691-69C4-1C89-FC3F-571D21FB8B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EAE9BE-6B1F-36E9-B047-CC5AD752337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01DF2-BEB6-5AFB-02AB-94BE7A2D83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DF4DA-796F-0158-0BA2-99D5428AC125}"/>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6" name="Footer Placeholder 5">
            <a:extLst>
              <a:ext uri="{FF2B5EF4-FFF2-40B4-BE49-F238E27FC236}">
                <a16:creationId xmlns:a16="http://schemas.microsoft.com/office/drawing/2014/main" id="{49CC4612-EEF5-A4E1-EF4E-D601AA8F54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0892DD-7C0E-C809-6FF5-8392FAB1B79B}"/>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63376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54BE-1CEB-9B1F-04DA-015A59FFFA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39573F-435D-9535-92F1-923DF43509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B361E-57D4-0A39-9F22-0D8CF90E224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5" name="Footer Placeholder 4">
            <a:extLst>
              <a:ext uri="{FF2B5EF4-FFF2-40B4-BE49-F238E27FC236}">
                <a16:creationId xmlns:a16="http://schemas.microsoft.com/office/drawing/2014/main" id="{0B0963FC-5B06-FCD8-60CC-3FE2449342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7269CA-0F9C-A0ED-1267-F4BBDBFF57F9}"/>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05678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45ED1-E738-80D6-84C7-A55ACD71F9B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156D0B-9E82-6827-B068-405B6B390E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B6D6A-5E98-2E04-1CB4-70E6D1962A23}"/>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5/16/2025</a:t>
            </a:fld>
            <a:endParaRPr lang="en-US"/>
          </a:p>
        </p:txBody>
      </p:sp>
      <p:sp>
        <p:nvSpPr>
          <p:cNvPr id="5" name="Footer Placeholder 4">
            <a:extLst>
              <a:ext uri="{FF2B5EF4-FFF2-40B4-BE49-F238E27FC236}">
                <a16:creationId xmlns:a16="http://schemas.microsoft.com/office/drawing/2014/main" id="{7A8DBD36-11FC-879D-B79F-C310D51BEA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F6AF9A-A1B5-D97E-D08F-8B43C989FF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53061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94B0-73A5-4827-E84D-DD69EB36C0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753C61-DEF5-44BD-1165-E71BEE560B3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74B718D-7D58-48F1-7411-1E165955466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677595B-105B-51EF-E6F4-F2E3F1F16A75}"/>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6" name="Footer Placeholder 5">
            <a:extLst>
              <a:ext uri="{FF2B5EF4-FFF2-40B4-BE49-F238E27FC236}">
                <a16:creationId xmlns:a16="http://schemas.microsoft.com/office/drawing/2014/main" id="{81FC1D29-8464-B959-6457-03D65E9D448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CA2DBEB6-AB1A-6F96-0F6B-F7AE24BC6C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534503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E744-2DD0-C8FE-50F7-B8FE0895F08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C4E87A2-4C13-AE3D-6C3E-323D09E7C6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F4888F-5D4C-2791-EA52-5114319CB0C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BC87CBC-065D-087E-5A99-4D3E709F34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FBA8F-A281-76C1-B633-BB1FE8735E3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ED84BC3-B359-C8E7-B910-B6966E1F8024}"/>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8" name="Footer Placeholder 7">
            <a:extLst>
              <a:ext uri="{FF2B5EF4-FFF2-40B4-BE49-F238E27FC236}">
                <a16:creationId xmlns:a16="http://schemas.microsoft.com/office/drawing/2014/main" id="{9A990BA4-D408-D86F-F01C-13ACD7C44B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E1F42FD-0A00-2C0F-C289-27960D6DF25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1879954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951B-D72E-6281-84A6-36E794CB93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80C3E63-8C78-78E6-E58E-A642BE23580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4" name="Footer Placeholder 3">
            <a:extLst>
              <a:ext uri="{FF2B5EF4-FFF2-40B4-BE49-F238E27FC236}">
                <a16:creationId xmlns:a16="http://schemas.microsoft.com/office/drawing/2014/main" id="{B0E7C3AA-DF37-4060-72BC-7A53E1FB76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036473ED-F80B-2015-2F8F-A2DEEB1F0DA1}"/>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71889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8093D-74EC-794E-3289-F309048F9508}"/>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3" name="Footer Placeholder 2">
            <a:extLst>
              <a:ext uri="{FF2B5EF4-FFF2-40B4-BE49-F238E27FC236}">
                <a16:creationId xmlns:a16="http://schemas.microsoft.com/office/drawing/2014/main" id="{C303FA74-41EB-D6FD-BD6C-F2FB1C1272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31852BD0-E375-1A8E-83EC-894A5A236B5F}"/>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29577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AA37-9099-9C97-F621-CFAB1873C3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475F297-835F-2B26-8002-7A420D12BEE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7317EE8-DFD3-FEB1-CA1D-BFB6661A3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75D38-46BF-7964-F704-2608C531A89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6" name="Footer Placeholder 5">
            <a:extLst>
              <a:ext uri="{FF2B5EF4-FFF2-40B4-BE49-F238E27FC236}">
                <a16:creationId xmlns:a16="http://schemas.microsoft.com/office/drawing/2014/main" id="{CE1E910C-1801-3815-B6E2-E401A4AF23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78A9C42-63B6-207C-71C5-EBB64578B929}"/>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55318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54DE-48B7-0036-808E-358A0EE513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03F1FD8-27A3-57F6-A232-44BB990757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65B7CAE-91FF-62EF-5D10-623325D2CB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00CE3-D220-4630-ED58-CD0570400442}"/>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16/05/2025</a:t>
            </a:fld>
            <a:endParaRPr lang="vi-VN"/>
          </a:p>
        </p:txBody>
      </p:sp>
      <p:sp>
        <p:nvSpPr>
          <p:cNvPr id="6" name="Footer Placeholder 5">
            <a:extLst>
              <a:ext uri="{FF2B5EF4-FFF2-40B4-BE49-F238E27FC236}">
                <a16:creationId xmlns:a16="http://schemas.microsoft.com/office/drawing/2014/main" id="{274ACB06-069A-2E02-D310-D0C83487C3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88ED439-9936-AF3F-86FC-60DB56DBC09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8255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0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AI-generated content may be incorrect.">
            <a:extLst>
              <a:ext uri="{FF2B5EF4-FFF2-40B4-BE49-F238E27FC236}">
                <a16:creationId xmlns:a16="http://schemas.microsoft.com/office/drawing/2014/main" id="{4E68EA84-7487-143B-B0E2-93F254ACEE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3697" y="-76560"/>
            <a:ext cx="1540125" cy="1540125"/>
          </a:xfrm>
          <a:prstGeom prst="rect">
            <a:avLst/>
          </a:prstGeom>
        </p:spPr>
      </p:pic>
    </p:spTree>
    <p:extLst>
      <p:ext uri="{BB962C8B-B14F-4D97-AF65-F5344CB8AC3E}">
        <p14:creationId xmlns:p14="http://schemas.microsoft.com/office/powerpoint/2010/main" val="356717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293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7.svg"/><Relationship Id="rId3" Type="http://schemas.openxmlformats.org/officeDocument/2006/relationships/image" Target="../media/image5.svg"/><Relationship Id="rId7" Type="http://schemas.openxmlformats.org/officeDocument/2006/relationships/image" Target="../media/image35.svg"/><Relationship Id="rId12" Type="http://schemas.openxmlformats.org/officeDocument/2006/relationships/image" Target="../media/image36.png"/><Relationship Id="rId2" Type="http://schemas.openxmlformats.org/officeDocument/2006/relationships/image" Target="../media/image4.png"/><Relationship Id="rId16"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4.png"/><Relationship Id="rId11" Type="http://schemas.openxmlformats.org/officeDocument/2006/relationships/image" Target="../media/image13.svg"/><Relationship Id="rId5" Type="http://schemas.openxmlformats.org/officeDocument/2006/relationships/image" Target="../media/image9.svg"/><Relationship Id="rId15" Type="http://schemas.openxmlformats.org/officeDocument/2006/relationships/image" Target="../media/image3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sv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8.svg"/><Relationship Id="rId7" Type="http://schemas.openxmlformats.org/officeDocument/2006/relationships/image" Target="../media/image30.svg"/><Relationship Id="rId12" Type="http://schemas.openxmlformats.org/officeDocument/2006/relationships/image" Target="../media/image45.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44.svg"/><Relationship Id="rId5" Type="http://schemas.openxmlformats.org/officeDocument/2006/relationships/image" Target="../media/image28.svg"/><Relationship Id="rId10" Type="http://schemas.openxmlformats.org/officeDocument/2006/relationships/image" Target="../media/image43.png"/><Relationship Id="rId4" Type="http://schemas.openxmlformats.org/officeDocument/2006/relationships/image" Target="../media/image27.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8" name="Text Box 14">
            <a:extLst>
              <a:ext uri="{FF2B5EF4-FFF2-40B4-BE49-F238E27FC236}">
                <a16:creationId xmlns:a16="http://schemas.microsoft.com/office/drawing/2014/main" id="{AFAD3572-0086-B6B7-CEC0-A73478D07C53}"/>
              </a:ext>
            </a:extLst>
          </p:cNvPr>
          <p:cNvSpPr txBox="1">
            <a:spLocks noChangeArrowheads="1"/>
          </p:cNvSpPr>
          <p:nvPr/>
        </p:nvSpPr>
        <p:spPr bwMode="auto">
          <a:xfrm>
            <a:off x="1138971" y="3619322"/>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TIẾNG VIỆT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a:extLst>
              <a:ext uri="{FF2B5EF4-FFF2-40B4-BE49-F238E27FC236}">
                <a16:creationId xmlns:a16="http://schemas.microsoft.com/office/drawing/2014/main" id="{278A33B8-DCC2-3447-FB1A-A096A15AE58F}"/>
              </a:ext>
            </a:extLst>
          </p:cNvPr>
          <p:cNvSpPr txBox="1">
            <a:spLocks noChangeArrowheads="1"/>
          </p:cNvSpPr>
          <p:nvPr/>
        </p:nvSpPr>
        <p:spPr bwMode="auto">
          <a:xfrm>
            <a:off x="1668091" y="1821146"/>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16" name="Text Box 18">
            <a:extLst>
              <a:ext uri="{FF2B5EF4-FFF2-40B4-BE49-F238E27FC236}">
                <a16:creationId xmlns:a16="http://schemas.microsoft.com/office/drawing/2014/main" id="{14D55CFF-005A-D6AF-36C7-33D975C330AA}"/>
              </a:ext>
            </a:extLst>
          </p:cNvPr>
          <p:cNvSpPr txBox="1">
            <a:spLocks noChangeArrowheads="1"/>
          </p:cNvSpPr>
          <p:nvPr/>
        </p:nvSpPr>
        <p:spPr bwMode="auto">
          <a:xfrm>
            <a:off x="4368004" y="4953269"/>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17" name="Picture 16">
            <a:extLst>
              <a:ext uri="{FF2B5EF4-FFF2-40B4-BE49-F238E27FC236}">
                <a16:creationId xmlns:a16="http://schemas.microsoft.com/office/drawing/2014/main" id="{FB769231-2F9D-2C54-A5A7-88AFE8B3D8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39" y="389652"/>
            <a:ext cx="1562100" cy="1562100"/>
          </a:xfrm>
          <a:prstGeom prst="rect">
            <a:avLst/>
          </a:prstGeom>
        </p:spPr>
      </p:pic>
      <p:pic>
        <p:nvPicPr>
          <p:cNvPr id="18" name="Picture 17">
            <a:extLst>
              <a:ext uri="{FF2B5EF4-FFF2-40B4-BE49-F238E27FC236}">
                <a16:creationId xmlns:a16="http://schemas.microsoft.com/office/drawing/2014/main" id="{CD6BA9F3-CB64-9863-ADB0-939F12CBD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18" y="397334"/>
            <a:ext cx="1725318" cy="1249296"/>
          </a:xfrm>
          <a:prstGeom prst="rect">
            <a:avLst/>
          </a:prstGeom>
        </p:spPr>
      </p:pic>
      <p:sp>
        <p:nvSpPr>
          <p:cNvPr id="26" name="Text Box 3">
            <a:extLst>
              <a:ext uri="{FF2B5EF4-FFF2-40B4-BE49-F238E27FC236}">
                <a16:creationId xmlns:a16="http://schemas.microsoft.com/office/drawing/2014/main" id="{30B7F082-D0C2-E67D-3559-7FA0354C74B0}"/>
              </a:ext>
            </a:extLst>
          </p:cNvPr>
          <p:cNvSpPr txBox="1">
            <a:spLocks noChangeArrowheads="1"/>
          </p:cNvSpPr>
          <p:nvPr/>
        </p:nvSpPr>
        <p:spPr bwMode="auto">
          <a:xfrm>
            <a:off x="2038243" y="698500"/>
            <a:ext cx="7847573" cy="399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27" name="Oval 26">
            <a:extLst>
              <a:ext uri="{FF2B5EF4-FFF2-40B4-BE49-F238E27FC236}">
                <a16:creationId xmlns:a16="http://schemas.microsoft.com/office/drawing/2014/main" id="{10672D29-441A-100F-6370-E8C0153F34CF}"/>
              </a:ext>
            </a:extLst>
          </p:cNvPr>
          <p:cNvSpPr/>
          <p:nvPr/>
        </p:nvSpPr>
        <p:spPr>
          <a:xfrm>
            <a:off x="-1780633" y="-131679"/>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Rounded Corners 14">
            <a:extLst>
              <a:ext uri="{FF2B5EF4-FFF2-40B4-BE49-F238E27FC236}">
                <a16:creationId xmlns:a16="http://schemas.microsoft.com/office/drawing/2014/main" id="{F925D20A-72D4-D481-6C3C-A62F4BCBCB4A}"/>
              </a:ext>
            </a:extLst>
          </p:cNvPr>
          <p:cNvSpPr/>
          <p:nvPr/>
        </p:nvSpPr>
        <p:spPr>
          <a:xfrm>
            <a:off x="721895" y="155795"/>
            <a:ext cx="10419348" cy="2671625"/>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15000"/>
              </a:lnSpc>
              <a:buFont typeface="Arial" panose="020B0604020202020204" pitchFamily="34" charset="0"/>
              <a:buChar char="•"/>
            </a:pPr>
            <a:r>
              <a:rPr lang="vi-VN" sz="2800" b="1" dirty="0">
                <a:solidFill>
                  <a:srgbClr val="FF0000"/>
                </a:solidFill>
                <a:latin typeface="Cambria" panose="02040503050406030204" pitchFamily="18" charset="0"/>
                <a:ea typeface="Cambria" panose="02040503050406030204" pitchFamily="18" charset="0"/>
              </a:rPr>
              <a:t>Trí tuệ nhân tạo là cách dịch từ tiếng Anh (artificial intelligence) khái niệm được viết tắt là AI – lấy chữ cái đầu tiên của mỗi từ để ghép lại. Thông tin trong đoạn văn cho chúng ta thấy vai trò quan trọng của trí tuệ nhân tạo đối với cuộc sống của thời đại công nghệ số.</a:t>
            </a:r>
          </a:p>
        </p:txBody>
      </p:sp>
      <p:pic>
        <p:nvPicPr>
          <p:cNvPr id="2052" name="Picture 4" descr="Công nghệ trí tuệ nhân tạo (AI) - VDigital">
            <a:extLst>
              <a:ext uri="{FF2B5EF4-FFF2-40B4-BE49-F238E27FC236}">
                <a16:creationId xmlns:a16="http://schemas.microsoft.com/office/drawing/2014/main" id="{D5151CE3-E812-D5D9-6507-5F83B6588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641" y="2975153"/>
            <a:ext cx="5947683" cy="312485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05E7E44B-D85C-99B0-97CF-BFC25E0A9B62}"/>
              </a:ext>
            </a:extLst>
          </p:cNvPr>
          <p:cNvSpPr/>
          <p:nvPr/>
        </p:nvSpPr>
        <p:spPr>
          <a:xfrm>
            <a:off x="-1791642" y="-168751"/>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93591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Google Shape;118;p6">
            <a:extLst>
              <a:ext uri="{FF2B5EF4-FFF2-40B4-BE49-F238E27FC236}">
                <a16:creationId xmlns:a16="http://schemas.microsoft.com/office/drawing/2014/main" id="{36F21A61-4C52-8F1E-1DBB-B3490952D6BC}"/>
              </a:ext>
            </a:extLst>
          </p:cNvPr>
          <p:cNvSpPr/>
          <p:nvPr/>
        </p:nvSpPr>
        <p:spPr>
          <a:xfrm>
            <a:off x="685800" y="983814"/>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3300" b="1" kern="0" dirty="0">
                <a:solidFill>
                  <a:srgbClr val="002060"/>
                </a:solidFill>
                <a:latin typeface="Cambria" panose="02040503050406030204" pitchFamily="18" charset="0"/>
                <a:ea typeface="Cambria" panose="02040503050406030204" pitchFamily="18" charset="0"/>
                <a:cs typeface="Arial"/>
                <a:sym typeface="Arial"/>
              </a:rPr>
              <a:t>2. </a:t>
            </a:r>
            <a:r>
              <a:rPr lang="vi-VN" sz="3300" b="1" kern="0" dirty="0">
                <a:solidFill>
                  <a:srgbClr val="002060"/>
                </a:solidFill>
                <a:latin typeface="Cambria" panose="02040503050406030204" pitchFamily="18" charset="0"/>
                <a:ea typeface="Cambria" panose="02040503050406030204" pitchFamily="18" charset="0"/>
                <a:cs typeface="Arial"/>
                <a:sym typeface="Arial"/>
              </a:rPr>
              <a:t>Những đoạn văn dưới đây đã dùng không đúng từ ngữ để liên kết câu. Hãy tìm cách sửa lại cho đúng.</a:t>
            </a:r>
          </a:p>
        </p:txBody>
      </p:sp>
      <p:pic>
        <p:nvPicPr>
          <p:cNvPr id="17" name="Picture 16">
            <a:extLst>
              <a:ext uri="{FF2B5EF4-FFF2-40B4-BE49-F238E27FC236}">
                <a16:creationId xmlns:a16="http://schemas.microsoft.com/office/drawing/2014/main" id="{45900500-7448-998B-5EAB-731C50BFFCEE}"/>
              </a:ext>
            </a:extLst>
          </p:cNvPr>
          <p:cNvPicPr>
            <a:picLocks noChangeAspect="1"/>
          </p:cNvPicPr>
          <p:nvPr/>
        </p:nvPicPr>
        <p:blipFill>
          <a:blip r:embed="rId8"/>
          <a:stretch>
            <a:fillRect/>
          </a:stretch>
        </p:blipFill>
        <p:spPr>
          <a:xfrm>
            <a:off x="1431758" y="2094940"/>
            <a:ext cx="9533019" cy="4000528"/>
          </a:xfrm>
          <a:prstGeom prst="rect">
            <a:avLst/>
          </a:prstGeom>
        </p:spPr>
      </p:pic>
      <p:sp>
        <p:nvSpPr>
          <p:cNvPr id="3" name="Oval 2">
            <a:extLst>
              <a:ext uri="{FF2B5EF4-FFF2-40B4-BE49-F238E27FC236}">
                <a16:creationId xmlns:a16="http://schemas.microsoft.com/office/drawing/2014/main" id="{DF2FA822-D622-0645-EB65-0C492A35B542}"/>
              </a:ext>
            </a:extLst>
          </p:cNvPr>
          <p:cNvSpPr/>
          <p:nvPr/>
        </p:nvSpPr>
        <p:spPr>
          <a:xfrm>
            <a:off x="-1747776" y="-72876"/>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46866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C5EBB1EB-3E1E-7CB3-E08F-5B790AA0BBB8}"/>
              </a:ext>
            </a:extLst>
          </p:cNvPr>
          <p:cNvPicPr>
            <a:picLocks noChangeAspect="1"/>
          </p:cNvPicPr>
          <p:nvPr/>
        </p:nvPicPr>
        <p:blipFill>
          <a:blip r:embed="rId5"/>
          <a:stretch>
            <a:fillRect/>
          </a:stretch>
        </p:blipFill>
        <p:spPr>
          <a:xfrm>
            <a:off x="902368" y="675913"/>
            <a:ext cx="10218820" cy="1724326"/>
          </a:xfrm>
          <a:prstGeom prst="rect">
            <a:avLst/>
          </a:prstGeom>
        </p:spPr>
      </p:pic>
      <p:sp>
        <p:nvSpPr>
          <p:cNvPr id="14" name="TextBox 13">
            <a:extLst>
              <a:ext uri="{FF2B5EF4-FFF2-40B4-BE49-F238E27FC236}">
                <a16:creationId xmlns:a16="http://schemas.microsoft.com/office/drawing/2014/main" id="{8DBF0D69-285B-A71B-4284-FCDBA1EB424B}"/>
              </a:ext>
            </a:extLst>
          </p:cNvPr>
          <p:cNvSpPr txBox="1"/>
          <p:nvPr/>
        </p:nvSpPr>
        <p:spPr>
          <a:xfrm>
            <a:off x="1058778" y="2598821"/>
            <a:ext cx="9661358" cy="1569660"/>
          </a:xfrm>
          <a:prstGeom prst="rect">
            <a:avLst/>
          </a:prstGeom>
          <a:noFill/>
        </p:spPr>
        <p:txBody>
          <a:bodyPr wrap="square" rtlCol="0">
            <a:spAutoFit/>
          </a:bodyPr>
          <a:lstStyle/>
          <a:p>
            <a:pPr algn="just"/>
            <a:r>
              <a:rPr lang="vi-VN" sz="2400" dirty="0">
                <a:solidFill>
                  <a:srgbClr val="FF0000"/>
                </a:solidFill>
              </a:rPr>
              <a:t>Lỗi: dùng đại từ </a:t>
            </a:r>
            <a:r>
              <a:rPr lang="vi-VN" sz="2400" b="1" i="1" dirty="0">
                <a:solidFill>
                  <a:srgbClr val="FF0000"/>
                </a:solidFill>
              </a:rPr>
              <a:t>(ở) đây </a:t>
            </a:r>
            <a:r>
              <a:rPr lang="vi-VN" sz="2400" dirty="0">
                <a:solidFill>
                  <a:srgbClr val="FF0000"/>
                </a:solidFill>
              </a:rPr>
              <a:t>thay thế cho </a:t>
            </a:r>
            <a:r>
              <a:rPr lang="vi-VN" sz="2400" b="1" i="1" dirty="0">
                <a:solidFill>
                  <a:srgbClr val="FF0000"/>
                </a:solidFill>
              </a:rPr>
              <a:t>một bảo tàng ở trung tâm thành phố</a:t>
            </a:r>
            <a:r>
              <a:rPr lang="vi-VN" sz="2400" dirty="0">
                <a:solidFill>
                  <a:srgbClr val="FF0000"/>
                </a:solidFill>
              </a:rPr>
              <a:t> không phù hợp. Vì </a:t>
            </a:r>
            <a:r>
              <a:rPr lang="vi-VN" sz="2400" b="1" i="1" dirty="0">
                <a:solidFill>
                  <a:srgbClr val="FF0000"/>
                </a:solidFill>
              </a:rPr>
              <a:t>(ở) đây </a:t>
            </a:r>
            <a:r>
              <a:rPr lang="vi-VN" sz="2400" dirty="0">
                <a:solidFill>
                  <a:srgbClr val="FF0000"/>
                </a:solidFill>
              </a:rPr>
              <a:t>là đại từ thay thế cho vị trí, địa điểm của người nói. </a:t>
            </a:r>
            <a:r>
              <a:rPr lang="vi-VN" sz="2400" b="1" i="1" dirty="0">
                <a:solidFill>
                  <a:srgbClr val="FF0000"/>
                </a:solidFill>
              </a:rPr>
              <a:t>Một bảo tàng ở trung tâm thành phố </a:t>
            </a:r>
            <a:r>
              <a:rPr lang="vi-VN" sz="2400" dirty="0">
                <a:solidFill>
                  <a:srgbClr val="FF0000"/>
                </a:solidFill>
              </a:rPr>
              <a:t>là một địa điểm khác, ở xa địa điểm, vị trí của người nói. </a:t>
            </a:r>
            <a:endParaRPr lang="en-US" sz="2400" dirty="0">
              <a:solidFill>
                <a:srgbClr val="FF0000"/>
              </a:solidFill>
            </a:endParaRPr>
          </a:p>
        </p:txBody>
      </p:sp>
      <p:sp>
        <p:nvSpPr>
          <p:cNvPr id="15" name="Arrow: Curved Right 14">
            <a:extLst>
              <a:ext uri="{FF2B5EF4-FFF2-40B4-BE49-F238E27FC236}">
                <a16:creationId xmlns:a16="http://schemas.microsoft.com/office/drawing/2014/main" id="{887CC1B5-25BB-E795-170A-05090177D993}"/>
              </a:ext>
            </a:extLst>
          </p:cNvPr>
          <p:cNvSpPr/>
          <p:nvPr/>
        </p:nvSpPr>
        <p:spPr>
          <a:xfrm>
            <a:off x="818149" y="3609474"/>
            <a:ext cx="324852" cy="7579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5">
            <a:extLst>
              <a:ext uri="{FF2B5EF4-FFF2-40B4-BE49-F238E27FC236}">
                <a16:creationId xmlns:a16="http://schemas.microsoft.com/office/drawing/2014/main" id="{13899F87-7636-D43F-A82D-4A2D50FC0E25}"/>
              </a:ext>
            </a:extLst>
          </p:cNvPr>
          <p:cNvSpPr/>
          <p:nvPr/>
        </p:nvSpPr>
        <p:spPr>
          <a:xfrm>
            <a:off x="1094873" y="4487778"/>
            <a:ext cx="10419348" cy="2021306"/>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rgbClr val="002060"/>
                </a:solidFill>
                <a:latin typeface="Cambria" panose="02040503050406030204" pitchFamily="18" charset="0"/>
                <a:ea typeface="Cambria" panose="02040503050406030204" pitchFamily="18" charset="0"/>
              </a:rPr>
              <a:t>Cách sửa: </a:t>
            </a:r>
            <a:r>
              <a:rPr lang="vi-VN" sz="2600" dirty="0">
                <a:solidFill>
                  <a:srgbClr val="002060"/>
                </a:solidFill>
                <a:latin typeface="Cambria" panose="02040503050406030204" pitchFamily="18" charset="0"/>
                <a:ea typeface="Cambria" panose="02040503050406030204" pitchFamily="18" charset="0"/>
              </a:rPr>
              <a:t>thay đại từ </a:t>
            </a:r>
            <a:r>
              <a:rPr lang="vi-VN" sz="2600" b="1" i="1" dirty="0">
                <a:solidFill>
                  <a:srgbClr val="002060"/>
                </a:solidFill>
                <a:latin typeface="Cambria" panose="02040503050406030204" pitchFamily="18" charset="0"/>
                <a:ea typeface="Cambria" panose="02040503050406030204" pitchFamily="18" charset="0"/>
              </a:rPr>
              <a:t>đây</a:t>
            </a:r>
            <a:r>
              <a:rPr lang="vi-VN" sz="2600" dirty="0">
                <a:solidFill>
                  <a:srgbClr val="002060"/>
                </a:solidFill>
                <a:latin typeface="Cambria" panose="02040503050406030204" pitchFamily="18" charset="0"/>
                <a:ea typeface="Cambria" panose="02040503050406030204" pitchFamily="18" charset="0"/>
              </a:rPr>
              <a:t> bằng đại từ </a:t>
            </a:r>
            <a:r>
              <a:rPr lang="vi-VN" sz="2600" b="1" i="1" dirty="0">
                <a:solidFill>
                  <a:srgbClr val="002060"/>
                </a:solidFill>
                <a:latin typeface="Cambria" panose="02040503050406030204" pitchFamily="18" charset="0"/>
                <a:ea typeface="Cambria" panose="02040503050406030204" pitchFamily="18" charset="0"/>
              </a:rPr>
              <a:t>đó</a:t>
            </a:r>
            <a:r>
              <a:rPr lang="vi-VN" sz="2600" dirty="0">
                <a:solidFill>
                  <a:srgbClr val="002060"/>
                </a:solidFill>
                <a:latin typeface="Cambria" panose="02040503050406030204" pitchFamily="18" charset="0"/>
                <a:ea typeface="Cambria" panose="02040503050406030204" pitchFamily="18" charset="0"/>
              </a:rPr>
              <a:t>. Câu được sửa là: </a:t>
            </a:r>
            <a:r>
              <a:rPr lang="vi-VN" sz="2600" i="1" dirty="0">
                <a:solidFill>
                  <a:srgbClr val="002060"/>
                </a:solidFill>
                <a:latin typeface="Cambria" panose="02040503050406030204" pitchFamily="18" charset="0"/>
                <a:ea typeface="Cambria" panose="02040503050406030204" pitchFamily="18" charset="0"/>
              </a:rPr>
              <a:t>Ngày mai, lớp chúng tôi đi tham quan một bảo tàng ở trung tâm thành phố. Theo kế hoạch, chúng tôi sẽ có mặt ở đó lúc 8 giờ sáng để nghe hướng dẫn viên giới thiệu chung trước khi vào tham quan từng khu vực của bảo tàng.</a:t>
            </a:r>
          </a:p>
        </p:txBody>
      </p:sp>
      <p:sp>
        <p:nvSpPr>
          <p:cNvPr id="3" name="Oval 2">
            <a:extLst>
              <a:ext uri="{FF2B5EF4-FFF2-40B4-BE49-F238E27FC236}">
                <a16:creationId xmlns:a16="http://schemas.microsoft.com/office/drawing/2014/main" id="{BCF83093-D1EF-A975-6FDB-1FAC933A4108}"/>
              </a:ext>
            </a:extLst>
          </p:cNvPr>
          <p:cNvSpPr/>
          <p:nvPr/>
        </p:nvSpPr>
        <p:spPr>
          <a:xfrm>
            <a:off x="-1818361" y="-122282"/>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05792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14" name="Google Shape;169;p10">
            <a:extLst>
              <a:ext uri="{FF2B5EF4-FFF2-40B4-BE49-F238E27FC236}">
                <a16:creationId xmlns:a16="http://schemas.microsoft.com/office/drawing/2014/main" id="{E1E37F0A-1E39-E3FB-6ACA-295DE00C9241}"/>
              </a:ext>
            </a:extLst>
          </p:cNvPr>
          <p:cNvSpPr/>
          <p:nvPr/>
        </p:nvSpPr>
        <p:spPr>
          <a:xfrm>
            <a:off x="397743" y="363753"/>
            <a:ext cx="11172457" cy="6130493"/>
          </a:xfrm>
          <a:prstGeom prst="roundRect">
            <a:avLst>
              <a:gd name="adj" fmla="val 6884"/>
            </a:avLst>
          </a:prstGeom>
          <a:solidFill>
            <a:sysClr val="window" lastClr="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vi-VN" sz="2400" b="0" i="0" u="none" strike="noStrike" kern="0" cap="none" spc="0" normalizeH="0" baseline="0" noProof="0" dirty="0">
              <a:ln>
                <a:noFill/>
              </a:ln>
              <a:solidFill>
                <a:prstClr val="black"/>
              </a:solidFill>
              <a:effectLst/>
              <a:uLnTx/>
              <a:uFillTx/>
              <a:latin typeface="UTM Avo" panose="02040603050506020204" pitchFamily="18" charset="0"/>
            </a:endParaRPr>
          </a:p>
        </p:txBody>
      </p:sp>
      <p:pic>
        <p:nvPicPr>
          <p:cNvPr id="13" name="Picture 12">
            <a:extLst>
              <a:ext uri="{FF2B5EF4-FFF2-40B4-BE49-F238E27FC236}">
                <a16:creationId xmlns:a16="http://schemas.microsoft.com/office/drawing/2014/main" id="{21ACEF21-5FDF-506A-66AB-19D07982F9E7}"/>
              </a:ext>
            </a:extLst>
          </p:cNvPr>
          <p:cNvPicPr>
            <a:picLocks noChangeAspect="1"/>
          </p:cNvPicPr>
          <p:nvPr/>
        </p:nvPicPr>
        <p:blipFill>
          <a:blip r:embed="rId3"/>
          <a:stretch>
            <a:fillRect/>
          </a:stretch>
        </p:blipFill>
        <p:spPr>
          <a:xfrm>
            <a:off x="553451" y="489067"/>
            <a:ext cx="10964779" cy="1283023"/>
          </a:xfrm>
          <a:prstGeom prst="rect">
            <a:avLst/>
          </a:prstGeom>
        </p:spPr>
      </p:pic>
      <p:sp>
        <p:nvSpPr>
          <p:cNvPr id="15" name="TextBox 14">
            <a:extLst>
              <a:ext uri="{FF2B5EF4-FFF2-40B4-BE49-F238E27FC236}">
                <a16:creationId xmlns:a16="http://schemas.microsoft.com/office/drawing/2014/main" id="{1024E800-EADF-B2E6-27F5-F540F4871778}"/>
              </a:ext>
            </a:extLst>
          </p:cNvPr>
          <p:cNvSpPr txBox="1"/>
          <p:nvPr/>
        </p:nvSpPr>
        <p:spPr>
          <a:xfrm>
            <a:off x="890337" y="1852865"/>
            <a:ext cx="10467474" cy="1569660"/>
          </a:xfrm>
          <a:prstGeom prst="rect">
            <a:avLst/>
          </a:prstGeom>
          <a:noFill/>
        </p:spPr>
        <p:txBody>
          <a:bodyPr wrap="square" rtlCol="0">
            <a:spAutoFit/>
          </a:bodyPr>
          <a:lstStyle/>
          <a:p>
            <a:pPr algn="just"/>
            <a:r>
              <a:rPr lang="vi-VN" sz="2400" dirty="0">
                <a:solidFill>
                  <a:srgbClr val="FF0000"/>
                </a:solidFill>
              </a:rPr>
              <a:t>Lỗi: dùng đại từ </a:t>
            </a:r>
            <a:r>
              <a:rPr lang="vi-VN" sz="2400" b="1" i="1" dirty="0">
                <a:solidFill>
                  <a:srgbClr val="FF0000"/>
                </a:solidFill>
              </a:rPr>
              <a:t>(ở) đây </a:t>
            </a:r>
            <a:r>
              <a:rPr lang="vi-VN" sz="2400" dirty="0">
                <a:solidFill>
                  <a:srgbClr val="FF0000"/>
                </a:solidFill>
              </a:rPr>
              <a:t>thay thế cho </a:t>
            </a:r>
            <a:r>
              <a:rPr lang="vi-VN" sz="2400" b="1" i="1" dirty="0">
                <a:solidFill>
                  <a:srgbClr val="FF0000"/>
                </a:solidFill>
              </a:rPr>
              <a:t>một bảo tàng ở trung tâm thành phố</a:t>
            </a:r>
            <a:r>
              <a:rPr lang="vi-VN" sz="2400" dirty="0">
                <a:solidFill>
                  <a:srgbClr val="FF0000"/>
                </a:solidFill>
              </a:rPr>
              <a:t> không phù hợp. Vì </a:t>
            </a:r>
            <a:r>
              <a:rPr lang="vi-VN" sz="2400" b="1" i="1" dirty="0">
                <a:solidFill>
                  <a:srgbClr val="FF0000"/>
                </a:solidFill>
              </a:rPr>
              <a:t>(ở) đây </a:t>
            </a:r>
            <a:r>
              <a:rPr lang="vi-VN" sz="2400" dirty="0">
                <a:solidFill>
                  <a:srgbClr val="FF0000"/>
                </a:solidFill>
              </a:rPr>
              <a:t>là đại từ thay thế cho vị trí, địa điểm của người nói. </a:t>
            </a:r>
            <a:r>
              <a:rPr lang="vi-VN" sz="2400" b="1" i="1" dirty="0">
                <a:solidFill>
                  <a:srgbClr val="FF0000"/>
                </a:solidFill>
              </a:rPr>
              <a:t>Một bảo tàng ở trung tâm thành phố </a:t>
            </a:r>
            <a:r>
              <a:rPr lang="vi-VN" sz="2400" dirty="0">
                <a:solidFill>
                  <a:srgbClr val="FF0000"/>
                </a:solidFill>
              </a:rPr>
              <a:t>là một địa điểm khác, ở xa địa điểm, vị trí của người nói. </a:t>
            </a:r>
            <a:endParaRPr lang="en-US" sz="2400" dirty="0">
              <a:solidFill>
                <a:srgbClr val="FF0000"/>
              </a:solidFill>
            </a:endParaRPr>
          </a:p>
        </p:txBody>
      </p:sp>
      <p:sp>
        <p:nvSpPr>
          <p:cNvPr id="17" name="Arrow: Curved Right 16">
            <a:extLst>
              <a:ext uri="{FF2B5EF4-FFF2-40B4-BE49-F238E27FC236}">
                <a16:creationId xmlns:a16="http://schemas.microsoft.com/office/drawing/2014/main" id="{554CA0E7-EBA0-1005-BAAA-BF8F8F5F9736}"/>
              </a:ext>
            </a:extLst>
          </p:cNvPr>
          <p:cNvSpPr/>
          <p:nvPr/>
        </p:nvSpPr>
        <p:spPr>
          <a:xfrm>
            <a:off x="589548" y="3212432"/>
            <a:ext cx="324852" cy="7579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Rounded Corners 20">
            <a:extLst>
              <a:ext uri="{FF2B5EF4-FFF2-40B4-BE49-F238E27FC236}">
                <a16:creationId xmlns:a16="http://schemas.microsoft.com/office/drawing/2014/main" id="{24E50614-01E5-651B-F3E5-D3DEB079C27D}"/>
              </a:ext>
            </a:extLst>
          </p:cNvPr>
          <p:cNvSpPr/>
          <p:nvPr/>
        </p:nvSpPr>
        <p:spPr>
          <a:xfrm>
            <a:off x="1070811" y="3693695"/>
            <a:ext cx="10515599" cy="3019926"/>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arenBoth"/>
            </a:pPr>
            <a:r>
              <a:rPr lang="vi-VN" sz="2400" dirty="0">
                <a:solidFill>
                  <a:srgbClr val="002060"/>
                </a:solidFill>
                <a:latin typeface="Cambria" panose="02040503050406030204" pitchFamily="18" charset="0"/>
                <a:ea typeface="Cambria" panose="02040503050406030204" pitchFamily="18" charset="0"/>
              </a:rPr>
              <a:t>Thay từ </a:t>
            </a:r>
            <a:r>
              <a:rPr lang="vi-VN" sz="2400" b="1" i="1" dirty="0">
                <a:solidFill>
                  <a:srgbClr val="002060"/>
                </a:solidFill>
                <a:latin typeface="Cambria" panose="02040503050406030204" pitchFamily="18" charset="0"/>
                <a:ea typeface="Cambria" panose="02040503050406030204" pitchFamily="18" charset="0"/>
              </a:rPr>
              <a:t>Nhưng</a:t>
            </a:r>
            <a:r>
              <a:rPr lang="vi-VN" sz="2400" dirty="0">
                <a:solidFill>
                  <a:srgbClr val="002060"/>
                </a:solidFill>
                <a:latin typeface="Cambria" panose="02040503050406030204" pitchFamily="18" charset="0"/>
                <a:ea typeface="Cambria" panose="02040503050406030204" pitchFamily="18" charset="0"/>
              </a:rPr>
              <a:t> bằng </a:t>
            </a:r>
            <a:r>
              <a:rPr lang="vi-VN" sz="2400" b="1" i="1" dirty="0">
                <a:solidFill>
                  <a:srgbClr val="002060"/>
                </a:solidFill>
                <a:latin typeface="Cambria" panose="02040503050406030204" pitchFamily="18" charset="0"/>
                <a:ea typeface="Cambria" panose="02040503050406030204" pitchFamily="18" charset="0"/>
              </a:rPr>
              <a:t>Trong đó </a:t>
            </a:r>
            <a:r>
              <a:rPr lang="vi-VN" sz="2400" dirty="0">
                <a:solidFill>
                  <a:srgbClr val="002060"/>
                </a:solidFill>
                <a:latin typeface="Cambria" panose="02040503050406030204" pitchFamily="18" charset="0"/>
                <a:ea typeface="Cambria" panose="02040503050406030204" pitchFamily="18" charset="0"/>
              </a:rPr>
              <a:t>để biểu thị hai tỉnh Nghệ An và Quảng Ngãi thuộc về miền Trung. Câu được sửa sẽ là: </a:t>
            </a:r>
            <a:r>
              <a:rPr lang="vi-VN" sz="2400" i="1" dirty="0">
                <a:solidFill>
                  <a:srgbClr val="002060"/>
                </a:solidFill>
                <a:latin typeface="Cambria" panose="02040503050406030204" pitchFamily="18" charset="0"/>
                <a:ea typeface="Cambria" panose="02040503050406030204" pitchFamily="18" charset="0"/>
              </a:rPr>
              <a:t>Năm 2020, mưa lũ, sạt lở đất đã xảy ra tại khu vực miền Trung, gây thiệt hại lớn về người và tài sản. Trong đó, tỉnh Nghệ An và Quảng Ngãi chịu ảnh hưởng nặng nề nhất. </a:t>
            </a:r>
            <a:endParaRPr lang="en-US" sz="2400" i="1" dirty="0">
              <a:solidFill>
                <a:srgbClr val="002060"/>
              </a:solidFill>
              <a:latin typeface="Cambria" panose="02040503050406030204" pitchFamily="18" charset="0"/>
              <a:ea typeface="Cambria" panose="02040503050406030204" pitchFamily="18" charset="0"/>
            </a:endParaRPr>
          </a:p>
          <a:p>
            <a:pPr marL="457200" indent="-457200" algn="just">
              <a:buAutoNum type="arabicParenBoth"/>
            </a:pPr>
            <a:r>
              <a:rPr lang="vi-VN" sz="2400" dirty="0">
                <a:solidFill>
                  <a:srgbClr val="002060"/>
                </a:solidFill>
                <a:latin typeface="Cambria" panose="02040503050406030204" pitchFamily="18" charset="0"/>
                <a:ea typeface="Cambria" panose="02040503050406030204" pitchFamily="18" charset="0"/>
              </a:rPr>
              <a:t>Thay từ </a:t>
            </a:r>
            <a:r>
              <a:rPr lang="vi-VN" sz="2400" b="1" dirty="0">
                <a:solidFill>
                  <a:srgbClr val="002060"/>
                </a:solidFill>
                <a:latin typeface="Cambria" panose="02040503050406030204" pitchFamily="18" charset="0"/>
                <a:ea typeface="Cambria" panose="02040503050406030204" pitchFamily="18" charset="0"/>
              </a:rPr>
              <a:t>Nhưng</a:t>
            </a:r>
            <a:r>
              <a:rPr lang="vi-VN" sz="2400" dirty="0">
                <a:solidFill>
                  <a:srgbClr val="002060"/>
                </a:solidFill>
                <a:latin typeface="Cambria" panose="02040503050406030204" pitchFamily="18" charset="0"/>
                <a:ea typeface="Cambria" panose="02040503050406030204" pitchFamily="18" charset="0"/>
              </a:rPr>
              <a:t> bằng </a:t>
            </a:r>
            <a:r>
              <a:rPr lang="vi-VN" sz="2400" b="1" dirty="0">
                <a:solidFill>
                  <a:srgbClr val="002060"/>
                </a:solidFill>
                <a:latin typeface="Cambria" panose="02040503050406030204" pitchFamily="18" charset="0"/>
                <a:ea typeface="Cambria" panose="02040503050406030204" pitchFamily="18" charset="0"/>
              </a:rPr>
              <a:t>Đặc biệt </a:t>
            </a:r>
            <a:r>
              <a:rPr lang="vi-VN" sz="2400" dirty="0">
                <a:solidFill>
                  <a:srgbClr val="002060"/>
                </a:solidFill>
                <a:latin typeface="Cambria" panose="02040503050406030204" pitchFamily="18" charset="0"/>
                <a:ea typeface="Cambria" panose="02040503050406030204" pitchFamily="18" charset="0"/>
              </a:rPr>
              <a:t>để nhấn mạnh. Câu được sửa sẽ là: </a:t>
            </a:r>
            <a:r>
              <a:rPr lang="vi-VN" sz="2400" i="1" dirty="0">
                <a:solidFill>
                  <a:srgbClr val="002060"/>
                </a:solidFill>
                <a:latin typeface="Cambria" panose="02040503050406030204" pitchFamily="18" charset="0"/>
                <a:ea typeface="Cambria" panose="02040503050406030204" pitchFamily="18" charset="0"/>
              </a:rPr>
              <a:t>Năm 2020, mưa lũ, sạt lở đất đã xảy ra tại khu vực miền Trung, gây thiệt hại lớn về người và tài sản. Đặc biệt, tỉnh Nghệ An và Quảng Ngãi chịu ảnh hưởng nặng nề nhất. </a:t>
            </a:r>
          </a:p>
        </p:txBody>
      </p:sp>
      <p:sp>
        <p:nvSpPr>
          <p:cNvPr id="2" name="Oval 1">
            <a:extLst>
              <a:ext uri="{FF2B5EF4-FFF2-40B4-BE49-F238E27FC236}">
                <a16:creationId xmlns:a16="http://schemas.microsoft.com/office/drawing/2014/main" id="{F725A212-9823-EEAD-6D11-888864F4CB31}"/>
              </a:ext>
            </a:extLst>
          </p:cNvPr>
          <p:cNvSpPr/>
          <p:nvPr/>
        </p:nvSpPr>
        <p:spPr>
          <a:xfrm>
            <a:off x="-1765138" y="-93241"/>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71125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14" name="Google Shape;169;p10">
            <a:extLst>
              <a:ext uri="{FF2B5EF4-FFF2-40B4-BE49-F238E27FC236}">
                <a16:creationId xmlns:a16="http://schemas.microsoft.com/office/drawing/2014/main" id="{E1E37F0A-1E39-E3FB-6ACA-295DE00C9241}"/>
              </a:ext>
            </a:extLst>
          </p:cNvPr>
          <p:cNvSpPr/>
          <p:nvPr/>
        </p:nvSpPr>
        <p:spPr>
          <a:xfrm>
            <a:off x="397743" y="363753"/>
            <a:ext cx="11172457" cy="6130493"/>
          </a:xfrm>
          <a:prstGeom prst="roundRect">
            <a:avLst>
              <a:gd name="adj" fmla="val 6884"/>
            </a:avLst>
          </a:prstGeom>
          <a:solidFill>
            <a:sysClr val="window" lastClr="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5" name="TextBox 14">
            <a:extLst>
              <a:ext uri="{FF2B5EF4-FFF2-40B4-BE49-F238E27FC236}">
                <a16:creationId xmlns:a16="http://schemas.microsoft.com/office/drawing/2014/main" id="{1024E800-EADF-B2E6-27F5-F540F4871778}"/>
              </a:ext>
            </a:extLst>
          </p:cNvPr>
          <p:cNvSpPr txBox="1"/>
          <p:nvPr/>
        </p:nvSpPr>
        <p:spPr>
          <a:xfrm>
            <a:off x="902369" y="1949117"/>
            <a:ext cx="1046747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Lỗi: cụm từ </a:t>
            </a:r>
            <a:r>
              <a:rPr kumimoji="0" lang="vi-VN" sz="28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chú mèo Kít </a:t>
            </a: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lặp lại 3 lần. Điều này thể hiện vốn từ của người viết chưa phong phú. Đây là lỗi lặp, không phải là biện pháp sử dụng điệp từ, điệp ngữ để làm cho câu văn hay, sinh động</a:t>
            </a:r>
          </a:p>
        </p:txBody>
      </p:sp>
      <p:sp>
        <p:nvSpPr>
          <p:cNvPr id="17" name="Arrow: Curved Right 16">
            <a:extLst>
              <a:ext uri="{FF2B5EF4-FFF2-40B4-BE49-F238E27FC236}">
                <a16:creationId xmlns:a16="http://schemas.microsoft.com/office/drawing/2014/main" id="{554CA0E7-EBA0-1005-BAAA-BF8F8F5F9736}"/>
              </a:ext>
            </a:extLst>
          </p:cNvPr>
          <p:cNvSpPr/>
          <p:nvPr/>
        </p:nvSpPr>
        <p:spPr>
          <a:xfrm>
            <a:off x="348915" y="3176337"/>
            <a:ext cx="589547" cy="89033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4E50614-01E5-651B-F3E5-D3DEB079C27D}"/>
              </a:ext>
            </a:extLst>
          </p:cNvPr>
          <p:cNvSpPr/>
          <p:nvPr/>
        </p:nvSpPr>
        <p:spPr>
          <a:xfrm>
            <a:off x="1070811" y="4018546"/>
            <a:ext cx="10515599" cy="2201779"/>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002060"/>
                </a:solidFill>
                <a:latin typeface="Cambria" panose="02040503050406030204" pitchFamily="18" charset="0"/>
                <a:ea typeface="Cambria" panose="02040503050406030204" pitchFamily="18" charset="0"/>
              </a:rPr>
              <a:t>Cách sửa: thay cụm từ </a:t>
            </a:r>
            <a:r>
              <a:rPr lang="vi-VN" sz="2800" b="1" i="1" dirty="0">
                <a:solidFill>
                  <a:srgbClr val="002060"/>
                </a:solidFill>
                <a:latin typeface="Cambria" panose="02040503050406030204" pitchFamily="18" charset="0"/>
                <a:ea typeface="Cambria" panose="02040503050406030204" pitchFamily="18" charset="0"/>
              </a:rPr>
              <a:t>chú mèo Kít </a:t>
            </a:r>
            <a:r>
              <a:rPr lang="vi-VN" sz="2800" dirty="0">
                <a:solidFill>
                  <a:srgbClr val="002060"/>
                </a:solidFill>
                <a:latin typeface="Cambria" panose="02040503050406030204" pitchFamily="18" charset="0"/>
                <a:ea typeface="Cambria" panose="02040503050406030204" pitchFamily="18" charset="0"/>
              </a:rPr>
              <a:t>bằng một số từ ngữ có nghĩa tương tự. </a:t>
            </a:r>
            <a:r>
              <a:rPr lang="vi-VN" sz="2800" i="1" dirty="0">
                <a:solidFill>
                  <a:srgbClr val="002060"/>
                </a:solidFill>
                <a:latin typeface="Cambria" panose="02040503050406030204" pitchFamily="18" charset="0"/>
                <a:ea typeface="Cambria" panose="02040503050406030204" pitchFamily="18" charset="0"/>
              </a:rPr>
              <a:t>VD: chú ta, mèo Kít, Kít, cậu ta, kẻ khiến loài chuột phải khiếp sợ này, anh chàng nghịch ngợm nhất nhà, người bạn thân thiết của em,...</a:t>
            </a:r>
          </a:p>
        </p:txBody>
      </p:sp>
      <p:pic>
        <p:nvPicPr>
          <p:cNvPr id="3" name="Picture 2">
            <a:extLst>
              <a:ext uri="{FF2B5EF4-FFF2-40B4-BE49-F238E27FC236}">
                <a16:creationId xmlns:a16="http://schemas.microsoft.com/office/drawing/2014/main" id="{BBC139C2-802A-03EB-D013-B5612AB6F67D}"/>
              </a:ext>
            </a:extLst>
          </p:cNvPr>
          <p:cNvPicPr>
            <a:picLocks noChangeAspect="1"/>
          </p:cNvPicPr>
          <p:nvPr/>
        </p:nvPicPr>
        <p:blipFill>
          <a:blip r:embed="rId3"/>
          <a:stretch>
            <a:fillRect/>
          </a:stretch>
        </p:blipFill>
        <p:spPr>
          <a:xfrm>
            <a:off x="685800" y="471435"/>
            <a:ext cx="10844463" cy="1396319"/>
          </a:xfrm>
          <a:prstGeom prst="rect">
            <a:avLst/>
          </a:prstGeom>
        </p:spPr>
      </p:pic>
      <p:sp>
        <p:nvSpPr>
          <p:cNvPr id="2" name="Oval 1">
            <a:extLst>
              <a:ext uri="{FF2B5EF4-FFF2-40B4-BE49-F238E27FC236}">
                <a16:creationId xmlns:a16="http://schemas.microsoft.com/office/drawing/2014/main" id="{6ED27E16-EF3D-8023-3331-B9B403A66319}"/>
              </a:ext>
            </a:extLst>
          </p:cNvPr>
          <p:cNvSpPr/>
          <p:nvPr/>
        </p:nvSpPr>
        <p:spPr>
          <a:xfrm>
            <a:off x="-1778390" y="-106493"/>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97453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118938" y="437669"/>
            <a:ext cx="10118558" cy="1569660"/>
          </a:xfrm>
          <a:prstGeom prst="rect">
            <a:avLst/>
          </a:prstGeom>
          <a:noFill/>
        </p:spPr>
        <p:txBody>
          <a:bodyPr wrap="square" rtlCol="0">
            <a:spAutoFit/>
          </a:bodyPr>
          <a:lstStyle/>
          <a:p>
            <a:pPr lvl="0" algn="ctr"/>
            <a:r>
              <a:rPr lang="en-US" sz="3200" dirty="0">
                <a:solidFill>
                  <a:srgbClr val="002060"/>
                </a:solidFill>
                <a:latin typeface="Cambria" panose="02040503050406030204" pitchFamily="18" charset="0"/>
                <a:ea typeface="Cambria" panose="02040503050406030204" pitchFamily="18" charset="0"/>
              </a:rPr>
              <a:t>3. </a:t>
            </a:r>
            <a:r>
              <a:rPr lang="vi-VN" sz="3200" dirty="0">
                <a:solidFill>
                  <a:srgbClr val="002060"/>
                </a:solidFill>
                <a:latin typeface="Cambria" panose="02040503050406030204" pitchFamily="18" charset="0"/>
                <a:ea typeface="Cambria" panose="02040503050406030204" pitchFamily="18" charset="0"/>
              </a:rPr>
              <a:t>Viết đoạn văn (3 – 4 câu) về tác dụng của phương tiện thông tin hiện đại đối với đời sống con người, trong đó có sử dụng ít nhất một cách liên kết câu đã học.</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3E008AB-80FD-E60C-8F23-9F4DB21F1DEB}"/>
              </a:ext>
            </a:extLst>
          </p:cNvPr>
          <p:cNvPicPr>
            <a:picLocks noChangeAspect="1"/>
          </p:cNvPicPr>
          <p:nvPr/>
        </p:nvPicPr>
        <p:blipFill>
          <a:blip r:embed="rId4"/>
          <a:stretch>
            <a:fillRect/>
          </a:stretch>
        </p:blipFill>
        <p:spPr>
          <a:xfrm>
            <a:off x="3867902" y="2153903"/>
            <a:ext cx="5514975" cy="4162425"/>
          </a:xfrm>
          <a:prstGeom prst="rect">
            <a:avLst/>
          </a:prstGeom>
        </p:spPr>
      </p:pic>
    </p:spTree>
    <p:extLst>
      <p:ext uri="{BB962C8B-B14F-4D97-AF65-F5344CB8AC3E}">
        <p14:creationId xmlns:p14="http://schemas.microsoft.com/office/powerpoint/2010/main" val="2017482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082844" y="1484416"/>
            <a:ext cx="10118558" cy="3662541"/>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rPr>
              <a:t>Ví</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dụ</a:t>
            </a:r>
            <a:r>
              <a:rPr lang="en-US" sz="4000" b="1" dirty="0">
                <a:solidFill>
                  <a:srgbClr val="002060"/>
                </a:solidFill>
                <a:latin typeface="Cambria" panose="02040503050406030204" pitchFamily="18" charset="0"/>
                <a:ea typeface="Cambria" panose="02040503050406030204" pitchFamily="18" charset="0"/>
              </a:rPr>
              <a:t>:</a:t>
            </a:r>
          </a:p>
          <a:p>
            <a:pPr lvl="0" algn="just"/>
            <a:r>
              <a:rPr lang="vi-VN" sz="3200" dirty="0">
                <a:solidFill>
                  <a:srgbClr val="002060"/>
                </a:solidFill>
                <a:latin typeface="Cambria" panose="02040503050406030204" pitchFamily="18" charset="0"/>
                <a:ea typeface="Cambria" panose="02040503050406030204" pitchFamily="18" charset="0"/>
              </a:rPr>
              <a:t>Phương tiện thông tin hiện đại là một phát minh đột phá của con người. Chúng cho thấy con người không dừng lại ở nhu cầu ăn, mặc, tồn tại thông thường mà còn cần những nhu cầu giải trí, tiện lợi hơn thế. Vì lẽ đó, hàng loạt các phương tiện thông tin hiện đại có mặt rất nhiều quanh chúng ta, trong mọi nhà, trên mọi nẻo đường…</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8279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DA9-94C6-DA6C-B04A-E4D918F583B1}"/>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062A38E-ED34-E361-64CE-F0799D1F1450}"/>
              </a:ext>
            </a:extLst>
          </p:cNvPr>
          <p:cNvSpPr>
            <a:spLocks noGrp="1"/>
          </p:cNvSpPr>
          <p:nvPr>
            <p:ph type="subTitle" idx="1"/>
          </p:nvPr>
        </p:nvSpPr>
        <p:spPr/>
        <p:txBody>
          <a:bodyPr/>
          <a:lstStyle/>
          <a:p>
            <a:endParaRPr lang="vi-VN"/>
          </a:p>
        </p:txBody>
      </p:sp>
      <p:pic>
        <p:nvPicPr>
          <p:cNvPr id="5" name="Picture 4" descr="A child and child with butterflies and a net in a field of sunflowers&#10;&#10;Description automatically generated">
            <a:extLst>
              <a:ext uri="{FF2B5EF4-FFF2-40B4-BE49-F238E27FC236}">
                <a16:creationId xmlns:a16="http://schemas.microsoft.com/office/drawing/2014/main" id="{AA734CF2-9565-FEBF-D37E-92D13F3A6BCC}"/>
              </a:ext>
            </a:extLst>
          </p:cNvPr>
          <p:cNvPicPr>
            <a:picLocks noChangeAspect="1"/>
          </p:cNvPicPr>
          <p:nvPr/>
        </p:nvPicPr>
        <p:blipFill rotWithShape="1">
          <a:blip r:embed="rId2">
            <a:extLst>
              <a:ext uri="{28A0092B-C50C-407E-A947-70E740481C1C}">
                <a14:useLocalDpi xmlns:a14="http://schemas.microsoft.com/office/drawing/2010/main" val="0"/>
              </a:ext>
            </a:extLst>
          </a:blip>
          <a:srcRect t="22013"/>
          <a:stretch/>
        </p:blipFill>
        <p:spPr>
          <a:xfrm>
            <a:off x="1" y="0"/>
            <a:ext cx="12192000" cy="6857999"/>
          </a:xfrm>
          <a:prstGeom prst="rect">
            <a:avLst/>
          </a:prstGeom>
        </p:spPr>
      </p:pic>
      <p:pic>
        <p:nvPicPr>
          <p:cNvPr id="4" name="Picture 3">
            <a:extLst>
              <a:ext uri="{FF2B5EF4-FFF2-40B4-BE49-F238E27FC236}">
                <a16:creationId xmlns:a16="http://schemas.microsoft.com/office/drawing/2014/main" id="{CC0595F8-C98C-9F5B-BF1A-B1943C9F4E85}"/>
              </a:ext>
            </a:extLst>
          </p:cNvPr>
          <p:cNvPicPr>
            <a:picLocks noChangeAspect="1"/>
          </p:cNvPicPr>
          <p:nvPr/>
        </p:nvPicPr>
        <p:blipFill>
          <a:blip r:embed="rId3"/>
          <a:stretch>
            <a:fillRect/>
          </a:stretch>
        </p:blipFill>
        <p:spPr>
          <a:xfrm>
            <a:off x="952144" y="167622"/>
            <a:ext cx="10047079" cy="2786113"/>
          </a:xfrm>
          <a:prstGeom prst="rect">
            <a:avLst/>
          </a:prstGeom>
        </p:spPr>
      </p:pic>
    </p:spTree>
    <p:extLst>
      <p:ext uri="{BB962C8B-B14F-4D97-AF65-F5344CB8AC3E}">
        <p14:creationId xmlns:p14="http://schemas.microsoft.com/office/powerpoint/2010/main" val="3142373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745C29E-4E37-829F-08E4-413403FCDA10}"/>
              </a:ext>
            </a:extLst>
          </p:cNvPr>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3" name="Picture 2">
            <a:extLst>
              <a:ext uri="{FF2B5EF4-FFF2-40B4-BE49-F238E27FC236}">
                <a16:creationId xmlns:a16="http://schemas.microsoft.com/office/drawing/2014/main" id="{94F65103-98CD-77F5-DC29-868C7EBB398D}"/>
              </a:ext>
            </a:extLst>
          </p:cNvPr>
          <p:cNvPicPr>
            <a:picLocks noChangeAspect="1"/>
          </p:cNvPicPr>
          <p:nvPr/>
        </p:nvPicPr>
        <p:blipFill>
          <a:blip r:embed="rId4"/>
          <a:stretch>
            <a:fillRect/>
          </a:stretch>
        </p:blipFill>
        <p:spPr>
          <a:xfrm>
            <a:off x="2020194" y="1342432"/>
            <a:ext cx="5921680" cy="4808637"/>
          </a:xfrm>
          <a:prstGeom prst="rect">
            <a:avLst/>
          </a:prstGeom>
        </p:spPr>
      </p:pic>
      <p:sp>
        <p:nvSpPr>
          <p:cNvPr id="4" name="Freeform 9">
            <a:extLst>
              <a:ext uri="{FF2B5EF4-FFF2-40B4-BE49-F238E27FC236}">
                <a16:creationId xmlns:a16="http://schemas.microsoft.com/office/drawing/2014/main" id="{9CDC5772-B3BC-E6E2-1A30-E4B871CE1E67}"/>
              </a:ext>
            </a:extLst>
          </p:cNvPr>
          <p:cNvSpPr/>
          <p:nvPr/>
        </p:nvSpPr>
        <p:spPr>
          <a:xfrm>
            <a:off x="7020242" y="2567617"/>
            <a:ext cx="5346353" cy="4538093"/>
          </a:xfrm>
          <a:custGeom>
            <a:avLst/>
            <a:gdLst/>
            <a:ahLst/>
            <a:cxnLst/>
            <a:rect l="l" t="t" r="r" b="b"/>
            <a:pathLst>
              <a:path w="3391389" h="2738546">
                <a:moveTo>
                  <a:pt x="0" y="0"/>
                </a:moveTo>
                <a:lnTo>
                  <a:pt x="3391389" y="0"/>
                </a:lnTo>
                <a:lnTo>
                  <a:pt x="3391389" y="2738547"/>
                </a:lnTo>
                <a:lnTo>
                  <a:pt x="0" y="273854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a:extLst>
              <a:ext uri="{FF2B5EF4-FFF2-40B4-BE49-F238E27FC236}">
                <a16:creationId xmlns:a16="http://schemas.microsoft.com/office/drawing/2014/main" id="{831069AB-D5F4-7E1B-5A2D-2650D7ED5ADA}"/>
              </a:ext>
            </a:extLst>
          </p:cNvPr>
          <p:cNvSpPr/>
          <p:nvPr/>
        </p:nvSpPr>
        <p:spPr>
          <a:xfrm>
            <a:off x="10443213" y="-11647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7">
            <a:extLst>
              <a:ext uri="{FF2B5EF4-FFF2-40B4-BE49-F238E27FC236}">
                <a16:creationId xmlns:a16="http://schemas.microsoft.com/office/drawing/2014/main" id="{4576364A-E0D8-E0F0-0BD1-AFD4D323E34B}"/>
              </a:ext>
            </a:extLst>
          </p:cNvPr>
          <p:cNvSpPr/>
          <p:nvPr/>
        </p:nvSpPr>
        <p:spPr>
          <a:xfrm>
            <a:off x="1327073" y="982874"/>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9">
            <a:extLst>
              <a:ext uri="{FF2B5EF4-FFF2-40B4-BE49-F238E27FC236}">
                <a16:creationId xmlns:a16="http://schemas.microsoft.com/office/drawing/2014/main" id="{44D924E3-B357-4D19-B627-D7E342C56C33}"/>
              </a:ext>
            </a:extLst>
          </p:cNvPr>
          <p:cNvSpPr/>
          <p:nvPr/>
        </p:nvSpPr>
        <p:spPr>
          <a:xfrm rot="5400000">
            <a:off x="-2157724" y="22889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10">
            <a:extLst>
              <a:ext uri="{FF2B5EF4-FFF2-40B4-BE49-F238E27FC236}">
                <a16:creationId xmlns:a16="http://schemas.microsoft.com/office/drawing/2014/main" id="{F76D5FE0-F86A-414E-5031-DC6855BE264D}"/>
              </a:ext>
            </a:extLst>
          </p:cNvPr>
          <p:cNvSpPr/>
          <p:nvPr/>
        </p:nvSpPr>
        <p:spPr>
          <a:xfrm rot="5400000" flipV="1">
            <a:off x="9787383" y="44667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pic>
        <p:nvPicPr>
          <p:cNvPr id="9" name="Picture 8">
            <a:extLst>
              <a:ext uri="{FF2B5EF4-FFF2-40B4-BE49-F238E27FC236}">
                <a16:creationId xmlns:a16="http://schemas.microsoft.com/office/drawing/2014/main" id="{267027EC-7B8E-4213-C853-8B567E37EB40}"/>
              </a:ext>
            </a:extLst>
          </p:cNvPr>
          <p:cNvPicPr>
            <a:picLocks noChangeAspect="1"/>
          </p:cNvPicPr>
          <p:nvPr/>
        </p:nvPicPr>
        <p:blipFill>
          <a:blip r:embed="rId4"/>
          <a:stretch>
            <a:fillRect/>
          </a:stretch>
        </p:blipFill>
        <p:spPr>
          <a:xfrm>
            <a:off x="2172594" y="1494832"/>
            <a:ext cx="5921680" cy="4808637"/>
          </a:xfrm>
          <a:prstGeom prst="rect">
            <a:avLst/>
          </a:prstGeom>
        </p:spPr>
      </p:pic>
      <p:sp>
        <p:nvSpPr>
          <p:cNvPr id="10" name="Freeform 9">
            <a:extLst>
              <a:ext uri="{FF2B5EF4-FFF2-40B4-BE49-F238E27FC236}">
                <a16:creationId xmlns:a16="http://schemas.microsoft.com/office/drawing/2014/main" id="{0A43AB32-DF54-C83A-FF78-78BEF02D814C}"/>
              </a:ext>
            </a:extLst>
          </p:cNvPr>
          <p:cNvSpPr/>
          <p:nvPr/>
        </p:nvSpPr>
        <p:spPr>
          <a:xfrm>
            <a:off x="7172642" y="2720017"/>
            <a:ext cx="5346353" cy="4538093"/>
          </a:xfrm>
          <a:custGeom>
            <a:avLst/>
            <a:gdLst/>
            <a:ahLst/>
            <a:cxnLst/>
            <a:rect l="l" t="t" r="r" b="b"/>
            <a:pathLst>
              <a:path w="3391389" h="2738546">
                <a:moveTo>
                  <a:pt x="0" y="0"/>
                </a:moveTo>
                <a:lnTo>
                  <a:pt x="3391389" y="0"/>
                </a:lnTo>
                <a:lnTo>
                  <a:pt x="3391389" y="2738547"/>
                </a:lnTo>
                <a:lnTo>
                  <a:pt x="0" y="273854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Oval 10">
            <a:extLst>
              <a:ext uri="{FF2B5EF4-FFF2-40B4-BE49-F238E27FC236}">
                <a16:creationId xmlns:a16="http://schemas.microsoft.com/office/drawing/2014/main" id="{A79D869B-CECD-65F4-07DD-9779DE61930F}"/>
              </a:ext>
            </a:extLst>
          </p:cNvPr>
          <p:cNvSpPr/>
          <p:nvPr/>
        </p:nvSpPr>
        <p:spPr>
          <a:xfrm>
            <a:off x="-1769587" y="-165526"/>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32834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AB1C5A-97B5-E595-0D95-D68BC4EC10B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3810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270660" y="1484416"/>
            <a:ext cx="604454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002060"/>
                </a:solidFill>
                <a:latin typeface="Arial" panose="020B0604020202020204" pitchFamily="34" charset="0"/>
              </a:rPr>
              <a:t>C</a:t>
            </a:r>
            <a:r>
              <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hỉ ra các từ ngữ có tác dụng nối kết các câu trong bài hát.</a:t>
            </a:r>
          </a:p>
        </p:txBody>
      </p:sp>
      <p:pic>
        <p:nvPicPr>
          <p:cNvPr id="8" name="Picture 24">
            <a:extLst>
              <a:ext uri="{FF2B5EF4-FFF2-40B4-BE49-F238E27FC236}">
                <a16:creationId xmlns:a16="http://schemas.microsoft.com/office/drawing/2014/main" id="{A451F9B0-1BD2-4132-B4E0-0DB5B6C27E68}"/>
              </a:ext>
            </a:extLst>
          </p:cNvPr>
          <p:cNvPicPr>
            <a:picLocks noChangeAspect="1"/>
          </p:cNvPicPr>
          <p:nvPr/>
        </p:nvPicPr>
        <p:blipFill>
          <a:blip r:embed="rId4"/>
          <a:srcRect/>
          <a:stretch>
            <a:fillRect/>
          </a:stretch>
        </p:blipFill>
        <p:spPr>
          <a:xfrm>
            <a:off x="7773971" y="383458"/>
            <a:ext cx="3310582" cy="6539422"/>
          </a:xfrm>
          <a:prstGeom prst="rect">
            <a:avLst/>
          </a:prstGeom>
        </p:spPr>
      </p:pic>
    </p:spTree>
    <p:extLst>
      <p:ext uri="{BB962C8B-B14F-4D97-AF65-F5344CB8AC3E}">
        <p14:creationId xmlns:p14="http://schemas.microsoft.com/office/powerpoint/2010/main" val="313440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nvGrpSpPr>
          <p:cNvPr id="3" name="Group 3"/>
          <p:cNvGrpSpPr/>
          <p:nvPr/>
        </p:nvGrpSpPr>
        <p:grpSpPr>
          <a:xfrm>
            <a:off x="10475205" y="5483388"/>
            <a:ext cx="1716795" cy="1838821"/>
            <a:chOff x="0" y="0"/>
            <a:chExt cx="3433590" cy="3677642"/>
          </a:xfrm>
        </p:grpSpPr>
        <p:sp>
          <p:nvSpPr>
            <p:cNvPr id="4" name="Freeform 4"/>
            <p:cNvSpPr/>
            <p:nvPr/>
          </p:nvSpPr>
          <p:spPr>
            <a:xfrm>
              <a:off x="1184000" y="0"/>
              <a:ext cx="2249590" cy="2862680"/>
            </a:xfrm>
            <a:custGeom>
              <a:avLst/>
              <a:gdLst/>
              <a:ahLst/>
              <a:cxnLst/>
              <a:rect l="l" t="t" r="r" b="b"/>
              <a:pathLst>
                <a:path w="2249590" h="2862680">
                  <a:moveTo>
                    <a:pt x="0" y="0"/>
                  </a:moveTo>
                  <a:lnTo>
                    <a:pt x="2249590" y="0"/>
                  </a:lnTo>
                  <a:lnTo>
                    <a:pt x="2249590" y="2862680"/>
                  </a:lnTo>
                  <a:lnTo>
                    <a:pt x="0" y="2862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a:off x="0" y="834637"/>
              <a:ext cx="1843215" cy="2843005"/>
            </a:xfrm>
            <a:custGeom>
              <a:avLst/>
              <a:gdLst/>
              <a:ahLst/>
              <a:cxnLst/>
              <a:rect l="l" t="t" r="r" b="b"/>
              <a:pathLst>
                <a:path w="1843215" h="2843005">
                  <a:moveTo>
                    <a:pt x="0" y="0"/>
                  </a:moveTo>
                  <a:lnTo>
                    <a:pt x="1843215" y="0"/>
                  </a:lnTo>
                  <a:lnTo>
                    <a:pt x="1843215" y="2843005"/>
                  </a:lnTo>
                  <a:lnTo>
                    <a:pt x="0" y="28430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grpSp>
        <p:nvGrpSpPr>
          <p:cNvPr id="6" name="Group 6"/>
          <p:cNvGrpSpPr/>
          <p:nvPr/>
        </p:nvGrpSpPr>
        <p:grpSpPr>
          <a:xfrm>
            <a:off x="-15385" y="5098009"/>
            <a:ext cx="2403051" cy="2224199"/>
            <a:chOff x="0" y="0"/>
            <a:chExt cx="4806103" cy="4448399"/>
          </a:xfrm>
        </p:grpSpPr>
        <p:sp>
          <p:nvSpPr>
            <p:cNvPr id="7" name="Freeform 7"/>
            <p:cNvSpPr/>
            <p:nvPr/>
          </p:nvSpPr>
          <p:spPr>
            <a:xfrm>
              <a:off x="0" y="0"/>
              <a:ext cx="2921416" cy="4216115"/>
            </a:xfrm>
            <a:custGeom>
              <a:avLst/>
              <a:gdLst/>
              <a:ahLst/>
              <a:cxnLst/>
              <a:rect l="l" t="t" r="r" b="b"/>
              <a:pathLst>
                <a:path w="2921416" h="4216115">
                  <a:moveTo>
                    <a:pt x="0" y="0"/>
                  </a:moveTo>
                  <a:lnTo>
                    <a:pt x="2921416" y="0"/>
                  </a:lnTo>
                  <a:lnTo>
                    <a:pt x="2921416" y="4216115"/>
                  </a:lnTo>
                  <a:lnTo>
                    <a:pt x="0" y="4216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rot="3574541">
              <a:off x="1712136" y="1182971"/>
              <a:ext cx="2418562" cy="2950965"/>
            </a:xfrm>
            <a:custGeom>
              <a:avLst/>
              <a:gdLst/>
              <a:ahLst/>
              <a:cxnLst/>
              <a:rect l="l" t="t" r="r" b="b"/>
              <a:pathLst>
                <a:path w="2418562" h="2950965">
                  <a:moveTo>
                    <a:pt x="0" y="0"/>
                  </a:moveTo>
                  <a:lnTo>
                    <a:pt x="2418561" y="0"/>
                  </a:lnTo>
                  <a:lnTo>
                    <a:pt x="2418561" y="2950965"/>
                  </a:lnTo>
                  <a:lnTo>
                    <a:pt x="0" y="29509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4" name="Rectangle: Rounded Corners 13">
            <a:extLst>
              <a:ext uri="{FF2B5EF4-FFF2-40B4-BE49-F238E27FC236}">
                <a16:creationId xmlns:a16="http://schemas.microsoft.com/office/drawing/2014/main" id="{CE3FA648-5D90-461D-A1CF-248DDE11D668}"/>
              </a:ext>
            </a:extLst>
          </p:cNvPr>
          <p:cNvSpPr/>
          <p:nvPr/>
        </p:nvSpPr>
        <p:spPr>
          <a:xfrm>
            <a:off x="649705" y="1467238"/>
            <a:ext cx="10419348" cy="3380040"/>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15000"/>
              </a:lnSpc>
              <a:buFont typeface="Arial" panose="020B0604020202020204" pitchFamily="34" charset="0"/>
              <a:buChar char="•"/>
            </a:pPr>
            <a:r>
              <a:rPr lang="vi-VN" sz="4000" b="1" dirty="0">
                <a:solidFill>
                  <a:srgbClr val="FF0000"/>
                </a:solidFill>
                <a:latin typeface="Cambria" panose="02040503050406030204" pitchFamily="18" charset="0"/>
                <a:ea typeface="Cambria" panose="02040503050406030204" pitchFamily="18" charset="0"/>
              </a:rPr>
              <a:t>Phép lặp: </a:t>
            </a:r>
            <a:r>
              <a:rPr lang="vi-VN" sz="4000" dirty="0">
                <a:solidFill>
                  <a:srgbClr val="FF0000"/>
                </a:solidFill>
                <a:latin typeface="Cambria" panose="02040503050406030204" pitchFamily="18" charset="0"/>
                <a:ea typeface="Cambria" panose="02040503050406030204" pitchFamily="18" charset="0"/>
              </a:rPr>
              <a:t>từ ngữ “rác”, “chiến binh xanh”, “Kol siêu phàm”, “hành trình xanh”</a:t>
            </a:r>
            <a:r>
              <a:rPr lang="en-US" sz="4000" dirty="0">
                <a:solidFill>
                  <a:srgbClr val="FF0000"/>
                </a:solidFill>
                <a:latin typeface="Cambria" panose="02040503050406030204" pitchFamily="18" charset="0"/>
                <a:ea typeface="Cambria" panose="02040503050406030204" pitchFamily="18" charset="0"/>
              </a:rPr>
              <a:t>;</a:t>
            </a:r>
          </a:p>
          <a:p>
            <a:pPr marL="571500" indent="-571500" algn="just">
              <a:lnSpc>
                <a:spcPct val="115000"/>
              </a:lnSpc>
              <a:buFont typeface="Arial" panose="020B0604020202020204" pitchFamily="34" charset="0"/>
              <a:buChar char="•"/>
            </a:pPr>
            <a:r>
              <a:rPr lang="en-US" sz="4000" b="1" dirty="0">
                <a:solidFill>
                  <a:srgbClr val="FF0000"/>
                </a:solidFill>
                <a:latin typeface="Cambria" panose="02040503050406030204" pitchFamily="18" charset="0"/>
                <a:ea typeface="Cambria" panose="02040503050406030204" pitchFamily="18" charset="0"/>
              </a:rPr>
              <a:t>D</a:t>
            </a:r>
            <a:r>
              <a:rPr lang="vi-VN" sz="4000" b="1" dirty="0">
                <a:solidFill>
                  <a:srgbClr val="FF0000"/>
                </a:solidFill>
                <a:latin typeface="Cambria" panose="02040503050406030204" pitchFamily="18" charset="0"/>
                <a:ea typeface="Cambria" panose="02040503050406030204" pitchFamily="18" charset="0"/>
              </a:rPr>
              <a:t>ùng từ ngữ thay thế : </a:t>
            </a:r>
            <a:r>
              <a:rPr lang="vi-VN" sz="4000" dirty="0">
                <a:solidFill>
                  <a:srgbClr val="FF0000"/>
                </a:solidFill>
                <a:latin typeface="Cambria" panose="02040503050406030204" pitchFamily="18" charset="0"/>
                <a:ea typeface="Cambria" panose="02040503050406030204" pitchFamily="18" charset="0"/>
              </a:rPr>
              <a:t>“cứ thế này” thay cho “rác ở khắp nơi”.</a:t>
            </a:r>
            <a:endParaRPr lang="en-US" sz="3600" dirty="0">
              <a:solidFill>
                <a:srgbClr val="0070C0"/>
              </a:solidFill>
              <a:effectLst/>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38D49A81-B79E-D1CD-1C46-9245D9175602}"/>
              </a:ext>
            </a:extLst>
          </p:cNvPr>
          <p:cNvSpPr/>
          <p:nvPr/>
        </p:nvSpPr>
        <p:spPr>
          <a:xfrm>
            <a:off x="-1830216" y="-117108"/>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32867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DA9-94C6-DA6C-B04A-E4D918F583B1}"/>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062A38E-ED34-E361-64CE-F0799D1F1450}"/>
              </a:ext>
            </a:extLst>
          </p:cNvPr>
          <p:cNvSpPr>
            <a:spLocks noGrp="1"/>
          </p:cNvSpPr>
          <p:nvPr>
            <p:ph type="subTitle" idx="1"/>
          </p:nvPr>
        </p:nvSpPr>
        <p:spPr/>
        <p:txBody>
          <a:bodyPr/>
          <a:lstStyle/>
          <a:p>
            <a:endParaRPr lang="vi-VN"/>
          </a:p>
        </p:txBody>
      </p:sp>
      <p:pic>
        <p:nvPicPr>
          <p:cNvPr id="5" name="Picture 4" descr="A child and child with butterflies and a net in a field of sunflowers&#10;&#10;Description automatically generated">
            <a:extLst>
              <a:ext uri="{FF2B5EF4-FFF2-40B4-BE49-F238E27FC236}">
                <a16:creationId xmlns:a16="http://schemas.microsoft.com/office/drawing/2014/main" id="{AA734CF2-9565-FEBF-D37E-92D13F3A6BCC}"/>
              </a:ext>
            </a:extLst>
          </p:cNvPr>
          <p:cNvPicPr>
            <a:picLocks noChangeAspect="1"/>
          </p:cNvPicPr>
          <p:nvPr/>
        </p:nvPicPr>
        <p:blipFill rotWithShape="1">
          <a:blip r:embed="rId2">
            <a:extLst>
              <a:ext uri="{28A0092B-C50C-407E-A947-70E740481C1C}">
                <a14:useLocalDpi xmlns:a14="http://schemas.microsoft.com/office/drawing/2010/main" val="0"/>
              </a:ext>
            </a:extLst>
          </a:blip>
          <a:srcRect t="22013"/>
          <a:stretch/>
        </p:blipFill>
        <p:spPr>
          <a:xfrm>
            <a:off x="0" y="1"/>
            <a:ext cx="12192000" cy="6857999"/>
          </a:xfrm>
          <a:prstGeom prst="rect">
            <a:avLst/>
          </a:prstGeom>
        </p:spPr>
      </p:pic>
      <p:pic>
        <p:nvPicPr>
          <p:cNvPr id="4" name="Picture 3">
            <a:extLst>
              <a:ext uri="{FF2B5EF4-FFF2-40B4-BE49-F238E27FC236}">
                <a16:creationId xmlns:a16="http://schemas.microsoft.com/office/drawing/2014/main" id="{00ECF97E-6D13-4E28-5162-21FCF5294531}"/>
              </a:ext>
            </a:extLst>
          </p:cNvPr>
          <p:cNvPicPr>
            <a:picLocks noChangeAspect="1"/>
          </p:cNvPicPr>
          <p:nvPr/>
        </p:nvPicPr>
        <p:blipFill>
          <a:blip r:embed="rId3"/>
          <a:stretch>
            <a:fillRect/>
          </a:stretch>
        </p:blipFill>
        <p:spPr>
          <a:xfrm>
            <a:off x="4538639" y="508799"/>
            <a:ext cx="3523793" cy="1292464"/>
          </a:xfrm>
          <a:prstGeom prst="rect">
            <a:avLst/>
          </a:prstGeom>
        </p:spPr>
      </p:pic>
      <p:pic>
        <p:nvPicPr>
          <p:cNvPr id="7" name="Picture 6">
            <a:extLst>
              <a:ext uri="{FF2B5EF4-FFF2-40B4-BE49-F238E27FC236}">
                <a16:creationId xmlns:a16="http://schemas.microsoft.com/office/drawing/2014/main" id="{87E9CA79-48ED-1A1B-9B14-809F56F8702B}"/>
              </a:ext>
            </a:extLst>
          </p:cNvPr>
          <p:cNvPicPr>
            <a:picLocks noChangeAspect="1"/>
          </p:cNvPicPr>
          <p:nvPr/>
        </p:nvPicPr>
        <p:blipFill>
          <a:blip r:embed="rId4"/>
          <a:stretch>
            <a:fillRect/>
          </a:stretch>
        </p:blipFill>
        <p:spPr>
          <a:xfrm>
            <a:off x="1449476" y="1943022"/>
            <a:ext cx="9437426" cy="3645724"/>
          </a:xfrm>
          <a:prstGeom prst="rect">
            <a:avLst/>
          </a:prstGeom>
        </p:spPr>
      </p:pic>
    </p:spTree>
    <p:extLst>
      <p:ext uri="{BB962C8B-B14F-4D97-AF65-F5344CB8AC3E}">
        <p14:creationId xmlns:p14="http://schemas.microsoft.com/office/powerpoint/2010/main" val="763515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10290813" y="-13171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8752045" y="-305372"/>
            <a:ext cx="3473075" cy="1470683"/>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960655" flipH="1" flipV="1">
            <a:off x="-678038" y="5747093"/>
            <a:ext cx="2727675" cy="2221815"/>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668257" flipH="1" flipV="1">
            <a:off x="-451140" y="5436859"/>
            <a:ext cx="3473075" cy="1470683"/>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3695012" y="492305"/>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5400000">
            <a:off x="-2310124" y="21365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rot="5400000" flipV="1">
            <a:off x="9634983" y="43143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11"/>
          <p:cNvSpPr/>
          <p:nvPr/>
        </p:nvSpPr>
        <p:spPr>
          <a:xfrm>
            <a:off x="2899905" y="2665132"/>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12"/>
          <p:cNvSpPr/>
          <p:nvPr/>
        </p:nvSpPr>
        <p:spPr>
          <a:xfrm>
            <a:off x="7846549" y="3922368"/>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5">
            <a:extLst>
              <a:ext uri="{FF2B5EF4-FFF2-40B4-BE49-F238E27FC236}">
                <a16:creationId xmlns:a16="http://schemas.microsoft.com/office/drawing/2014/main" id="{CF19CF39-6AE5-CAC0-25FA-0255FDA3BE83}"/>
              </a:ext>
            </a:extLst>
          </p:cNvPr>
          <p:cNvSpPr/>
          <p:nvPr/>
        </p:nvSpPr>
        <p:spPr>
          <a:xfrm>
            <a:off x="52622" y="2757902"/>
            <a:ext cx="5064783" cy="4648391"/>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pic>
        <p:nvPicPr>
          <p:cNvPr id="15" name="Picture 14">
            <a:extLst>
              <a:ext uri="{FF2B5EF4-FFF2-40B4-BE49-F238E27FC236}">
                <a16:creationId xmlns:a16="http://schemas.microsoft.com/office/drawing/2014/main" id="{D5CF3892-C637-3FB6-0B56-3FA15B2D3303}"/>
              </a:ext>
            </a:extLst>
          </p:cNvPr>
          <p:cNvPicPr>
            <a:picLocks noChangeAspect="1"/>
          </p:cNvPicPr>
          <p:nvPr/>
        </p:nvPicPr>
        <p:blipFill>
          <a:blip r:embed="rId16"/>
          <a:stretch>
            <a:fillRect/>
          </a:stretch>
        </p:blipFill>
        <p:spPr>
          <a:xfrm>
            <a:off x="3689527" y="1669234"/>
            <a:ext cx="7605597" cy="2487313"/>
          </a:xfrm>
          <a:prstGeom prst="rect">
            <a:avLst/>
          </a:prstGeom>
        </p:spPr>
      </p:pic>
      <p:sp>
        <p:nvSpPr>
          <p:cNvPr id="13" name="Oval 12">
            <a:extLst>
              <a:ext uri="{FF2B5EF4-FFF2-40B4-BE49-F238E27FC236}">
                <a16:creationId xmlns:a16="http://schemas.microsoft.com/office/drawing/2014/main" id="{00E96CFE-51C5-7DA5-B0D0-6699A4FE0EDB}"/>
              </a:ext>
            </a:extLst>
          </p:cNvPr>
          <p:cNvSpPr/>
          <p:nvPr/>
        </p:nvSpPr>
        <p:spPr>
          <a:xfrm>
            <a:off x="-1795662" y="-93768"/>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4748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1" name="Freeform 11"/>
          <p:cNvSpPr/>
          <p:nvPr/>
        </p:nvSpPr>
        <p:spPr>
          <a:xfrm>
            <a:off x="192306" y="2866591"/>
            <a:ext cx="707805" cy="747024"/>
          </a:xfrm>
          <a:custGeom>
            <a:avLst/>
            <a:gdLst/>
            <a:ahLst/>
            <a:cxnLst/>
            <a:rect l="l" t="t" r="r" b="b"/>
            <a:pathLst>
              <a:path w="1061708" h="1120536">
                <a:moveTo>
                  <a:pt x="0" y="0"/>
                </a:moveTo>
                <a:lnTo>
                  <a:pt x="1061708" y="0"/>
                </a:lnTo>
                <a:lnTo>
                  <a:pt x="1061708" y="1120536"/>
                </a:lnTo>
                <a:lnTo>
                  <a:pt x="0" y="1120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3" name="Freeform 13"/>
          <p:cNvSpPr/>
          <p:nvPr/>
        </p:nvSpPr>
        <p:spPr>
          <a:xfrm>
            <a:off x="11152894" y="3070617"/>
            <a:ext cx="706613" cy="716767"/>
          </a:xfrm>
          <a:custGeom>
            <a:avLst/>
            <a:gdLst/>
            <a:ahLst/>
            <a:cxnLst/>
            <a:rect l="l" t="t" r="r" b="b"/>
            <a:pathLst>
              <a:path w="1059920" h="1075151">
                <a:moveTo>
                  <a:pt x="0" y="0"/>
                </a:moveTo>
                <a:lnTo>
                  <a:pt x="1059920" y="0"/>
                </a:lnTo>
                <a:lnTo>
                  <a:pt x="1059920" y="1075152"/>
                </a:lnTo>
                <a:lnTo>
                  <a:pt x="0" y="10751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8" name="Google Shape;118;p6">
            <a:extLst>
              <a:ext uri="{FF2B5EF4-FFF2-40B4-BE49-F238E27FC236}">
                <a16:creationId xmlns:a16="http://schemas.microsoft.com/office/drawing/2014/main" id="{DB262ED3-20A8-6636-DFF6-494C26192A4B}"/>
              </a:ext>
            </a:extLst>
          </p:cNvPr>
          <p:cNvSpPr/>
          <p:nvPr/>
        </p:nvSpPr>
        <p:spPr>
          <a:xfrm>
            <a:off x="673768" y="683025"/>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vi-VN" sz="3300" b="1" kern="0" dirty="0">
                <a:solidFill>
                  <a:srgbClr val="002060"/>
                </a:solidFill>
                <a:latin typeface="Cambria" panose="02040503050406030204" pitchFamily="18" charset="0"/>
                <a:ea typeface="Cambria" panose="02040503050406030204" pitchFamily="18" charset="0"/>
                <a:cs typeface="Arial"/>
                <a:sym typeface="Arial"/>
              </a:rPr>
              <a:t> </a:t>
            </a:r>
            <a:r>
              <a:rPr lang="en-US" sz="3300" b="1" kern="0" dirty="0">
                <a:solidFill>
                  <a:srgbClr val="002060"/>
                </a:solidFill>
                <a:latin typeface="Cambria" panose="02040503050406030204" pitchFamily="18" charset="0"/>
                <a:ea typeface="Cambria" panose="02040503050406030204" pitchFamily="18" charset="0"/>
                <a:cs typeface="Arial"/>
                <a:sym typeface="Arial"/>
              </a:rPr>
              <a:t>1. </a:t>
            </a:r>
            <a:r>
              <a:rPr lang="vi-VN" sz="3300" b="1" kern="0" dirty="0">
                <a:solidFill>
                  <a:srgbClr val="002060"/>
                </a:solidFill>
                <a:latin typeface="Cambria" panose="02040503050406030204" pitchFamily="18" charset="0"/>
                <a:ea typeface="Cambria" panose="02040503050406030204" pitchFamily="18" charset="0"/>
                <a:cs typeface="Arial"/>
                <a:sym typeface="Arial"/>
              </a:rPr>
              <a:t>Tìm trong đoạn văn dưới đây những từ ngữ có tác dụng liên kết câu và xếp vào nhóm thích hợp.</a:t>
            </a:r>
          </a:p>
        </p:txBody>
      </p:sp>
      <p:pic>
        <p:nvPicPr>
          <p:cNvPr id="15" name="Picture 14">
            <a:extLst>
              <a:ext uri="{FF2B5EF4-FFF2-40B4-BE49-F238E27FC236}">
                <a16:creationId xmlns:a16="http://schemas.microsoft.com/office/drawing/2014/main" id="{40177199-543F-592D-2DEC-1BA180299A87}"/>
              </a:ext>
            </a:extLst>
          </p:cNvPr>
          <p:cNvPicPr>
            <a:picLocks noChangeAspect="1"/>
          </p:cNvPicPr>
          <p:nvPr/>
        </p:nvPicPr>
        <p:blipFill>
          <a:blip r:embed="rId12"/>
          <a:stretch>
            <a:fillRect/>
          </a:stretch>
        </p:blipFill>
        <p:spPr>
          <a:xfrm>
            <a:off x="9077073" y="2521504"/>
            <a:ext cx="3114927" cy="1797833"/>
          </a:xfrm>
          <a:prstGeom prst="rect">
            <a:avLst/>
          </a:prstGeom>
        </p:spPr>
      </p:pic>
      <p:sp>
        <p:nvSpPr>
          <p:cNvPr id="17" name="TextBox 16">
            <a:extLst>
              <a:ext uri="{FF2B5EF4-FFF2-40B4-BE49-F238E27FC236}">
                <a16:creationId xmlns:a16="http://schemas.microsoft.com/office/drawing/2014/main" id="{C0714B18-BADD-DED6-1CC2-DDB01C4F29CD}"/>
              </a:ext>
            </a:extLst>
          </p:cNvPr>
          <p:cNvSpPr txBox="1"/>
          <p:nvPr/>
        </p:nvSpPr>
        <p:spPr>
          <a:xfrm>
            <a:off x="962526" y="1864895"/>
            <a:ext cx="8169441" cy="3939540"/>
          </a:xfrm>
          <a:prstGeom prst="rect">
            <a:avLst/>
          </a:prstGeom>
          <a:noFill/>
        </p:spPr>
        <p:txBody>
          <a:bodyPr wrap="square" rtlCol="0">
            <a:spAutoFit/>
          </a:bodyPr>
          <a:lstStyle/>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Trí tuệ nhân tạo có vai trò quan trọng trong cuộc sống ngày nay. Nó giúp con người thực hiện hiệu quả nhiều công việc. Chẳng hạn, trí tuệ nhân tạo có thể điều khiển xe tự lái, hỗ trợ người dùng xử lí tài liệu, trả lời nhanh chóng các câu hỏi,... Tuy nhiên, trí tuệ nhân tạo cũng có những mặt hạn chế như thiếu tính sáng tạo, thông tin có thể không chính xác,... Vì thế, chúng ta cần biết cách khai thác và sử dụng trí tuệ nhân tạo một cách phù hợp.</a:t>
            </a:r>
          </a:p>
          <a:p>
            <a:pPr algn="r"/>
            <a:r>
              <a:rPr lang="vi-VN" sz="2500" b="0" i="0" dirty="0">
                <a:solidFill>
                  <a:srgbClr val="000000"/>
                </a:solidFill>
                <a:effectLst/>
                <a:latin typeface="Cambria" panose="02040503050406030204" pitchFamily="18" charset="0"/>
                <a:ea typeface="Cambria" panose="02040503050406030204" pitchFamily="18" charset="0"/>
              </a:rPr>
              <a:t>(Châu Anh)</a:t>
            </a:r>
          </a:p>
          <a:p>
            <a:endParaRPr lang="en-US" sz="2500" dirty="0">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786123C9-0E95-7374-E93B-2FA517F20940}"/>
              </a:ext>
            </a:extLst>
          </p:cNvPr>
          <p:cNvSpPr/>
          <p:nvPr/>
        </p:nvSpPr>
        <p:spPr>
          <a:xfrm>
            <a:off x="1046747" y="5390146"/>
            <a:ext cx="2815390"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lặp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endParaRPr lang="en-US" sz="2400" dirty="0">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7315829-0725-7BC3-EDF8-C225C349D81E}"/>
              </a:ext>
            </a:extLst>
          </p:cNvPr>
          <p:cNvSpPr/>
          <p:nvPr/>
        </p:nvSpPr>
        <p:spPr>
          <a:xfrm>
            <a:off x="4511842" y="546233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nối</a:t>
            </a:r>
            <a:endParaRPr lang="en-US" sz="24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4E8B41A3-AE04-E10F-962D-6C60BA2E0842}"/>
              </a:ext>
            </a:extLst>
          </p:cNvPr>
          <p:cNvSpPr/>
          <p:nvPr/>
        </p:nvSpPr>
        <p:spPr>
          <a:xfrm>
            <a:off x="8349916" y="539014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endParaRPr lang="en-US" sz="2400" dirty="0">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570B4A2C-CFAD-9F31-720B-DEF483A4E268}"/>
              </a:ext>
            </a:extLst>
          </p:cNvPr>
          <p:cNvSpPr/>
          <p:nvPr/>
        </p:nvSpPr>
        <p:spPr>
          <a:xfrm>
            <a:off x="-1805803" y="-83440"/>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9"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765EA652-0109-1820-5ED0-DA0A69BA98A2}"/>
              </a:ext>
            </a:extLst>
          </p:cNvPr>
          <p:cNvGraphicFramePr>
            <a:graphicFrameLocks noGrp="1"/>
          </p:cNvGraphicFramePr>
          <p:nvPr>
            <p:extLst>
              <p:ext uri="{D42A27DB-BD31-4B8C-83A1-F6EECF244321}">
                <p14:modId xmlns:p14="http://schemas.microsoft.com/office/powerpoint/2010/main" val="3645569776"/>
              </p:ext>
            </p:extLst>
          </p:nvPr>
        </p:nvGraphicFramePr>
        <p:xfrm>
          <a:off x="806116" y="1528009"/>
          <a:ext cx="10287000" cy="3429134"/>
        </p:xfrm>
        <a:graphic>
          <a:graphicData uri="http://schemas.openxmlformats.org/drawingml/2006/table">
            <a:tbl>
              <a:tblPr/>
              <a:tblGrid>
                <a:gridCol w="3429000">
                  <a:extLst>
                    <a:ext uri="{9D8B030D-6E8A-4147-A177-3AD203B41FA5}">
                      <a16:colId xmlns:a16="http://schemas.microsoft.com/office/drawing/2014/main" val="80842350"/>
                    </a:ext>
                  </a:extLst>
                </a:gridCol>
                <a:gridCol w="3429000">
                  <a:extLst>
                    <a:ext uri="{9D8B030D-6E8A-4147-A177-3AD203B41FA5}">
                      <a16:colId xmlns:a16="http://schemas.microsoft.com/office/drawing/2014/main" val="1226622000"/>
                    </a:ext>
                  </a:extLst>
                </a:gridCol>
                <a:gridCol w="3429000">
                  <a:extLst>
                    <a:ext uri="{9D8B030D-6E8A-4147-A177-3AD203B41FA5}">
                      <a16:colId xmlns:a16="http://schemas.microsoft.com/office/drawing/2014/main" val="1537673805"/>
                    </a:ext>
                  </a:extLst>
                </a:gridCol>
              </a:tblGrid>
              <a:tr h="1494189">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Liên </a:t>
                      </a:r>
                      <a:r>
                        <a:rPr lang="en-US" sz="3200" b="1" dirty="0" err="1">
                          <a:solidFill>
                            <a:srgbClr val="000000"/>
                          </a:solidFill>
                          <a:effectLst/>
                          <a:latin typeface="Cambria" panose="02040503050406030204" pitchFamily="18" charset="0"/>
                          <a:ea typeface="Cambria" panose="02040503050406030204" pitchFamily="18" charset="0"/>
                        </a:rPr>
                        <a:t>kết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câu</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bằng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cách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lặp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từ</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ngữ</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Liên </a:t>
                      </a:r>
                      <a:r>
                        <a:rPr lang="en-US" sz="3200" b="1" dirty="0" err="1">
                          <a:solidFill>
                            <a:srgbClr val="000000"/>
                          </a:solidFill>
                          <a:effectLst/>
                          <a:latin typeface="Cambria" panose="02040503050406030204" pitchFamily="18" charset="0"/>
                          <a:ea typeface="Cambria" panose="02040503050406030204" pitchFamily="18" charset="0"/>
                        </a:rPr>
                        <a:t>kết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câu</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bằng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cách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dùng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từ</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ngữ</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nối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000000"/>
                          </a:solidFill>
                          <a:effectLst/>
                          <a:latin typeface="Cambria" panose="02040503050406030204" pitchFamily="18" charset="0"/>
                          <a:ea typeface="Cambria" panose="02040503050406030204" pitchFamily="18" charset="0"/>
                        </a:rPr>
                        <a:t>Liên kết câu bằng cách dùng từ ngữ thay thế</a:t>
                      </a:r>
                      <a:endParaRPr lang="en-US" sz="32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802200"/>
                  </a:ext>
                </a:extLst>
              </a:tr>
              <a:tr h="1874654">
                <a:tc>
                  <a:txBody>
                    <a:bodyPr/>
                    <a:lstStyle/>
                    <a:p>
                      <a:pPr algn="ctr"/>
                      <a:r>
                        <a:rPr lang="en-US" sz="3200" i="1" dirty="0" err="1">
                          <a:solidFill>
                            <a:srgbClr val="FF0000"/>
                          </a:solidFill>
                          <a:effectLst/>
                          <a:latin typeface="Cambria" panose="02040503050406030204" pitchFamily="18" charset="0"/>
                          <a:ea typeface="Cambria" panose="02040503050406030204" pitchFamily="18" charset="0"/>
                        </a:rPr>
                        <a:t>Trí</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tuệ</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nhân</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tạo</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latin typeface="Cambria" panose="02040503050406030204" pitchFamily="18" charset="0"/>
                          <a:ea typeface="Cambria" panose="02040503050406030204" pitchFamily="18" charset="0"/>
                        </a:rPr>
                        <a:t>tuy</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nhiên</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vì</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thế</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chẳng</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hạn</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effectLst/>
                          <a:latin typeface="Cambria" panose="02040503050406030204" pitchFamily="18" charset="0"/>
                          <a:ea typeface="Cambria" panose="02040503050406030204" pitchFamily="18" charset="0"/>
                        </a:rPr>
                        <a:t>nó</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070618"/>
                  </a:ext>
                </a:extLst>
              </a:tr>
            </a:tbl>
          </a:graphicData>
        </a:graphic>
      </p:graphicFrame>
      <p:sp>
        <p:nvSpPr>
          <p:cNvPr id="3" name="Oval 2">
            <a:extLst>
              <a:ext uri="{FF2B5EF4-FFF2-40B4-BE49-F238E27FC236}">
                <a16:creationId xmlns:a16="http://schemas.microsoft.com/office/drawing/2014/main" id="{5FB4BC71-A15D-613D-C7BF-AD58D53A0321}"/>
              </a:ext>
            </a:extLst>
          </p:cNvPr>
          <p:cNvSpPr/>
          <p:nvPr/>
        </p:nvSpPr>
        <p:spPr>
          <a:xfrm>
            <a:off x="-1765138" y="-132349"/>
            <a:ext cx="1645228" cy="1660358"/>
          </a:xfrm>
          <a:prstGeom prst="ellipse">
            <a:avLst/>
          </a:prstGeom>
          <a:solidFill>
            <a:schemeClr val="accent3">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89282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254</TotalTime>
  <Words>959</Words>
  <Application>Microsoft Office PowerPoint</Application>
  <PresentationFormat>Widescreen</PresentationFormat>
  <Paragraphs>39</Paragraphs>
  <Slides>17</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Cambria</vt:lpstr>
      <vt:lpstr>Times New Roman</vt:lpstr>
      <vt:lpstr>UTM Avo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Tiến Đông Hà</cp:lastModifiedBy>
  <cp:revision>26</cp:revision>
  <dcterms:created xsi:type="dcterms:W3CDTF">2024-03-27T11:37:59Z</dcterms:created>
  <dcterms:modified xsi:type="dcterms:W3CDTF">2025-05-16T13:52:20Z</dcterms:modified>
  <cp:category>9Slide.vn</cp:category>
</cp:coreProperties>
</file>