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21" r:id="rId5"/>
  </p:sldMasterIdLst>
  <p:notesMasterIdLst>
    <p:notesMasterId r:id="rId24"/>
  </p:notesMasterIdLst>
  <p:sldIdLst>
    <p:sldId id="288" r:id="rId6"/>
    <p:sldId id="11917" r:id="rId7"/>
    <p:sldId id="314" r:id="rId8"/>
    <p:sldId id="11910" r:id="rId9"/>
    <p:sldId id="11906" r:id="rId10"/>
    <p:sldId id="11911" r:id="rId11"/>
    <p:sldId id="256" r:id="rId12"/>
    <p:sldId id="11905" r:id="rId13"/>
    <p:sldId id="261" r:id="rId14"/>
    <p:sldId id="258" r:id="rId15"/>
    <p:sldId id="313" r:id="rId16"/>
    <p:sldId id="322" r:id="rId17"/>
    <p:sldId id="11912" r:id="rId18"/>
    <p:sldId id="11913" r:id="rId19"/>
    <p:sldId id="11914" r:id="rId20"/>
    <p:sldId id="271" r:id="rId21"/>
    <p:sldId id="272"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55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1498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15990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04165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9485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0600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83894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291981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5309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06699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3551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
        <p:nvSpPr>
          <p:cNvPr id="2" name="Rectangle: Rounded Corners 1">
            <a:extLst>
              <a:ext uri="{FF2B5EF4-FFF2-40B4-BE49-F238E27FC236}">
                <a16:creationId xmlns:a16="http://schemas.microsoft.com/office/drawing/2014/main" id="{126198F0-5E84-B2AB-0EC8-55C8B43D7288}"/>
              </a:ext>
            </a:extLst>
          </p:cNvPr>
          <p:cNvSpPr/>
          <p:nvPr userDrawn="1"/>
        </p:nvSpPr>
        <p:spPr>
          <a:xfrm>
            <a:off x="274320" y="213360"/>
            <a:ext cx="11628120" cy="6431280"/>
          </a:xfrm>
          <a:prstGeom prst="roundRect">
            <a:avLst/>
          </a:prstGeom>
          <a:solidFill>
            <a:schemeClr val="bg1"/>
          </a:solidFill>
          <a:ln w="38100">
            <a:solidFill>
              <a:srgbClr val="F96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693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07724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20001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896598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3732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73999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822459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74155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971525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931287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61044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1192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0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2802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5205-769F-D55F-2B61-1516C94465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5BED6-C820-1FD9-176B-5263CE560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8965A-30CD-32CB-9D8B-572B5580FF14}"/>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5" name="Footer Placeholder 4">
            <a:extLst>
              <a:ext uri="{FF2B5EF4-FFF2-40B4-BE49-F238E27FC236}">
                <a16:creationId xmlns:a16="http://schemas.microsoft.com/office/drawing/2014/main" id="{6AE17A53-A290-78B3-EF5C-8F5D5AD76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D20495-75A1-7C7A-70A8-F262D83BF621}"/>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pic>
        <p:nvPicPr>
          <p:cNvPr id="7" name="Picture 6">
            <a:extLst>
              <a:ext uri="{FF2B5EF4-FFF2-40B4-BE49-F238E27FC236}">
                <a16:creationId xmlns:a16="http://schemas.microsoft.com/office/drawing/2014/main" id="{A7C0FF1C-4778-3089-FA04-5D7D50A34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5361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52F08-E53B-2EA5-742F-AA393EBE3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ED70C65-8830-7A74-74C4-B9F1ED63E217}"/>
              </a:ext>
            </a:extLst>
          </p:cNvPr>
          <p:cNvSpPr/>
          <p:nvPr userDrawn="1"/>
        </p:nvSpPr>
        <p:spPr>
          <a:xfrm>
            <a:off x="274320" y="213360"/>
            <a:ext cx="11628120" cy="6431280"/>
          </a:xfrm>
          <a:prstGeom prst="roundRect">
            <a:avLst/>
          </a:prstGeom>
          <a:solidFill>
            <a:schemeClr val="bg1"/>
          </a:solidFill>
          <a:ln w="38100">
            <a:solidFill>
              <a:srgbClr val="F96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94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82C5-A8F6-09F6-6C73-DBC53BB7E7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13D7AA-B3E9-E407-9BC3-4EACA7E8A0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CA7A-0609-154C-E858-C85F7D6453B9}"/>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5" name="Footer Placeholder 4">
            <a:extLst>
              <a:ext uri="{FF2B5EF4-FFF2-40B4-BE49-F238E27FC236}">
                <a16:creationId xmlns:a16="http://schemas.microsoft.com/office/drawing/2014/main" id="{0AF47B7E-2C93-0A27-1709-BDE5512AE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DEB89C-CBBE-55A9-6C3E-0C0B6812CEA0}"/>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2414408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5DB9-020F-251F-3AD2-E144497F89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0173BD-9DEF-E0A7-9521-63C30B586D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37124-FCD4-959D-A547-C05F0E744778}"/>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5" name="Footer Placeholder 4">
            <a:extLst>
              <a:ext uri="{FF2B5EF4-FFF2-40B4-BE49-F238E27FC236}">
                <a16:creationId xmlns:a16="http://schemas.microsoft.com/office/drawing/2014/main" id="{B64C38AA-A25E-7EEE-4860-59BF6258CF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FD6957-1595-758C-8DDE-40AE51D57419}"/>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44468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DA48-1ECF-35DA-FA4E-5159BC3558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7DEF93-DA14-0D8D-6A55-F669486B246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88DEF9-3A13-FB2B-F4C9-5E3B5EB63BA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C6954-5B92-DF57-5482-79821C7E09DC}"/>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6" name="Footer Placeholder 5">
            <a:extLst>
              <a:ext uri="{FF2B5EF4-FFF2-40B4-BE49-F238E27FC236}">
                <a16:creationId xmlns:a16="http://schemas.microsoft.com/office/drawing/2014/main" id="{68C43325-08F0-D267-4E35-2B17DC8E5C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9C0311-19B4-B9F3-2093-C196CC470064}"/>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2188206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2BE2-316B-1437-4BF7-49A98855D90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877153-F5F7-F58C-C2FC-D3E87D749C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43DA2-8089-4923-1718-B05135C2D0E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3344-3701-CBF7-2570-EF34D5F484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76B7C-F7F4-0D7A-56E3-A56BBD16B6C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50359-5BAA-877F-D660-A14BEAE0E02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8" name="Footer Placeholder 7">
            <a:extLst>
              <a:ext uri="{FF2B5EF4-FFF2-40B4-BE49-F238E27FC236}">
                <a16:creationId xmlns:a16="http://schemas.microsoft.com/office/drawing/2014/main" id="{B5D78C42-DAD0-5D62-A394-6196EE22E7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A196DE5-EAFA-B570-DC48-B18424F0DA3A}"/>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4038453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A0EB-90A0-E4F6-8106-CF461D00A2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40F17B-2072-6D01-D467-F3F4F525302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4" name="Footer Placeholder 3">
            <a:extLst>
              <a:ext uri="{FF2B5EF4-FFF2-40B4-BE49-F238E27FC236}">
                <a16:creationId xmlns:a16="http://schemas.microsoft.com/office/drawing/2014/main" id="{A659D9B1-AFFC-47F2-DEAC-CFF25F8859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63A3D-FA0B-F58B-ECFA-B22C1442E657}"/>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442722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FC3BD-911D-56DB-EBB6-3700CC466E8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3" name="Footer Placeholder 2">
            <a:extLst>
              <a:ext uri="{FF2B5EF4-FFF2-40B4-BE49-F238E27FC236}">
                <a16:creationId xmlns:a16="http://schemas.microsoft.com/office/drawing/2014/main" id="{E72C4D09-DED9-E846-63BD-2C7937910D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33F369-B882-78D3-049A-0DB57B7B9FC2}"/>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35051563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6383-2364-DDB9-41CA-E3FF68DEF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048863-ECB4-A2F0-3EDC-35784E4D84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6F377D-B503-E572-5D66-3A45A2F844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95A84-7469-9195-2BCD-42DF86D83FCB}"/>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6" name="Footer Placeholder 5">
            <a:extLst>
              <a:ext uri="{FF2B5EF4-FFF2-40B4-BE49-F238E27FC236}">
                <a16:creationId xmlns:a16="http://schemas.microsoft.com/office/drawing/2014/main" id="{7D94C60D-7441-88BB-AAB2-55A6AE43DD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4C3732-27DB-9869-0986-CE3527B2EAE9}"/>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225784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2A86-0350-5CC5-5B25-E2D19D7192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8208A-B708-4EDC-B7AF-F6F94CF41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8B321-6872-65EE-7D72-0B15150F37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4C9AB-1CA0-C88F-99DF-2EF13B87C263}"/>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6" name="Footer Placeholder 5">
            <a:extLst>
              <a:ext uri="{FF2B5EF4-FFF2-40B4-BE49-F238E27FC236}">
                <a16:creationId xmlns:a16="http://schemas.microsoft.com/office/drawing/2014/main" id="{FF9386C7-FC48-1A68-42AC-23FF21F26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FEAA2B-FFD0-070C-3EB1-65503881A714}"/>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33152442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3119-A4D0-3891-1EF3-F9412D837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34422-428E-0CBA-D721-72E08EE432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691B0-5191-6A50-2A28-F73C06D295E5}"/>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5" name="Footer Placeholder 4">
            <a:extLst>
              <a:ext uri="{FF2B5EF4-FFF2-40B4-BE49-F238E27FC236}">
                <a16:creationId xmlns:a16="http://schemas.microsoft.com/office/drawing/2014/main" id="{D9355E58-B455-51A3-2D42-F94A97139A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F9454C-E198-DD7C-F1FB-4C99D20A4F6D}"/>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3156389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5011B-EA23-7B28-060C-159EF8977C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6BD254-1A27-59BB-9186-D8122C0FA2F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E4F0F-3700-8743-99F4-1C70DD17EF87}"/>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12/5/2025</a:t>
            </a:fld>
            <a:endParaRPr lang="en-US"/>
          </a:p>
        </p:txBody>
      </p:sp>
      <p:sp>
        <p:nvSpPr>
          <p:cNvPr id="5" name="Footer Placeholder 4">
            <a:extLst>
              <a:ext uri="{FF2B5EF4-FFF2-40B4-BE49-F238E27FC236}">
                <a16:creationId xmlns:a16="http://schemas.microsoft.com/office/drawing/2014/main" id="{FD5A1B9E-507D-3CBE-13C1-AF8509DFC9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49D475-6B0F-5D33-2E0A-E74E7A4C0A4B}"/>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429228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05/12/2025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2391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7C4B1CDB-E0DA-4F57-3F08-E2F2A1B109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6" r:id="rId3"/>
    <p:sldLayoutId id="2147483669" r:id="rId4"/>
    <p:sldLayoutId id="2147483670" r:id="rId5"/>
    <p:sldLayoutId id="2147483671" r:id="rId6"/>
    <p:sldLayoutId id="2147483672" r:id="rId7"/>
    <p:sldLayoutId id="21474836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445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9710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61F76137-38F8-4214-BD08-4A3F8ABE796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0225278 w 11277600"/>
              <a:gd name="connsiteY2" fmla="*/ 0 h 6313805"/>
              <a:gd name="connsiteX3" fmla="*/ 11277600 w 11277600"/>
              <a:gd name="connsiteY3" fmla="*/ 1052322 h 6313805"/>
              <a:gd name="connsiteX4" fmla="*/ 11277600 w 11277600"/>
              <a:gd name="connsiteY4" fmla="*/ 5261483 h 6313805"/>
              <a:gd name="connsiteX5" fmla="*/ 10225278 w 11277600"/>
              <a:gd name="connsiteY5" fmla="*/ 6313805 h 6313805"/>
              <a:gd name="connsiteX6" fmla="*/ 1052322 w 11277600"/>
              <a:gd name="connsiteY6" fmla="*/ 6313805 h 6313805"/>
              <a:gd name="connsiteX7" fmla="*/ 0 w 11277600"/>
              <a:gd name="connsiteY7" fmla="*/ 5261483 h 6313805"/>
              <a:gd name="connsiteX8" fmla="*/ 0 w 11277600"/>
              <a:gd name="connsiteY8"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7600" h="6313805" fill="none" extrusionOk="0">
                <a:moveTo>
                  <a:pt x="0" y="1052322"/>
                </a:moveTo>
                <a:cubicBezTo>
                  <a:pt x="-44338" y="463970"/>
                  <a:pt x="557689" y="70780"/>
                  <a:pt x="1052322" y="0"/>
                </a:cubicBezTo>
                <a:cubicBezTo>
                  <a:pt x="4662225" y="130954"/>
                  <a:pt x="8697738" y="43574"/>
                  <a:pt x="10225278" y="0"/>
                </a:cubicBezTo>
                <a:cubicBezTo>
                  <a:pt x="10864462" y="89344"/>
                  <a:pt x="11291193" y="487791"/>
                  <a:pt x="11277600" y="1052322"/>
                </a:cubicBezTo>
                <a:cubicBezTo>
                  <a:pt x="11127161" y="2630918"/>
                  <a:pt x="11363479" y="3842934"/>
                  <a:pt x="11277600" y="5261483"/>
                </a:cubicBezTo>
                <a:cubicBezTo>
                  <a:pt x="11188022" y="5857374"/>
                  <a:pt x="10775721" y="6292596"/>
                  <a:pt x="10225278" y="6313805"/>
                </a:cubicBezTo>
                <a:cubicBezTo>
                  <a:pt x="6513873" y="6469002"/>
                  <a:pt x="2252189" y="6476825"/>
                  <a:pt x="1052322" y="6313805"/>
                </a:cubicBezTo>
                <a:cubicBezTo>
                  <a:pt x="476636" y="6239480"/>
                  <a:pt x="-97167" y="5899400"/>
                  <a:pt x="0" y="5261483"/>
                </a:cubicBezTo>
                <a:cubicBezTo>
                  <a:pt x="64656" y="3314395"/>
                  <a:pt x="-17807" y="1579780"/>
                  <a:pt x="0" y="1052322"/>
                </a:cubicBezTo>
                <a:close/>
              </a:path>
              <a:path w="11277600" h="6313805" stroke="0" extrusionOk="0">
                <a:moveTo>
                  <a:pt x="0" y="1052322"/>
                </a:moveTo>
                <a:cubicBezTo>
                  <a:pt x="-80773" y="421318"/>
                  <a:pt x="367077" y="39057"/>
                  <a:pt x="1052322" y="0"/>
                </a:cubicBezTo>
                <a:cubicBezTo>
                  <a:pt x="5015976" y="132882"/>
                  <a:pt x="6974418" y="-84951"/>
                  <a:pt x="10225278" y="0"/>
                </a:cubicBezTo>
                <a:cubicBezTo>
                  <a:pt x="10730071" y="74597"/>
                  <a:pt x="11267325" y="527935"/>
                  <a:pt x="11277600" y="1052322"/>
                </a:cubicBezTo>
                <a:cubicBezTo>
                  <a:pt x="11297787" y="2673318"/>
                  <a:pt x="11430080" y="3933931"/>
                  <a:pt x="11277600" y="5261483"/>
                </a:cubicBezTo>
                <a:cubicBezTo>
                  <a:pt x="11327926" y="5848634"/>
                  <a:pt x="10836995" y="6250962"/>
                  <a:pt x="10225278" y="6313805"/>
                </a:cubicBezTo>
                <a:cubicBezTo>
                  <a:pt x="9262943" y="6401444"/>
                  <a:pt x="4931395" y="6241126"/>
                  <a:pt x="1052322" y="6313805"/>
                </a:cubicBezTo>
                <a:cubicBezTo>
                  <a:pt x="460592" y="6213203"/>
                  <a:pt x="-58663" y="5924189"/>
                  <a:pt x="0" y="5261483"/>
                </a:cubicBezTo>
                <a:cubicBezTo>
                  <a:pt x="-38581" y="4834734"/>
                  <a:pt x="63341" y="1782718"/>
                  <a:pt x="0" y="1052322"/>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648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5D8FABD-7D33-7039-94F7-FA0C79EE66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1351" y="165178"/>
            <a:ext cx="1571655" cy="1571655"/>
          </a:xfrm>
          <a:prstGeom prst="rect">
            <a:avLst/>
          </a:prstGeom>
        </p:spPr>
      </p:pic>
    </p:spTree>
    <p:extLst>
      <p:ext uri="{BB962C8B-B14F-4D97-AF65-F5344CB8AC3E}">
        <p14:creationId xmlns:p14="http://schemas.microsoft.com/office/powerpoint/2010/main" val="17879677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7.xml"/><Relationship Id="rId5" Type="http://schemas.openxmlformats.org/officeDocument/2006/relationships/image" Target="../media/image48.sv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6.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6.xml"/><Relationship Id="rId5" Type="http://schemas.openxmlformats.org/officeDocument/2006/relationships/image" Target="../media/image12.gi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15.xml"/><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ABE224C6-1C05-7E52-814F-96DF5EFEB6BE}"/>
              </a:ext>
            </a:extLst>
          </p:cNvPr>
          <p:cNvSpPr txBox="1">
            <a:spLocks noChangeArrowheads="1"/>
          </p:cNvSpPr>
          <p:nvPr/>
        </p:nvSpPr>
        <p:spPr bwMode="auto">
          <a:xfrm>
            <a:off x="2112385" y="1021982"/>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7" name="Text Box 14">
            <a:extLst>
              <a:ext uri="{FF2B5EF4-FFF2-40B4-BE49-F238E27FC236}">
                <a16:creationId xmlns:a16="http://schemas.microsoft.com/office/drawing/2014/main" id="{040E0F55-7E11-C3AC-27CB-41476A6AAD42}"/>
              </a:ext>
            </a:extLst>
          </p:cNvPr>
          <p:cNvSpPr txBox="1">
            <a:spLocks noChangeArrowheads="1"/>
          </p:cNvSpPr>
          <p:nvPr/>
        </p:nvSpPr>
        <p:spPr bwMode="auto">
          <a:xfrm>
            <a:off x="1138971" y="3619322"/>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TIẾNG VIỆT </a:t>
            </a: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LỚP 4A7</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 Box 17">
            <a:extLst>
              <a:ext uri="{FF2B5EF4-FFF2-40B4-BE49-F238E27FC236}">
                <a16:creationId xmlns:a16="http://schemas.microsoft.com/office/drawing/2014/main" id="{FFB744FB-FCDA-04C2-AD57-03894F30B880}"/>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11" name="Text Box 18">
            <a:extLst>
              <a:ext uri="{FF2B5EF4-FFF2-40B4-BE49-F238E27FC236}">
                <a16:creationId xmlns:a16="http://schemas.microsoft.com/office/drawing/2014/main" id="{C81C2DB2-2EEF-2B31-19B6-251DB38ECAE2}"/>
              </a:ext>
            </a:extLst>
          </p:cNvPr>
          <p:cNvSpPr txBox="1">
            <a:spLocks noChangeArrowheads="1"/>
          </p:cNvSpPr>
          <p:nvPr/>
        </p:nvSpPr>
        <p:spPr bwMode="auto">
          <a:xfrm>
            <a:off x="4368004" y="4953269"/>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12" name="Picture 11">
            <a:extLst>
              <a:ext uri="{FF2B5EF4-FFF2-40B4-BE49-F238E27FC236}">
                <a16:creationId xmlns:a16="http://schemas.microsoft.com/office/drawing/2014/main" id="{19CD9B7B-425D-94EF-5E2F-BBD876ABA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7339" y="-58674"/>
            <a:ext cx="1562100" cy="1562100"/>
          </a:xfrm>
          <a:prstGeom prst="rect">
            <a:avLst/>
          </a:prstGeom>
        </p:spPr>
      </p:pic>
      <p:pic>
        <p:nvPicPr>
          <p:cNvPr id="16" name="Picture 15">
            <a:extLst>
              <a:ext uri="{FF2B5EF4-FFF2-40B4-BE49-F238E27FC236}">
                <a16:creationId xmlns:a16="http://schemas.microsoft.com/office/drawing/2014/main" id="{2A9BD777-7568-2A45-C130-5FF6524032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009" y="97728"/>
            <a:ext cx="1725318" cy="1249296"/>
          </a:xfrm>
          <a:prstGeom prst="rect">
            <a:avLst/>
          </a:prstGeom>
        </p:spPr>
      </p:pic>
      <p:sp>
        <p:nvSpPr>
          <p:cNvPr id="2" name="Oval 1">
            <a:extLst>
              <a:ext uri="{FF2B5EF4-FFF2-40B4-BE49-F238E27FC236}">
                <a16:creationId xmlns:a16="http://schemas.microsoft.com/office/drawing/2014/main" id="{2D12D18D-4C88-637B-E640-28D304759DA2}"/>
              </a:ext>
            </a:extLst>
          </p:cNvPr>
          <p:cNvSpPr/>
          <p:nvPr/>
        </p:nvSpPr>
        <p:spPr>
          <a:xfrm>
            <a:off x="-1901952" y="-128016"/>
            <a:ext cx="1719072" cy="1700784"/>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Cambria" panose="02040503050406030204" pitchFamily="18" charset="0"/>
                <a:ea typeface="Cambria" panose="02040503050406030204" pitchFamily="18" charset="0"/>
                <a:cs typeface="Arial"/>
                <a:sym typeface="Arial"/>
              </a:rPr>
              <a:t>Dựa vào mẫu đơn trong hoạt động Viết ở Bài 23, viết đơn theo yêu cầu em đã chọn.</a:t>
            </a:r>
            <a:endParaRPr sz="2667" b="1"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62050" y="423979"/>
            <a:ext cx="801438"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325633" y="3777360"/>
              <a:ext cx="4697594" cy="748479"/>
            </a:xfrm>
            <a:prstGeom prst="rect">
              <a:avLst/>
            </a:prstGeom>
            <a:noFill/>
          </p:spPr>
          <p:txBody>
            <a:bodyPr wrap="none" lIns="121920" tIns="60960" rIns="121920" bIns="60960">
              <a:spAutoFit/>
            </a:bodyPr>
            <a:lstStyle/>
            <a:p>
              <a:pPr algn="ctr" defTabSz="1219170">
                <a:buClr>
                  <a:srgbClr val="000000"/>
                </a:buClr>
              </a:pP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được</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gửi</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cho</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455320" y="3777360"/>
              <a:ext cx="4438231" cy="748479"/>
            </a:xfrm>
            <a:prstGeom prst="rect">
              <a:avLst/>
            </a:prstGeom>
            <a:noFill/>
          </p:spPr>
          <p:txBody>
            <a:bodyPr wrap="none" lIns="121920" tIns="60960" rIns="121920" bIns="60960">
              <a:spAutoFit/>
            </a:bodyPr>
            <a:lstStyle/>
            <a:p>
              <a:pPr algn="ctr" defTabSz="1219170">
                <a:buClr>
                  <a:srgbClr val="000000"/>
                </a:buClr>
              </a:pP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Lý do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viết</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là</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gì</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880586" cy="1751825"/>
            <a:chOff x="1209557" y="3516547"/>
            <a:chExt cx="6929732"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8" y="3721581"/>
              <a:ext cx="6485411" cy="1266656"/>
            </a:xfrm>
            <a:prstGeom prst="rect">
              <a:avLst/>
            </a:prstGeom>
            <a:noFill/>
          </p:spPr>
          <p:txBody>
            <a:bodyPr wrap="square" lIns="121920" tIns="60960" rIns="121920" bIns="60960">
              <a:spAutoFit/>
            </a:bodyPr>
            <a:lstStyle/>
            <a:p>
              <a:pPr algn="ctr" defTabSz="1219170">
                <a:buClr>
                  <a:srgbClr val="000000"/>
                </a:buClr>
              </a:pP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Các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mục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trong</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được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trình</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bày</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như</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thế</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nào</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CỘNG HÒA XÃ HỘI CHỦ NGHĨA VIỆT NAM</a:t>
            </a:r>
            <a:b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Độc lập - Tự do - Hạnh phúc</a:t>
            </a:r>
            <a:b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______________________</a:t>
            </a:r>
          </a:p>
          <a:p>
            <a:pPr algn="r"/>
            <a:r>
              <a:rPr lang="vi-VN" i="1" dirty="0">
                <a:solidFill>
                  <a:srgbClr val="002060"/>
                </a:solidFill>
                <a:latin typeface="Cambria" panose="02040503050406030204" pitchFamily="18" charset="0"/>
                <a:ea typeface="Cambria" panose="02040503050406030204" pitchFamily="18" charset="0"/>
                <a:cs typeface="Calibri" panose="020F0502020204030204" pitchFamily="34" charset="0"/>
              </a:rPr>
              <a:t>Hà Nội ngày 11 tháng 9 năm 202</a:t>
            </a:r>
            <a:r>
              <a:rPr lang="en-US" i="1" dirty="0">
                <a:solidFill>
                  <a:srgbClr val="002060"/>
                </a:solidFill>
                <a:latin typeface="Cambria" panose="02040503050406030204" pitchFamily="18" charset="0"/>
                <a:ea typeface="Cambria" panose="02040503050406030204" pitchFamily="18" charset="0"/>
                <a:cs typeface="Calibri" panose="020F0502020204030204" pitchFamily="34" charset="0"/>
              </a:rPr>
              <a:t>5</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ĐƠN XIN THAM GIA CÂU LẠC BỘ BÓNG ĐÁ</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Kính gửi: Ban chủ nhiệm Câu lạc bộ Bóng đá Trường Tiểu học Dịch Vọng A</a:t>
            </a:r>
          </a:p>
          <a:p>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tên là: Nguyễn Tiến Đạt</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Sinh ngày 29 tháng 5 năm 2014. Nam (nữ): Nam</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Nơi ở: Ngõ 130 Xuân Thủy, Cầu Giấy, Hà Nội</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Học sinh lớp: 4B Trường Tiểu học Dịch Vọng A</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xin hứa thực hiện đúng mọi quy định của Câu lạc bộ.</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xin trân trọng cảm ơn</a:t>
            </a: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Người làm đơn</a:t>
            </a: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Đạt</a:t>
            </a: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Nguyễn Tiến Đạt</a:t>
            </a:r>
          </a:p>
        </p:txBody>
      </p:sp>
      <p:sp>
        <p:nvSpPr>
          <p:cNvPr id="2" name="Flowchart: Terminator 1">
            <a:extLst>
              <a:ext uri="{FF2B5EF4-FFF2-40B4-BE49-F238E27FC236}">
                <a16:creationId xmlns:a16="http://schemas.microsoft.com/office/drawing/2014/main" id="{178ACE4A-9B02-81A8-DBAA-BF86007DC07F}"/>
              </a:ext>
            </a:extLst>
          </p:cNvPr>
          <p:cNvSpPr/>
          <p:nvPr/>
        </p:nvSpPr>
        <p:spPr>
          <a:xfrm>
            <a:off x="3245755" y="296919"/>
            <a:ext cx="5845082" cy="667512"/>
          </a:xfrm>
          <a:prstGeom prst="flowChartTerminator">
            <a:avLst/>
          </a:prstGeom>
          <a:solidFill>
            <a:schemeClr val="bg1"/>
          </a:solidFill>
          <a:ln w="349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Viết đơn xin nghỉ học</a:t>
            </a:r>
          </a:p>
        </p:txBody>
      </p:sp>
    </p:spTree>
    <p:extLst>
      <p:ext uri="{BB962C8B-B14F-4D97-AF65-F5344CB8AC3E}">
        <p14:creationId xmlns:p14="http://schemas.microsoft.com/office/powerpoint/2010/main" val="1053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CỘNG HÒA XÃ HỘI CHỦ NGHĨA VIỆT NAM</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Độc lập – Tự do – Hạnh phúc</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____________________</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ĐƠN XIN PHÉP NGHỈ HỌC</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Kính gửi: Cô giáo chủ nhiệm lớp 4A</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                Các thầy, cô giáo bộ môn Trường Tiểu học Trung Yên</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tên là: Hoàng Văn Minh – Học sinh lớp: 4A</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xin hứa sẽ chép bài đầy đủ khi đến lớp.</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xin chân thành cảm ơn!</a:t>
            </a:r>
            <a:endParaRPr lang="en-US"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just"/>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824737789"/>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latin typeface="Cambria" panose="02040503050406030204" pitchFamily="18" charset="0"/>
                          <a:ea typeface="Cambria" panose="02040503050406030204" pitchFamily="18" charset="0"/>
                        </a:rPr>
                        <a:t>Ý </a:t>
                      </a:r>
                      <a:r>
                        <a:rPr lang="en-US" dirty="0" err="1">
                          <a:solidFill>
                            <a:srgbClr val="002060"/>
                          </a:solidFill>
                          <a:effectLst/>
                          <a:latin typeface="Cambria" panose="02040503050406030204" pitchFamily="18" charset="0"/>
                          <a:ea typeface="Cambria" panose="02040503050406030204" pitchFamily="18" charset="0"/>
                        </a:rPr>
                        <a:t>kiến</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của</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phụ</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huynh</a:t>
                      </a:r>
                      <a:endParaRPr lang="en-US" dirty="0">
                        <a:solidFill>
                          <a:srgbClr val="00206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tcPr>
                </a:tc>
                <a:tc>
                  <a:txBody>
                    <a:bodyPr/>
                    <a:lstStyle/>
                    <a:p>
                      <a:pPr algn="ctr"/>
                      <a:r>
                        <a:rPr lang="en-US" i="1" dirty="0">
                          <a:solidFill>
                            <a:srgbClr val="002060"/>
                          </a:solidFill>
                          <a:effectLst/>
                          <a:latin typeface="Cambria" panose="02040503050406030204" pitchFamily="18" charset="0"/>
                          <a:ea typeface="Cambria" panose="02040503050406030204" pitchFamily="18" charset="0"/>
                        </a:rPr>
                        <a:t>Hà </a:t>
                      </a:r>
                      <a:r>
                        <a:rPr lang="en-US" i="1" dirty="0" err="1">
                          <a:solidFill>
                            <a:srgbClr val="002060"/>
                          </a:solidFill>
                          <a:effectLst/>
                          <a:latin typeface="Cambria" panose="02040503050406030204" pitchFamily="18" charset="0"/>
                          <a:ea typeface="Cambria" panose="02040503050406030204" pitchFamily="18" charset="0"/>
                        </a:rPr>
                        <a:t>Nội</a:t>
                      </a:r>
                      <a:r>
                        <a:rPr lang="en-US" i="1" dirty="0">
                          <a:solidFill>
                            <a:srgbClr val="002060"/>
                          </a:solidFill>
                          <a:effectLst/>
                          <a:latin typeface="Cambria" panose="02040503050406030204" pitchFamily="18" charset="0"/>
                          <a:ea typeface="Cambria" panose="02040503050406030204" pitchFamily="18" charset="0"/>
                        </a:rPr>
                        <a:t>, </a:t>
                      </a:r>
                      <a:r>
                        <a:rPr lang="en-US" i="1" dirty="0" err="1">
                          <a:solidFill>
                            <a:srgbClr val="002060"/>
                          </a:solidFill>
                          <a:effectLst/>
                          <a:latin typeface="Cambria" panose="02040503050406030204" pitchFamily="18" charset="0"/>
                          <a:ea typeface="Cambria" panose="02040503050406030204" pitchFamily="18" charset="0"/>
                        </a:rPr>
                        <a:t>ngày</a:t>
                      </a:r>
                      <a:r>
                        <a:rPr lang="en-US" i="1" dirty="0">
                          <a:solidFill>
                            <a:srgbClr val="002060"/>
                          </a:solidFill>
                          <a:effectLst/>
                          <a:latin typeface="Cambria" panose="02040503050406030204" pitchFamily="18" charset="0"/>
                          <a:ea typeface="Cambria" panose="02040503050406030204" pitchFamily="18" charset="0"/>
                        </a:rPr>
                        <a:t> 10 </a:t>
                      </a:r>
                      <a:r>
                        <a:rPr lang="en-US" i="1" dirty="0" err="1">
                          <a:solidFill>
                            <a:srgbClr val="002060"/>
                          </a:solidFill>
                          <a:effectLst/>
                          <a:latin typeface="Cambria" panose="02040503050406030204" pitchFamily="18" charset="0"/>
                          <a:ea typeface="Cambria" panose="02040503050406030204" pitchFamily="18" charset="0"/>
                        </a:rPr>
                        <a:t>tháng</a:t>
                      </a:r>
                      <a:r>
                        <a:rPr lang="en-US" i="1" dirty="0">
                          <a:solidFill>
                            <a:srgbClr val="002060"/>
                          </a:solidFill>
                          <a:effectLst/>
                          <a:latin typeface="Cambria" panose="02040503050406030204" pitchFamily="18" charset="0"/>
                          <a:ea typeface="Cambria" panose="02040503050406030204" pitchFamily="18" charset="0"/>
                        </a:rPr>
                        <a:t> 3 </a:t>
                      </a:r>
                      <a:r>
                        <a:rPr lang="en-US" i="1" dirty="0" err="1">
                          <a:solidFill>
                            <a:srgbClr val="002060"/>
                          </a:solidFill>
                          <a:effectLst/>
                          <a:latin typeface="Cambria" panose="02040503050406030204" pitchFamily="18" charset="0"/>
                          <a:ea typeface="Cambria" panose="02040503050406030204" pitchFamily="18" charset="0"/>
                        </a:rPr>
                        <a:t>năm</a:t>
                      </a:r>
                      <a:r>
                        <a:rPr lang="en-US" i="1" dirty="0">
                          <a:solidFill>
                            <a:srgbClr val="002060"/>
                          </a:solidFill>
                          <a:effectLst/>
                          <a:latin typeface="Cambria" panose="02040503050406030204" pitchFamily="18" charset="0"/>
                          <a:ea typeface="Cambria" panose="02040503050406030204" pitchFamily="18" charset="0"/>
                        </a:rPr>
                        <a:t> 2025</a:t>
                      </a:r>
                      <a:endParaRPr lang="en-US" dirty="0">
                        <a:solidFill>
                          <a:srgbClr val="002060"/>
                        </a:solidFill>
                        <a:effectLst/>
                        <a:latin typeface="Cambria" panose="02040503050406030204" pitchFamily="18" charset="0"/>
                        <a:ea typeface="Cambria" panose="02040503050406030204" pitchFamily="18" charset="0"/>
                      </a:endParaRPr>
                    </a:p>
                    <a:p>
                      <a:pPr algn="ctr"/>
                      <a:r>
                        <a:rPr lang="en-US" dirty="0">
                          <a:solidFill>
                            <a:srgbClr val="002060"/>
                          </a:solidFill>
                          <a:effectLst/>
                          <a:latin typeface="Cambria" panose="02040503050406030204" pitchFamily="18" charset="0"/>
                          <a:ea typeface="Cambria" panose="02040503050406030204" pitchFamily="18" charset="0"/>
                        </a:rPr>
                        <a:t>Minh</a:t>
                      </a:r>
                    </a:p>
                    <a:p>
                      <a:pPr algn="ctr"/>
                      <a:r>
                        <a:rPr lang="en-US" dirty="0">
                          <a:solidFill>
                            <a:srgbClr val="002060"/>
                          </a:solidFill>
                          <a:effectLst/>
                          <a:latin typeface="Cambria" panose="02040503050406030204" pitchFamily="18" charset="0"/>
                          <a:ea typeface="Cambria" panose="02040503050406030204" pitchFamily="18" charset="0"/>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
        <p:nvSpPr>
          <p:cNvPr id="2" name="Flowchart: Terminator 1">
            <a:extLst>
              <a:ext uri="{FF2B5EF4-FFF2-40B4-BE49-F238E27FC236}">
                <a16:creationId xmlns:a16="http://schemas.microsoft.com/office/drawing/2014/main" id="{3DF58D1D-46F1-E945-08A5-0B2AF9D4088B}"/>
              </a:ext>
            </a:extLst>
          </p:cNvPr>
          <p:cNvSpPr/>
          <p:nvPr/>
        </p:nvSpPr>
        <p:spPr>
          <a:xfrm>
            <a:off x="3245755" y="296919"/>
            <a:ext cx="5845082" cy="667512"/>
          </a:xfrm>
          <a:prstGeom prst="flowChartTerminator">
            <a:avLst/>
          </a:prstGeom>
          <a:solidFill>
            <a:schemeClr val="bg1"/>
          </a:solidFill>
          <a:ln w="349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Viết đơn xin nghỉ học</a:t>
            </a:r>
          </a:p>
        </p:txBody>
      </p:sp>
    </p:spTree>
    <p:extLst>
      <p:ext uri="{BB962C8B-B14F-4D97-AF65-F5344CB8AC3E}">
        <p14:creationId xmlns:p14="http://schemas.microsoft.com/office/powerpoint/2010/main" val="3827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9483A-11D5-6179-7571-691F0264A16B}"/>
              </a:ext>
            </a:extLst>
          </p:cNvPr>
          <p:cNvPicPr>
            <a:picLocks noChangeAspect="1"/>
          </p:cNvPicPr>
          <p:nvPr/>
        </p:nvPicPr>
        <p:blipFill>
          <a:blip r:embed="rId2"/>
          <a:stretch>
            <a:fillRect/>
          </a:stretch>
        </p:blipFill>
        <p:spPr>
          <a:xfrm>
            <a:off x="339756" y="1454992"/>
            <a:ext cx="5291787" cy="4529721"/>
          </a:xfrm>
          <a:prstGeom prst="rect">
            <a:avLst/>
          </a:prstGeom>
        </p:spPr>
      </p:pic>
      <p:pic>
        <p:nvPicPr>
          <p:cNvPr id="2" name="Picture 1">
            <a:extLst>
              <a:ext uri="{FF2B5EF4-FFF2-40B4-BE49-F238E27FC236}">
                <a16:creationId xmlns:a16="http://schemas.microsoft.com/office/drawing/2014/main" id="{4261733D-4489-47AE-193E-54611B3D560A}"/>
              </a:ext>
            </a:extLst>
          </p:cNvPr>
          <p:cNvPicPr>
            <a:picLocks noChangeAspect="1"/>
          </p:cNvPicPr>
          <p:nvPr/>
        </p:nvPicPr>
        <p:blipFill>
          <a:blip r:embed="rId3"/>
          <a:stretch>
            <a:fillRect/>
          </a:stretch>
        </p:blipFill>
        <p:spPr>
          <a:xfrm>
            <a:off x="5348967" y="1154995"/>
            <a:ext cx="6303810" cy="4548010"/>
          </a:xfrm>
          <a:prstGeom prst="rect">
            <a:avLst/>
          </a:prstGeom>
        </p:spPr>
      </p:pic>
    </p:spTree>
    <p:extLst>
      <p:ext uri="{BB962C8B-B14F-4D97-AF65-F5344CB8AC3E}">
        <p14:creationId xmlns:p14="http://schemas.microsoft.com/office/powerpoint/2010/main" val="6919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F5BAC-B6A9-B679-F0CA-E6130E587A31}"/>
              </a:ext>
            </a:extLst>
          </p:cNvPr>
          <p:cNvSpPr txBox="1"/>
          <p:nvPr/>
        </p:nvSpPr>
        <p:spPr>
          <a:xfrm>
            <a:off x="1371599" y="447133"/>
            <a:ext cx="10504583" cy="1323439"/>
          </a:xfrm>
          <a:prstGeom prst="rect">
            <a:avLst/>
          </a:prstGeom>
          <a:noFill/>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Hoàn thiện lại bài viết đơn của mình và kể lại cho người thân nghe</a:t>
            </a:r>
          </a:p>
        </p:txBody>
      </p:sp>
      <p:pic>
        <p:nvPicPr>
          <p:cNvPr id="6" name="Đồ họa 3">
            <a:extLst>
              <a:ext uri="{FF2B5EF4-FFF2-40B4-BE49-F238E27FC236}">
                <a16:creationId xmlns:a16="http://schemas.microsoft.com/office/drawing/2014/main" id="{5CE81C47-CBF0-5676-2B9D-0075261874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1607" y="1713037"/>
            <a:ext cx="2235673" cy="4811042"/>
          </a:xfrm>
          <a:prstGeom prst="rect">
            <a:avLst/>
          </a:prstGeom>
        </p:spPr>
      </p:pic>
      <p:grpSp>
        <p:nvGrpSpPr>
          <p:cNvPr id="13" name="Group 12">
            <a:extLst>
              <a:ext uri="{FF2B5EF4-FFF2-40B4-BE49-F238E27FC236}">
                <a16:creationId xmlns:a16="http://schemas.microsoft.com/office/drawing/2014/main" id="{3A135660-7839-5573-16A5-4E45B9615C3A}"/>
              </a:ext>
            </a:extLst>
          </p:cNvPr>
          <p:cNvGrpSpPr/>
          <p:nvPr/>
        </p:nvGrpSpPr>
        <p:grpSpPr>
          <a:xfrm>
            <a:off x="3502648" y="1649042"/>
            <a:ext cx="6721004" cy="4922519"/>
            <a:chOff x="3502648" y="1649042"/>
            <a:chExt cx="6721004" cy="4922519"/>
          </a:xfrm>
        </p:grpSpPr>
        <p:grpSp>
          <p:nvGrpSpPr>
            <p:cNvPr id="7" name="Group 6">
              <a:extLst>
                <a:ext uri="{FF2B5EF4-FFF2-40B4-BE49-F238E27FC236}">
                  <a16:creationId xmlns:a16="http://schemas.microsoft.com/office/drawing/2014/main" id="{C0070C78-1326-43AC-996D-206ED1284511}"/>
                </a:ext>
              </a:extLst>
            </p:cNvPr>
            <p:cNvGrpSpPr/>
            <p:nvPr/>
          </p:nvGrpSpPr>
          <p:grpSpPr>
            <a:xfrm>
              <a:off x="3502648" y="1665555"/>
              <a:ext cx="6721004" cy="4906006"/>
              <a:chOff x="3502648" y="1665555"/>
              <a:chExt cx="6721004" cy="4906006"/>
            </a:xfrm>
          </p:grpSpPr>
          <p:pic>
            <p:nvPicPr>
              <p:cNvPr id="4" name="Đồ họa 2">
                <a:extLst>
                  <a:ext uri="{FF2B5EF4-FFF2-40B4-BE49-F238E27FC236}">
                    <a16:creationId xmlns:a16="http://schemas.microsoft.com/office/drawing/2014/main" id="{65A7AE92-F609-781E-F495-DC262E259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2648" y="1665555"/>
                <a:ext cx="6721004" cy="4906006"/>
              </a:xfrm>
              <a:prstGeom prst="rect">
                <a:avLst/>
              </a:prstGeom>
            </p:spPr>
          </p:pic>
          <p:sp>
            <p:nvSpPr>
              <p:cNvPr id="5" name="Rectangle 4">
                <a:extLst>
                  <a:ext uri="{FF2B5EF4-FFF2-40B4-BE49-F238E27FC236}">
                    <a16:creationId xmlns:a16="http://schemas.microsoft.com/office/drawing/2014/main" id="{EF060B26-2F0E-7285-5FDF-183102EB60F8}"/>
                  </a:ext>
                </a:extLst>
              </p:cNvPr>
              <p:cNvSpPr/>
              <p:nvPr/>
            </p:nvSpPr>
            <p:spPr>
              <a:xfrm>
                <a:off x="5607585" y="1665555"/>
                <a:ext cx="1575412" cy="245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1D608DAD-EDB8-630A-CAF8-1A1889DBAFA5}"/>
                </a:ext>
              </a:extLst>
            </p:cNvPr>
            <p:cNvSpPr/>
            <p:nvPr/>
          </p:nvSpPr>
          <p:spPr>
            <a:xfrm>
              <a:off x="7182997" y="1649042"/>
              <a:ext cx="1575412" cy="245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0338EB9-CEA3-9AAF-E1C6-167D567242C0}"/>
                </a:ext>
              </a:extLst>
            </p:cNvPr>
            <p:cNvSpPr/>
            <p:nvPr/>
          </p:nvSpPr>
          <p:spPr>
            <a:xfrm>
              <a:off x="8499689" y="1713037"/>
              <a:ext cx="890615" cy="138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Đồ họa 2">
            <a:extLst>
              <a:ext uri="{FF2B5EF4-FFF2-40B4-BE49-F238E27FC236}">
                <a16:creationId xmlns:a16="http://schemas.microsoft.com/office/drawing/2014/main" id="{F75C903D-EDD5-2A41-EB0C-978063E459CD}"/>
              </a:ext>
            </a:extLst>
          </p:cNvPr>
          <p:cNvPicPr>
            <a:picLocks noChangeAspect="1"/>
          </p:cNvPicPr>
          <p:nvPr/>
        </p:nvPicPr>
        <p:blipFill>
          <a:blip r:embed="rId4">
            <a:extLst>
              <a:ext uri="{96DAC541-7B7A-43D3-8B79-37D633B846F1}">
                <asvg:svgBlip xmlns:asvg="http://schemas.microsoft.com/office/drawing/2016/SVG/main" r:embed="rId5"/>
              </a:ext>
            </a:extLst>
          </a:blip>
          <a:srcRect l="54134" r="21439" b="50228"/>
          <a:stretch/>
        </p:blipFill>
        <p:spPr>
          <a:xfrm>
            <a:off x="6015628" y="1713037"/>
            <a:ext cx="1641763" cy="2441807"/>
          </a:xfrm>
          <a:prstGeom prst="rect">
            <a:avLst/>
          </a:prstGeom>
        </p:spPr>
      </p:pic>
    </p:spTree>
    <p:extLst>
      <p:ext uri="{BB962C8B-B14F-4D97-AF65-F5344CB8AC3E}">
        <p14:creationId xmlns:p14="http://schemas.microsoft.com/office/powerpoint/2010/main" val="31188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17EE5DF-32A8-22B7-6479-14AED2F73F99}"/>
              </a:ext>
            </a:extLst>
          </p:cNvPr>
          <p:cNvGrpSpPr/>
          <p:nvPr/>
        </p:nvGrpSpPr>
        <p:grpSpPr>
          <a:xfrm>
            <a:off x="1731613" y="1305286"/>
            <a:ext cx="5613946" cy="4840613"/>
            <a:chOff x="-735220" y="1519195"/>
            <a:chExt cx="7476653" cy="5275829"/>
          </a:xfrm>
        </p:grpSpPr>
        <p:pic>
          <p:nvPicPr>
            <p:cNvPr id="8" name="图片 4">
              <a:extLst>
                <a:ext uri="{FF2B5EF4-FFF2-40B4-BE49-F238E27FC236}">
                  <a16:creationId xmlns:a16="http://schemas.microsoft.com/office/drawing/2014/main" id="{68BBFAC2-7D51-F1A4-4990-FCD07C75C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20" y="1519195"/>
              <a:ext cx="7476653" cy="5275829"/>
            </a:xfrm>
            <a:prstGeom prst="rect">
              <a:avLst/>
            </a:prstGeom>
          </p:spPr>
        </p:pic>
        <p:sp>
          <p:nvSpPr>
            <p:cNvPr id="9" name="TextBox 8">
              <a:extLst>
                <a:ext uri="{FF2B5EF4-FFF2-40B4-BE49-F238E27FC236}">
                  <a16:creationId xmlns:a16="http://schemas.microsoft.com/office/drawing/2014/main" id="{C1F48A7B-714B-D55A-DBE9-BE79C68B8180}"/>
                </a:ext>
              </a:extLst>
            </p:cNvPr>
            <p:cNvSpPr txBox="1"/>
            <p:nvPr/>
          </p:nvSpPr>
          <p:spPr>
            <a:xfrm>
              <a:off x="1194953" y="3199474"/>
              <a:ext cx="3923897" cy="19152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Chia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sẻ</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bài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học</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với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người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thân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E108FD8F-B61E-5255-D9B9-2F054A3A8385}"/>
              </a:ext>
            </a:extLst>
          </p:cNvPr>
          <p:cNvGrpSpPr/>
          <p:nvPr/>
        </p:nvGrpSpPr>
        <p:grpSpPr>
          <a:xfrm>
            <a:off x="5812303" y="1305286"/>
            <a:ext cx="5545282" cy="4781408"/>
            <a:chOff x="5089430" y="1551459"/>
            <a:chExt cx="7385206" cy="5211300"/>
          </a:xfrm>
        </p:grpSpPr>
        <p:pic>
          <p:nvPicPr>
            <p:cNvPr id="11" name="图片 3">
              <a:extLst>
                <a:ext uri="{FF2B5EF4-FFF2-40B4-BE49-F238E27FC236}">
                  <a16:creationId xmlns:a16="http://schemas.microsoft.com/office/drawing/2014/main" id="{5E398C97-561E-93D7-F7DF-49ECE6123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30" y="1551459"/>
              <a:ext cx="7385206" cy="5211300"/>
            </a:xfrm>
            <a:prstGeom prst="rect">
              <a:avLst/>
            </a:prstGeom>
          </p:spPr>
        </p:pic>
        <p:sp>
          <p:nvSpPr>
            <p:cNvPr id="12" name="TextBox 11">
              <a:extLst>
                <a:ext uri="{FF2B5EF4-FFF2-40B4-BE49-F238E27FC236}">
                  <a16:creationId xmlns:a16="http://schemas.microsoft.com/office/drawing/2014/main" id="{50EC834C-5982-3850-A85A-BA553A85F7D0}"/>
                </a:ext>
              </a:extLst>
            </p:cNvPr>
            <p:cNvSpPr txBox="1"/>
            <p:nvPr/>
          </p:nvSpPr>
          <p:spPr>
            <a:xfrm>
              <a:off x="6838838" y="3433834"/>
              <a:ext cx="4112581"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Chuẩn</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bị</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bài</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mới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77F1B0BF-D60C-4F4A-A2D7-21EB06092A9E}"/>
              </a:ext>
            </a:extLst>
          </p:cNvPr>
          <p:cNvPicPr>
            <a:picLocks noChangeAspect="1"/>
          </p:cNvPicPr>
          <p:nvPr/>
        </p:nvPicPr>
        <p:blipFill>
          <a:blip r:embed="rId4"/>
          <a:stretch>
            <a:fillRect/>
          </a:stretch>
        </p:blipFill>
        <p:spPr>
          <a:xfrm>
            <a:off x="4050415" y="550474"/>
            <a:ext cx="8699746" cy="1322947"/>
          </a:xfrm>
          <a:prstGeom prst="rect">
            <a:avLst/>
          </a:prstGeom>
        </p:spPr>
      </p:pic>
    </p:spTree>
    <p:extLst>
      <p:ext uri="{BB962C8B-B14F-4D97-AF65-F5344CB8AC3E}">
        <p14:creationId xmlns:p14="http://schemas.microsoft.com/office/powerpoint/2010/main" val="42692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106DE-B08E-2F00-6CE6-AAB6407D1EE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AC21369-8434-311D-C0C4-7435710FC17A}"/>
              </a:ext>
            </a:extLst>
          </p:cNvPr>
          <p:cNvPicPr>
            <a:picLocks noChangeAspect="1"/>
          </p:cNvPicPr>
          <p:nvPr/>
        </p:nvPicPr>
        <p:blipFill>
          <a:blip r:embed="rId2"/>
          <a:stretch>
            <a:fillRect/>
          </a:stretch>
        </p:blipFill>
        <p:spPr>
          <a:xfrm>
            <a:off x="804213" y="1539766"/>
            <a:ext cx="5291787" cy="4529721"/>
          </a:xfrm>
          <a:prstGeom prst="rect">
            <a:avLst/>
          </a:prstGeom>
        </p:spPr>
      </p:pic>
      <p:pic>
        <p:nvPicPr>
          <p:cNvPr id="2" name="Picture 1">
            <a:extLst>
              <a:ext uri="{FF2B5EF4-FFF2-40B4-BE49-F238E27FC236}">
                <a16:creationId xmlns:a16="http://schemas.microsoft.com/office/drawing/2014/main" id="{A10468E7-4E26-0CB0-7D58-C5596B31AEC3}"/>
              </a:ext>
            </a:extLst>
          </p:cNvPr>
          <p:cNvPicPr>
            <a:picLocks noChangeAspect="1"/>
          </p:cNvPicPr>
          <p:nvPr/>
        </p:nvPicPr>
        <p:blipFill>
          <a:blip r:embed="rId3"/>
          <a:stretch>
            <a:fillRect/>
          </a:stretch>
        </p:blipFill>
        <p:spPr>
          <a:xfrm>
            <a:off x="5928147" y="1148898"/>
            <a:ext cx="4907705" cy="4560203"/>
          </a:xfrm>
          <a:prstGeom prst="rect">
            <a:avLst/>
          </a:prstGeom>
        </p:spPr>
      </p:pic>
    </p:spTree>
    <p:extLst>
      <p:ext uri="{BB962C8B-B14F-4D97-AF65-F5344CB8AC3E}">
        <p14:creationId xmlns:p14="http://schemas.microsoft.com/office/powerpoint/2010/main" val="34056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mbria" panose="02040503050406030204" pitchFamily="18" charset="0"/>
                <a:ea typeface="Cambria" panose="02040503050406030204" pitchFamily="18" charset="0"/>
              </a:endParaRPr>
            </a:p>
          </p:txBody>
        </p:sp>
        <p:sp>
          <p:nvSpPr>
            <p:cNvPr id="28" name="Rectangle 27"/>
            <p:cNvSpPr/>
            <p:nvPr/>
          </p:nvSpPr>
          <p:spPr>
            <a:xfrm>
              <a:off x="4270795" y="674491"/>
              <a:ext cx="6590649" cy="897105"/>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thức</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đơn</a:t>
              </a:r>
              <a:endParaRPr lang="en-US" sz="48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mbria" panose="02040503050406030204" pitchFamily="18" charset="0"/>
                <a:ea typeface="Cambria" panose="02040503050406030204" pitchFamily="18"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28" name="Rectangle 27"/>
            <p:cNvSpPr/>
            <p:nvPr/>
          </p:nvSpPr>
          <p:spPr>
            <a:xfrm>
              <a:off x="4402436" y="674491"/>
              <a:ext cx="6327372" cy="897105"/>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nội</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D2D71B-AEA7-1109-484A-9D2F33701B59}"/>
              </a:ext>
            </a:extLst>
          </p:cNvPr>
          <p:cNvPicPr>
            <a:picLocks noChangeAspect="1"/>
          </p:cNvPicPr>
          <p:nvPr/>
        </p:nvPicPr>
        <p:blipFill>
          <a:blip r:embed="rId2"/>
          <a:stretch>
            <a:fillRect/>
          </a:stretch>
        </p:blipFill>
        <p:spPr>
          <a:xfrm>
            <a:off x="4274819" y="3810558"/>
            <a:ext cx="3189539" cy="3166998"/>
          </a:xfrm>
          <a:prstGeom prst="rect">
            <a:avLst/>
          </a:prstGeom>
        </p:spPr>
      </p:pic>
      <p:pic>
        <p:nvPicPr>
          <p:cNvPr id="12" name="Graphic 11">
            <a:extLst>
              <a:ext uri="{FF2B5EF4-FFF2-40B4-BE49-F238E27FC236}">
                <a16:creationId xmlns:a16="http://schemas.microsoft.com/office/drawing/2014/main" id="{022B3B5C-40BB-DBDC-DC19-B094001D54E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1999"/>
          <a:stretch/>
        </p:blipFill>
        <p:spPr>
          <a:xfrm>
            <a:off x="8297635" y="3126587"/>
            <a:ext cx="1959493" cy="3705505"/>
          </a:xfrm>
          <a:prstGeom prst="rect">
            <a:avLst/>
          </a:prstGeom>
        </p:spPr>
      </p:pic>
      <p:pic>
        <p:nvPicPr>
          <p:cNvPr id="13" name="Graphic 12">
            <a:extLst>
              <a:ext uri="{FF2B5EF4-FFF2-40B4-BE49-F238E27FC236}">
                <a16:creationId xmlns:a16="http://schemas.microsoft.com/office/drawing/2014/main" id="{02ED6E2F-478B-0351-8CF5-5AE07F023E7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7919" r="64927"/>
          <a:stretch/>
        </p:blipFill>
        <p:spPr>
          <a:xfrm>
            <a:off x="6848317" y="3047442"/>
            <a:ext cx="837110" cy="931136"/>
          </a:xfrm>
          <a:prstGeom prst="rect">
            <a:avLst/>
          </a:prstGeom>
        </p:spPr>
      </p:pic>
      <p:pic>
        <p:nvPicPr>
          <p:cNvPr id="14" name="Graphic 13">
            <a:extLst>
              <a:ext uri="{FF2B5EF4-FFF2-40B4-BE49-F238E27FC236}">
                <a16:creationId xmlns:a16="http://schemas.microsoft.com/office/drawing/2014/main" id="{87E2EA2B-6B04-37EE-2211-5BA11AAC1C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9887" y="3149986"/>
            <a:ext cx="1351090" cy="915872"/>
          </a:xfrm>
          <a:prstGeom prst="rect">
            <a:avLst/>
          </a:prstGeom>
        </p:spPr>
      </p:pic>
      <p:pic>
        <p:nvPicPr>
          <p:cNvPr id="15" name="Graphic 14">
            <a:extLst>
              <a:ext uri="{FF2B5EF4-FFF2-40B4-BE49-F238E27FC236}">
                <a16:creationId xmlns:a16="http://schemas.microsoft.com/office/drawing/2014/main" id="{6C7C6A33-BFEE-DF11-2BAA-A76770CE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2543" y="3492034"/>
            <a:ext cx="2119428" cy="3485521"/>
          </a:xfrm>
          <a:prstGeom prst="rect">
            <a:avLst/>
          </a:prstGeom>
        </p:spPr>
      </p:pic>
      <p:pic>
        <p:nvPicPr>
          <p:cNvPr id="16" name="Graphic 15">
            <a:extLst>
              <a:ext uri="{FF2B5EF4-FFF2-40B4-BE49-F238E27FC236}">
                <a16:creationId xmlns:a16="http://schemas.microsoft.com/office/drawing/2014/main" id="{E601E9F3-2FAC-7F40-E62A-86614B15F7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6193" y="4260434"/>
            <a:ext cx="1416197" cy="1174650"/>
          </a:xfrm>
          <a:prstGeom prst="rect">
            <a:avLst/>
          </a:prstGeom>
        </p:spPr>
      </p:pic>
      <p:pic>
        <p:nvPicPr>
          <p:cNvPr id="3" name="Picture 2">
            <a:extLst>
              <a:ext uri="{FF2B5EF4-FFF2-40B4-BE49-F238E27FC236}">
                <a16:creationId xmlns:a16="http://schemas.microsoft.com/office/drawing/2014/main" id="{A5DDE786-8171-14E7-68C4-27D4ED655860}"/>
              </a:ext>
            </a:extLst>
          </p:cNvPr>
          <p:cNvPicPr>
            <a:picLocks noChangeAspect="1"/>
          </p:cNvPicPr>
          <p:nvPr/>
        </p:nvPicPr>
        <p:blipFill>
          <a:blip r:embed="rId13"/>
          <a:stretch>
            <a:fillRect/>
          </a:stretch>
        </p:blipFill>
        <p:spPr>
          <a:xfrm>
            <a:off x="4829977" y="0"/>
            <a:ext cx="2085013" cy="1457070"/>
          </a:xfrm>
          <a:prstGeom prst="rect">
            <a:avLst/>
          </a:prstGeom>
        </p:spPr>
      </p:pic>
      <p:pic>
        <p:nvPicPr>
          <p:cNvPr id="7" name="Picture 6">
            <a:extLst>
              <a:ext uri="{FF2B5EF4-FFF2-40B4-BE49-F238E27FC236}">
                <a16:creationId xmlns:a16="http://schemas.microsoft.com/office/drawing/2014/main" id="{D71E22AE-6194-BEC8-5F81-5170FF162D07}"/>
              </a:ext>
            </a:extLst>
          </p:cNvPr>
          <p:cNvPicPr>
            <a:picLocks noChangeAspect="1"/>
          </p:cNvPicPr>
          <p:nvPr/>
        </p:nvPicPr>
        <p:blipFill>
          <a:blip r:embed="rId14"/>
          <a:stretch>
            <a:fillRect/>
          </a:stretch>
        </p:blipFill>
        <p:spPr>
          <a:xfrm>
            <a:off x="1626774" y="860332"/>
            <a:ext cx="8321761" cy="4541914"/>
          </a:xfrm>
          <a:prstGeom prst="rect">
            <a:avLst/>
          </a:prstGeom>
        </p:spPr>
      </p:pic>
    </p:spTree>
    <p:extLst>
      <p:ext uri="{BB962C8B-B14F-4D97-AF65-F5344CB8AC3E}">
        <p14:creationId xmlns:p14="http://schemas.microsoft.com/office/powerpoint/2010/main" val="41505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062716" y="1651619"/>
            <a:ext cx="7878726"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Đề 2: Viết đơn xin nghỉ một buổi học</a:t>
            </a:r>
            <a:endParaRPr lang="en-US" sz="9600" b="1" kern="0" spc="67" dirty="0">
              <a:ln w="0"/>
              <a:solidFill>
                <a:srgbClr val="002060"/>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744</Words>
  <Application>Microsoft Office PowerPoint</Application>
  <PresentationFormat>Widescreen</PresentationFormat>
  <Paragraphs>67</Paragraphs>
  <Slides>18</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18</vt:i4>
      </vt:variant>
    </vt:vector>
  </HeadingPairs>
  <TitlesOfParts>
    <vt:vector size="28" baseType="lpstr">
      <vt:lpstr>等线</vt:lpstr>
      <vt:lpstr>Arial</vt:lpstr>
      <vt:lpstr>Calibri</vt:lpstr>
      <vt:lpstr>Cambria</vt:lpstr>
      <vt:lpstr>Times New Roman</vt:lpstr>
      <vt:lpstr>Printable Number Sense Activities for Pre-K by Slidesgo</vt:lpstr>
      <vt:lpstr>3_Office Theme</vt:lpstr>
      <vt:lpstr>4_Office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2023-09-26T00:49:33Z</dcterms:created>
  <dcterms:modified xsi:type="dcterms:W3CDTF">2025-12-05T07:38:08Z</dcterms:modified>
</cp:coreProperties>
</file>